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2.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3.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4.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4"/>
    <p:sldMasterId id="2147483816" r:id="rId5"/>
    <p:sldMasterId id="2147483905" r:id="rId6"/>
    <p:sldMasterId id="2147483924" r:id="rId7"/>
    <p:sldMasterId id="2147483994" r:id="rId8"/>
  </p:sldMasterIdLst>
  <p:notesMasterIdLst>
    <p:notesMasterId r:id="rId87"/>
  </p:notesMasterIdLst>
  <p:sldIdLst>
    <p:sldId id="838" r:id="rId9"/>
    <p:sldId id="257" r:id="rId10"/>
    <p:sldId id="849" r:id="rId11"/>
    <p:sldId id="870" r:id="rId12"/>
    <p:sldId id="868" r:id="rId13"/>
    <p:sldId id="846" r:id="rId14"/>
    <p:sldId id="276" r:id="rId15"/>
    <p:sldId id="262" r:id="rId16"/>
    <p:sldId id="306" r:id="rId17"/>
    <p:sldId id="311" r:id="rId18"/>
    <p:sldId id="320" r:id="rId19"/>
    <p:sldId id="850" r:id="rId20"/>
    <p:sldId id="2147483618" r:id="rId21"/>
    <p:sldId id="258" r:id="rId22"/>
    <p:sldId id="260" r:id="rId23"/>
    <p:sldId id="259" r:id="rId24"/>
    <p:sldId id="292" r:id="rId25"/>
    <p:sldId id="275" r:id="rId26"/>
    <p:sldId id="263" r:id="rId27"/>
    <p:sldId id="889" r:id="rId28"/>
    <p:sldId id="282" r:id="rId29"/>
    <p:sldId id="266" r:id="rId30"/>
    <p:sldId id="300" r:id="rId31"/>
    <p:sldId id="890" r:id="rId32"/>
    <p:sldId id="274" r:id="rId33"/>
    <p:sldId id="270" r:id="rId34"/>
    <p:sldId id="280" r:id="rId35"/>
    <p:sldId id="273" r:id="rId36"/>
    <p:sldId id="291" r:id="rId37"/>
    <p:sldId id="268" r:id="rId38"/>
    <p:sldId id="269" r:id="rId39"/>
    <p:sldId id="278" r:id="rId40"/>
    <p:sldId id="314" r:id="rId41"/>
    <p:sldId id="265" r:id="rId42"/>
    <p:sldId id="315" r:id="rId43"/>
    <p:sldId id="295" r:id="rId44"/>
    <p:sldId id="2147483632" r:id="rId45"/>
    <p:sldId id="283" r:id="rId46"/>
    <p:sldId id="277" r:id="rId47"/>
    <p:sldId id="279" r:id="rId48"/>
    <p:sldId id="316" r:id="rId49"/>
    <p:sldId id="281" r:id="rId50"/>
    <p:sldId id="288" r:id="rId51"/>
    <p:sldId id="2147483640" r:id="rId52"/>
    <p:sldId id="297" r:id="rId53"/>
    <p:sldId id="298" r:id="rId54"/>
    <p:sldId id="303" r:id="rId55"/>
    <p:sldId id="853" r:id="rId56"/>
    <p:sldId id="267" r:id="rId57"/>
    <p:sldId id="284" r:id="rId58"/>
    <p:sldId id="285" r:id="rId59"/>
    <p:sldId id="294" r:id="rId60"/>
    <p:sldId id="271" r:id="rId61"/>
    <p:sldId id="296" r:id="rId62"/>
    <p:sldId id="301" r:id="rId63"/>
    <p:sldId id="287" r:id="rId64"/>
    <p:sldId id="2147483647" r:id="rId65"/>
    <p:sldId id="286" r:id="rId66"/>
    <p:sldId id="289" r:id="rId67"/>
    <p:sldId id="290" r:id="rId68"/>
    <p:sldId id="305" r:id="rId69"/>
    <p:sldId id="304" r:id="rId70"/>
    <p:sldId id="310" r:id="rId71"/>
    <p:sldId id="313" r:id="rId72"/>
    <p:sldId id="319" r:id="rId73"/>
    <p:sldId id="299" r:id="rId74"/>
    <p:sldId id="302" r:id="rId75"/>
    <p:sldId id="256" r:id="rId76"/>
    <p:sldId id="308" r:id="rId77"/>
    <p:sldId id="309" r:id="rId78"/>
    <p:sldId id="317" r:id="rId79"/>
    <p:sldId id="318" r:id="rId80"/>
    <p:sldId id="2147483608" r:id="rId81"/>
    <p:sldId id="261" r:id="rId82"/>
    <p:sldId id="307" r:id="rId83"/>
    <p:sldId id="264" r:id="rId84"/>
    <p:sldId id="272" r:id="rId85"/>
    <p:sldId id="2147483643"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1FB7BA-FCD1-5773-D1D1-D9F8CCE425C4}" name="Resha D'Costa" initials="RD" userId="SVuR3gDCGskdKtkPo7okLwQhtUKOYZqOhBElIiMHajY=" providerId="None"/>
  <p188:author id="{463AF0CD-79E7-8EAC-2F23-129602633750}" name="Chloe Parker" initials="CP" userId="Chloe Parker" providerId="None"/>
  <p188:author id="{41C5D8E1-9F07-D009-13F0-DF892ADB98CA}" name="Lia James" initials="LJ" userId="Lia James" providerId="None"/>
  <p188:author id="{25AA92F6-AAF8-21C5-1B91-9E4245D01B57}" name="Elena Hailwood" initials="EH" userId="Elena Hailwood" providerId="None"/>
  <p188:author id="{4283DAF6-9A8E-4BDA-DC76-4B0FDDD8BF64}" name="Alex Smith" initials="AS" userId="S::Alex.Smith@londontravelwatch.org.uk::195ad861-b38c-425c-9571-7149c0d2d90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8844"/>
    <a:srgbClr val="E8F3EC"/>
    <a:srgbClr val="FCB900"/>
    <a:srgbClr val="1E6B3C"/>
    <a:srgbClr val="1F497D"/>
    <a:srgbClr val="FCBB01"/>
    <a:srgbClr val="16843D"/>
    <a:srgbClr val="1E497D"/>
    <a:srgbClr val="FFF1CC"/>
    <a:srgbClr val="0835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572"/>
  </p:normalViewPr>
  <p:slideViewPr>
    <p:cSldViewPr snapToGrid="0">
      <p:cViewPr varScale="1">
        <p:scale>
          <a:sx n="83" d="100"/>
          <a:sy n="83" d="100"/>
        </p:scale>
        <p:origin x="333"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viewProps" Target="viewProp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2.xml"/><Relationship Id="rId90" Type="http://schemas.openxmlformats.org/officeDocument/2006/relationships/theme" Target="theme/them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4.xml"/><Relationship Id="rId71" Type="http://schemas.openxmlformats.org/officeDocument/2006/relationships/slide" Target="slides/slide63.xml"/><Relationship Id="rId92" Type="http://schemas.microsoft.com/office/2018/10/relationships/authors" Target="authors.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notesMaster" Target="notesMasters/notesMaster1.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52703732322169E-4"/>
          <c:y val="0.14560951437066399"/>
          <c:w val="0.99926970342436872"/>
          <c:h val="0.57289496890192992"/>
        </c:manualLayout>
      </c:layout>
      <c:barChart>
        <c:barDir val="col"/>
        <c:grouping val="clustered"/>
        <c:varyColors val="0"/>
        <c:ser>
          <c:idx val="0"/>
          <c:order val="0"/>
          <c:tx>
            <c:strRef>
              <c:f>Sheet1!$B$1</c:f>
              <c:strCache>
                <c:ptCount val="1"/>
                <c:pt idx="0">
                  <c:v>Experienced</c:v>
                </c:pt>
              </c:strCache>
            </c:strRef>
          </c:tx>
          <c:spPr>
            <a:solidFill>
              <a:srgbClr val="008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General antisocial behaviour</c:v>
                </c:pt>
                <c:pt idx="1">
                  <c:v>Threatening or intimidating behaviour</c:v>
                </c:pt>
                <c:pt idx="2">
                  <c:v>Verbal abuse or harassment</c:v>
                </c:pt>
                <c:pt idx="3">
                  <c:v>Unwanted sexual attention (nonphysical) </c:v>
                </c:pt>
                <c:pt idx="4">
                  <c:v>Any of the above that you felt were targeted at you because of your identity</c:v>
                </c:pt>
                <c:pt idx="5">
                  <c:v>Unwanted sexual contact (physical)</c:v>
                </c:pt>
                <c:pt idx="6">
                  <c:v>Theft or robbery</c:v>
                </c:pt>
                <c:pt idx="7">
                  <c:v>Physical assault or violence</c:v>
                </c:pt>
              </c:strCache>
            </c:strRef>
          </c:cat>
          <c:val>
            <c:numRef>
              <c:f>Sheet1!$B$2:$B$9</c:f>
              <c:numCache>
                <c:formatCode>0%</c:formatCode>
                <c:ptCount val="8"/>
                <c:pt idx="0">
                  <c:v>0.23</c:v>
                </c:pt>
                <c:pt idx="1">
                  <c:v>0.19</c:v>
                </c:pt>
                <c:pt idx="2">
                  <c:v>0.17</c:v>
                </c:pt>
                <c:pt idx="3">
                  <c:v>0.12</c:v>
                </c:pt>
                <c:pt idx="4">
                  <c:v>0.11</c:v>
                </c:pt>
                <c:pt idx="5">
                  <c:v>0.09</c:v>
                </c:pt>
                <c:pt idx="6">
                  <c:v>0.06</c:v>
                </c:pt>
                <c:pt idx="7">
                  <c:v>0.05</c:v>
                </c:pt>
              </c:numCache>
            </c:numRef>
          </c:val>
          <c:extLst>
            <c:ext xmlns:c16="http://schemas.microsoft.com/office/drawing/2014/chart" uri="{C3380CC4-5D6E-409C-BE32-E72D297353CC}">
              <c16:uniqueId val="{00000000-C5F0-6449-BC94-B150AB37B054}"/>
            </c:ext>
          </c:extLst>
        </c:ser>
        <c:ser>
          <c:idx val="1"/>
          <c:order val="1"/>
          <c:tx>
            <c:strRef>
              <c:f>Sheet1!$C$1</c:f>
              <c:strCache>
                <c:ptCount val="1"/>
                <c:pt idx="0">
                  <c:v>Observed</c:v>
                </c:pt>
              </c:strCache>
            </c:strRef>
          </c:tx>
          <c:spPr>
            <a:solidFill>
              <a:srgbClr val="B4D4C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General antisocial behaviour</c:v>
                </c:pt>
                <c:pt idx="1">
                  <c:v>Threatening or intimidating behaviour</c:v>
                </c:pt>
                <c:pt idx="2">
                  <c:v>Verbal abuse or harassment</c:v>
                </c:pt>
                <c:pt idx="3">
                  <c:v>Unwanted sexual attention (nonphysical) </c:v>
                </c:pt>
                <c:pt idx="4">
                  <c:v>Any of the above that you felt were targeted at you because of your identity</c:v>
                </c:pt>
                <c:pt idx="5">
                  <c:v>Unwanted sexual contact (physical)</c:v>
                </c:pt>
                <c:pt idx="6">
                  <c:v>Theft or robbery</c:v>
                </c:pt>
                <c:pt idx="7">
                  <c:v>Physical assault or violence</c:v>
                </c:pt>
              </c:strCache>
            </c:strRef>
          </c:cat>
          <c:val>
            <c:numRef>
              <c:f>Sheet1!$C$2:$C$9</c:f>
              <c:numCache>
                <c:formatCode>0%</c:formatCode>
                <c:ptCount val="8"/>
                <c:pt idx="0">
                  <c:v>0.63</c:v>
                </c:pt>
                <c:pt idx="1">
                  <c:v>0.38</c:v>
                </c:pt>
                <c:pt idx="2">
                  <c:v>0.5</c:v>
                </c:pt>
                <c:pt idx="3">
                  <c:v>0.16</c:v>
                </c:pt>
                <c:pt idx="4">
                  <c:v>0.12</c:v>
                </c:pt>
                <c:pt idx="5">
                  <c:v>0.1</c:v>
                </c:pt>
                <c:pt idx="6">
                  <c:v>0.2</c:v>
                </c:pt>
                <c:pt idx="7">
                  <c:v>0.25</c:v>
                </c:pt>
              </c:numCache>
            </c:numRef>
          </c:val>
          <c:extLst>
            <c:ext xmlns:c16="http://schemas.microsoft.com/office/drawing/2014/chart" uri="{C3380CC4-5D6E-409C-BE32-E72D297353CC}">
              <c16:uniqueId val="{00000001-C5F0-6449-BC94-B150AB37B054}"/>
            </c:ext>
          </c:extLst>
        </c:ser>
        <c:dLbls>
          <c:dLblPos val="outEnd"/>
          <c:showLegendKey val="0"/>
          <c:showVal val="1"/>
          <c:showCatName val="0"/>
          <c:showSerName val="0"/>
          <c:showPercent val="0"/>
          <c:showBubbleSize val="0"/>
        </c:dLbls>
        <c:gapWidth val="219"/>
        <c:overlap val="-27"/>
        <c:axId val="1709584943"/>
        <c:axId val="1709585423"/>
      </c:barChart>
      <c:catAx>
        <c:axId val="1709584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709585423"/>
        <c:crosses val="autoZero"/>
        <c:auto val="1"/>
        <c:lblAlgn val="ctr"/>
        <c:lblOffset val="100"/>
        <c:noMultiLvlLbl val="0"/>
      </c:catAx>
      <c:valAx>
        <c:axId val="1709585423"/>
        <c:scaling>
          <c:orientation val="minMax"/>
        </c:scaling>
        <c:delete val="1"/>
        <c:axPos val="l"/>
        <c:numFmt formatCode="0%" sourceLinked="1"/>
        <c:majorTickMark val="none"/>
        <c:minorTickMark val="none"/>
        <c:tickLblPos val="nextTo"/>
        <c:crossAx val="1709584943"/>
        <c:crosses val="autoZero"/>
        <c:crossBetween val="between"/>
      </c:valAx>
      <c:spPr>
        <a:noFill/>
        <a:ln>
          <a:noFill/>
        </a:ln>
        <a:effectLst/>
      </c:spPr>
    </c:plotArea>
    <c:legend>
      <c:legendPos val="b"/>
      <c:layout>
        <c:manualLayout>
          <c:xMode val="edge"/>
          <c:yMode val="edge"/>
          <c:x val="3.3715876610546005E-3"/>
          <c:y val="2.9732410645326755E-2"/>
          <c:w val="0.19348498695285135"/>
          <c:h val="8.112530532295950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bar"/>
        <c:grouping val="clustered"/>
        <c:varyColors val="0"/>
        <c:ser>
          <c:idx val="0"/>
          <c:order val="0"/>
          <c:tx>
            <c:strRef>
              <c:f>Sheet1!$B$1</c:f>
              <c:strCache>
                <c:ptCount val="1"/>
                <c:pt idx="0">
                  <c:v>NET: Reported</c:v>
                </c:pt>
              </c:strCache>
            </c:strRef>
          </c:tx>
          <c:spPr>
            <a:solidFill>
              <a:srgbClr val="1E6B3C"/>
            </a:solidFill>
            <a:effectLst/>
          </c:spPr>
          <c:invertIfNegative val="0"/>
          <c:dPt>
            <c:idx val="0"/>
            <c:invertIfNegative val="0"/>
            <c:bubble3D val="0"/>
            <c:extLst>
              <c:ext xmlns:c16="http://schemas.microsoft.com/office/drawing/2014/chart" uri="{C3380CC4-5D6E-409C-BE32-E72D297353CC}">
                <c16:uniqueId val="{00000001-C256-4927-94F3-EB73D88A7F54}"/>
              </c:ext>
            </c:extLst>
          </c:dPt>
          <c:dPt>
            <c:idx val="1"/>
            <c:invertIfNegative val="0"/>
            <c:bubble3D val="0"/>
            <c:spPr>
              <a:solidFill>
                <a:srgbClr val="2E7D32"/>
              </a:solidFill>
              <a:effectLst/>
            </c:spPr>
            <c:extLst>
              <c:ext xmlns:c16="http://schemas.microsoft.com/office/drawing/2014/chart" uri="{C3380CC4-5D6E-409C-BE32-E72D297353CC}">
                <c16:uniqueId val="{00000003-C256-4927-94F3-EB73D88A7F54}"/>
              </c:ext>
            </c:extLst>
          </c:dPt>
          <c:dPt>
            <c:idx val="2"/>
            <c:invertIfNegative val="0"/>
            <c:bubble3D val="0"/>
            <c:spPr>
              <a:solidFill>
                <a:srgbClr val="5C6B00"/>
              </a:solidFill>
              <a:effectLst/>
            </c:spPr>
            <c:extLst>
              <c:ext xmlns:c16="http://schemas.microsoft.com/office/drawing/2014/chart" uri="{C3380CC4-5D6E-409C-BE32-E72D297353CC}">
                <c16:uniqueId val="{00000005-C256-4927-94F3-EB73D88A7F54}"/>
              </c:ext>
            </c:extLst>
          </c:dPt>
          <c:dPt>
            <c:idx val="3"/>
            <c:invertIfNegative val="0"/>
            <c:bubble3D val="0"/>
            <c:spPr>
              <a:solidFill>
                <a:srgbClr val="5C6B00"/>
              </a:solidFill>
              <a:effectLst/>
            </c:spPr>
            <c:extLst>
              <c:ext xmlns:c16="http://schemas.microsoft.com/office/drawing/2014/chart" uri="{C3380CC4-5D6E-409C-BE32-E72D297353CC}">
                <c16:uniqueId val="{00000007-C256-4927-94F3-EB73D88A7F54}"/>
              </c:ext>
            </c:extLst>
          </c:dPt>
          <c:dPt>
            <c:idx val="4"/>
            <c:invertIfNegative val="0"/>
            <c:bubble3D val="0"/>
            <c:spPr>
              <a:solidFill>
                <a:srgbClr val="7B5200"/>
              </a:solidFill>
              <a:effectLst/>
            </c:spPr>
            <c:extLst>
              <c:ext xmlns:c16="http://schemas.microsoft.com/office/drawing/2014/chart" uri="{C3380CC4-5D6E-409C-BE32-E72D297353CC}">
                <c16:uniqueId val="{00000009-C256-4927-94F3-EB73D88A7F54}"/>
              </c:ext>
            </c:extLst>
          </c:dPt>
          <c:dPt>
            <c:idx val="5"/>
            <c:invertIfNegative val="0"/>
            <c:bubble3D val="0"/>
            <c:spPr>
              <a:solidFill>
                <a:srgbClr val="8B4500"/>
              </a:solidFill>
              <a:effectLst/>
            </c:spPr>
            <c:extLst>
              <c:ext xmlns:c16="http://schemas.microsoft.com/office/drawing/2014/chart" uri="{C3380CC4-5D6E-409C-BE32-E72D297353CC}">
                <c16:uniqueId val="{0000000B-C256-4927-94F3-EB73D88A7F54}"/>
              </c:ext>
            </c:extLst>
          </c:dPt>
          <c:dPt>
            <c:idx val="6"/>
            <c:invertIfNegative val="0"/>
            <c:bubble3D val="0"/>
            <c:spPr>
              <a:solidFill>
                <a:srgbClr val="8B4500"/>
              </a:solidFill>
              <a:effectLst/>
            </c:spPr>
            <c:extLst>
              <c:ext xmlns:c16="http://schemas.microsoft.com/office/drawing/2014/chart" uri="{C3380CC4-5D6E-409C-BE32-E72D297353CC}">
                <c16:uniqueId val="{0000000D-C256-4927-94F3-EB73D88A7F54}"/>
              </c:ext>
            </c:extLst>
          </c:dPt>
          <c:dPt>
            <c:idx val="7"/>
            <c:invertIfNegative val="0"/>
            <c:bubble3D val="0"/>
            <c:spPr>
              <a:solidFill>
                <a:srgbClr val="7A1C1C"/>
              </a:solidFill>
              <a:effectLst/>
            </c:spPr>
            <c:extLst>
              <c:ext xmlns:c16="http://schemas.microsoft.com/office/drawing/2014/chart" uri="{C3380CC4-5D6E-409C-BE32-E72D297353CC}">
                <c16:uniqueId val="{0000000F-C256-4927-94F3-EB73D88A7F54}"/>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Sheet1!$A$2:$A$9</c:f>
              <c:strCache>
                <c:ptCount val="8"/>
                <c:pt idx="0">
                  <c:v>Theft or robbery</c:v>
                </c:pt>
                <c:pt idx="1">
                  <c:v>Physical assault or violence</c:v>
                </c:pt>
                <c:pt idx="2">
                  <c:v>Unwanted sexual contact (physical)</c:v>
                </c:pt>
                <c:pt idx="3">
                  <c:v>Targeted because of your identity</c:v>
                </c:pt>
                <c:pt idx="4">
                  <c:v>Unwanted sexual attention (nonphysical)</c:v>
                </c:pt>
                <c:pt idx="5">
                  <c:v>Threatening or intimidating behaviour</c:v>
                </c:pt>
                <c:pt idx="6">
                  <c:v>Verbal abuse or harassment</c:v>
                </c:pt>
                <c:pt idx="7">
                  <c:v>General antisocial behaviour</c:v>
                </c:pt>
              </c:strCache>
            </c:strRef>
          </c:cat>
          <c:val>
            <c:numRef>
              <c:f>Sheet1!$B$2:$B$9</c:f>
              <c:numCache>
                <c:formatCode>0%</c:formatCode>
                <c:ptCount val="8"/>
                <c:pt idx="0">
                  <c:v>0.38</c:v>
                </c:pt>
                <c:pt idx="1">
                  <c:v>0.31</c:v>
                </c:pt>
                <c:pt idx="2">
                  <c:v>0.26</c:v>
                </c:pt>
                <c:pt idx="3">
                  <c:v>0.26</c:v>
                </c:pt>
                <c:pt idx="4">
                  <c:v>0.23</c:v>
                </c:pt>
                <c:pt idx="5">
                  <c:v>0.2</c:v>
                </c:pt>
                <c:pt idx="6">
                  <c:v>0.2</c:v>
                </c:pt>
                <c:pt idx="7">
                  <c:v>0.16</c:v>
                </c:pt>
              </c:numCache>
            </c:numRef>
          </c:val>
          <c:extLst>
            <c:ext xmlns:c16="http://schemas.microsoft.com/office/drawing/2014/chart" uri="{C3380CC4-5D6E-409C-BE32-E72D297353CC}">
              <c16:uniqueId val="{00000010-C256-4927-94F3-EB73D88A7F54}"/>
            </c:ext>
          </c:extLst>
        </c:ser>
        <c:dLbls>
          <c:dLblPos val="outEnd"/>
          <c:showLegendKey val="0"/>
          <c:showVal val="1"/>
          <c:showCatName val="0"/>
          <c:showSerName val="0"/>
          <c:showPercent val="0"/>
          <c:showBubbleSize val="0"/>
        </c:dLbls>
        <c:gapWidth val="55"/>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2C3E35"/>
                </a:solidFill>
                <a:latin typeface="Arial"/>
              </a:defRPr>
            </a:pPr>
            <a:endParaRPr lang="en-US"/>
          </a:p>
        </c:txPr>
        <c:crossAx val="2094734552"/>
        <c:crosses val="autoZero"/>
        <c:auto val="1"/>
        <c:lblAlgn val="ctr"/>
        <c:lblOffset val="100"/>
        <c:noMultiLvlLbl val="1"/>
      </c:catAx>
      <c:valAx>
        <c:axId val="2094734552"/>
        <c:scaling>
          <c:orientation val="minMax"/>
          <c:max val="0.60000000000000009"/>
        </c:scaling>
        <c:delete val="1"/>
        <c:axPos val="b"/>
        <c:numFmt formatCode="General" sourceLinked="0"/>
        <c:majorTickMark val="out"/>
        <c:minorTickMark val="none"/>
        <c:tickLblPos val="nextTo"/>
        <c:crossAx val="2094734554"/>
        <c:crosses val="autoZero"/>
        <c:crossBetween val="between"/>
      </c:valAx>
      <c:spPr>
        <a:noFill/>
        <a:ln w="25400">
          <a:noFill/>
        </a:ln>
        <a:effectLst/>
      </c:spPr>
    </c:plotArea>
    <c:plotVisOnly val="1"/>
    <c:dispBlanksAs val="span"/>
    <c:showDLblsOverMax val="1"/>
  </c:chart>
  <c:spPr>
    <a:solidFill>
      <a:srgbClr val="FFFFFF"/>
    </a:solidFill>
    <a:ln w="12700" cap="flat">
      <a:solidFill>
        <a:srgbClr val="FFFFFF"/>
      </a:solid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668874334633408"/>
          <c:y val="4.3607532210109018E-2"/>
          <c:w val="0.45527387347609588"/>
          <c:h val="0.91278493557978191"/>
        </c:manualLayout>
      </c:layout>
      <c:barChart>
        <c:barDir val="bar"/>
        <c:grouping val="clustered"/>
        <c:varyColors val="0"/>
        <c:ser>
          <c:idx val="0"/>
          <c:order val="0"/>
          <c:tx>
            <c:strRef>
              <c:f>Sheet1!$B$1</c:f>
              <c:strCache>
                <c:ptCount val="1"/>
                <c:pt idx="0">
                  <c:v>Series 1</c:v>
                </c:pt>
              </c:strCache>
            </c:strRef>
          </c:tx>
          <c:spPr>
            <a:solidFill>
              <a:srgbClr val="1F497D"/>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Any of the above that you felt were targeted at you because of your identity</c:v>
                </c:pt>
                <c:pt idx="1">
                  <c:v>Verbal abuse or harassment</c:v>
                </c:pt>
                <c:pt idx="2">
                  <c:v>General antisocial behaviour</c:v>
                </c:pt>
                <c:pt idx="3">
                  <c:v>Unwanted sexual attention (nonphysical) </c:v>
                </c:pt>
                <c:pt idx="4">
                  <c:v>Unwanted sexual contact (physical)</c:v>
                </c:pt>
                <c:pt idx="5">
                  <c:v>Threatening or intimidating behaviour</c:v>
                </c:pt>
                <c:pt idx="6">
                  <c:v>Theft or robbery</c:v>
                </c:pt>
                <c:pt idx="7">
                  <c:v>Physical assault or violence</c:v>
                </c:pt>
              </c:strCache>
            </c:strRef>
          </c:cat>
          <c:val>
            <c:numRef>
              <c:f>Sheet1!$B$2:$B$9</c:f>
              <c:numCache>
                <c:formatCode>0%</c:formatCode>
                <c:ptCount val="8"/>
                <c:pt idx="0">
                  <c:v>0.77</c:v>
                </c:pt>
                <c:pt idx="1">
                  <c:v>0.79</c:v>
                </c:pt>
                <c:pt idx="2">
                  <c:v>0.79</c:v>
                </c:pt>
                <c:pt idx="3">
                  <c:v>0.81</c:v>
                </c:pt>
                <c:pt idx="4">
                  <c:v>0.83</c:v>
                </c:pt>
                <c:pt idx="5">
                  <c:v>0.83</c:v>
                </c:pt>
                <c:pt idx="6">
                  <c:v>0.86</c:v>
                </c:pt>
                <c:pt idx="7">
                  <c:v>0.87</c:v>
                </c:pt>
              </c:numCache>
            </c:numRef>
          </c:val>
          <c:extLst>
            <c:ext xmlns:c16="http://schemas.microsoft.com/office/drawing/2014/chart" uri="{C3380CC4-5D6E-409C-BE32-E72D297353CC}">
              <c16:uniqueId val="{00000000-6B6E-45A7-86DD-27B9FA3417C9}"/>
            </c:ext>
          </c:extLst>
        </c:ser>
        <c:dLbls>
          <c:showLegendKey val="0"/>
          <c:showVal val="0"/>
          <c:showCatName val="0"/>
          <c:showSerName val="0"/>
          <c:showPercent val="0"/>
          <c:showBubbleSize val="0"/>
        </c:dLbls>
        <c:gapWidth val="182"/>
        <c:axId val="1306116415"/>
        <c:axId val="1306117375"/>
      </c:barChart>
      <c:catAx>
        <c:axId val="13061164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06117375"/>
        <c:crosses val="autoZero"/>
        <c:auto val="1"/>
        <c:lblAlgn val="ctr"/>
        <c:lblOffset val="100"/>
        <c:noMultiLvlLbl val="0"/>
      </c:catAx>
      <c:valAx>
        <c:axId val="1306117375"/>
        <c:scaling>
          <c:orientation val="minMax"/>
        </c:scaling>
        <c:delete val="1"/>
        <c:axPos val="b"/>
        <c:numFmt formatCode="0%" sourceLinked="1"/>
        <c:majorTickMark val="none"/>
        <c:minorTickMark val="none"/>
        <c:tickLblPos val="nextTo"/>
        <c:crossAx val="1306116415"/>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668874334633408"/>
          <c:y val="4.3607532210109018E-2"/>
          <c:w val="0.45527387347609588"/>
          <c:h val="0.91278493557978191"/>
        </c:manualLayout>
      </c:layout>
      <c:barChart>
        <c:barDir val="bar"/>
        <c:grouping val="clustered"/>
        <c:varyColors val="0"/>
        <c:ser>
          <c:idx val="0"/>
          <c:order val="0"/>
          <c:tx>
            <c:strRef>
              <c:f>Sheet1!$B$1</c:f>
              <c:strCache>
                <c:ptCount val="1"/>
                <c:pt idx="0">
                  <c:v>Series 1</c:v>
                </c:pt>
              </c:strCache>
            </c:strRef>
          </c:tx>
          <c:spPr>
            <a:solidFill>
              <a:srgbClr val="1F497D"/>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Any of the above that you felt were targeted at you because of your identity</c:v>
                </c:pt>
                <c:pt idx="1">
                  <c:v>General antisocial behaviour</c:v>
                </c:pt>
                <c:pt idx="2">
                  <c:v>Verbal abuse or harassment</c:v>
                </c:pt>
                <c:pt idx="3">
                  <c:v>Unwanted sexual attention (nonphysical) </c:v>
                </c:pt>
                <c:pt idx="4">
                  <c:v>Unwanted sexual contact (physical)</c:v>
                </c:pt>
                <c:pt idx="5">
                  <c:v>Threatening or intimidating behaviour</c:v>
                </c:pt>
                <c:pt idx="6">
                  <c:v>Physical assault or violence</c:v>
                </c:pt>
                <c:pt idx="7">
                  <c:v>Theft or robbery</c:v>
                </c:pt>
              </c:strCache>
            </c:strRef>
          </c:cat>
          <c:val>
            <c:numRef>
              <c:f>Sheet1!$B$2:$B$9</c:f>
              <c:numCache>
                <c:formatCode>0%</c:formatCode>
                <c:ptCount val="8"/>
                <c:pt idx="0">
                  <c:v>0.84</c:v>
                </c:pt>
                <c:pt idx="1">
                  <c:v>0.84</c:v>
                </c:pt>
                <c:pt idx="2">
                  <c:v>0.86</c:v>
                </c:pt>
                <c:pt idx="3">
                  <c:v>0.87</c:v>
                </c:pt>
                <c:pt idx="4">
                  <c:v>0.88</c:v>
                </c:pt>
                <c:pt idx="5">
                  <c:v>0.88</c:v>
                </c:pt>
                <c:pt idx="6">
                  <c:v>0.91</c:v>
                </c:pt>
                <c:pt idx="7">
                  <c:v>0.92</c:v>
                </c:pt>
              </c:numCache>
            </c:numRef>
          </c:val>
          <c:extLst>
            <c:ext xmlns:c16="http://schemas.microsoft.com/office/drawing/2014/chart" uri="{C3380CC4-5D6E-409C-BE32-E72D297353CC}">
              <c16:uniqueId val="{00000000-6B6E-45A7-86DD-27B9FA3417C9}"/>
            </c:ext>
          </c:extLst>
        </c:ser>
        <c:dLbls>
          <c:showLegendKey val="0"/>
          <c:showVal val="0"/>
          <c:showCatName val="0"/>
          <c:showSerName val="0"/>
          <c:showPercent val="0"/>
          <c:showBubbleSize val="0"/>
        </c:dLbls>
        <c:gapWidth val="182"/>
        <c:axId val="1306116415"/>
        <c:axId val="1306117375"/>
      </c:barChart>
      <c:catAx>
        <c:axId val="13061164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06117375"/>
        <c:crosses val="autoZero"/>
        <c:auto val="1"/>
        <c:lblAlgn val="ctr"/>
        <c:lblOffset val="100"/>
        <c:noMultiLvlLbl val="0"/>
      </c:catAx>
      <c:valAx>
        <c:axId val="1306117375"/>
        <c:scaling>
          <c:orientation val="minMax"/>
        </c:scaling>
        <c:delete val="1"/>
        <c:axPos val="b"/>
        <c:numFmt formatCode="0%" sourceLinked="1"/>
        <c:majorTickMark val="none"/>
        <c:minorTickMark val="none"/>
        <c:tickLblPos val="nextTo"/>
        <c:crossAx val="1306116415"/>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668874334633408"/>
          <c:y val="4.3607532210109018E-2"/>
          <c:w val="0.45527387347609588"/>
          <c:h val="0.91278493557978191"/>
        </c:manualLayout>
      </c:layout>
      <c:barChart>
        <c:barDir val="bar"/>
        <c:grouping val="clustered"/>
        <c:varyColors val="0"/>
        <c:ser>
          <c:idx val="0"/>
          <c:order val="0"/>
          <c:tx>
            <c:strRef>
              <c:f>Sheet1!$B$1</c:f>
              <c:strCache>
                <c:ptCount val="1"/>
                <c:pt idx="0">
                  <c:v>Series 1</c:v>
                </c:pt>
              </c:strCache>
            </c:strRef>
          </c:tx>
          <c:spPr>
            <a:solidFill>
              <a:srgbClr val="1F497D"/>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Any of the above that you felt were targeted at you because of your identity</c:v>
                </c:pt>
                <c:pt idx="1">
                  <c:v>General antisocial behaviour</c:v>
                </c:pt>
                <c:pt idx="2">
                  <c:v>Unwanted sexual attention (nonphysical) </c:v>
                </c:pt>
                <c:pt idx="3">
                  <c:v>Verbal abuse or harassment</c:v>
                </c:pt>
                <c:pt idx="4">
                  <c:v>Unwanted sexual contact (physical)</c:v>
                </c:pt>
                <c:pt idx="5">
                  <c:v>Threatening or intimidating behaviour</c:v>
                </c:pt>
                <c:pt idx="6">
                  <c:v>Physical assault or violence</c:v>
                </c:pt>
                <c:pt idx="7">
                  <c:v>Theft or robbery</c:v>
                </c:pt>
              </c:strCache>
            </c:strRef>
          </c:cat>
          <c:val>
            <c:numRef>
              <c:f>Sheet1!$B$2:$B$9</c:f>
              <c:numCache>
                <c:formatCode>0%</c:formatCode>
                <c:ptCount val="8"/>
                <c:pt idx="0">
                  <c:v>0.78</c:v>
                </c:pt>
                <c:pt idx="1">
                  <c:v>0.79</c:v>
                </c:pt>
                <c:pt idx="2">
                  <c:v>0.79</c:v>
                </c:pt>
                <c:pt idx="3">
                  <c:v>0.81</c:v>
                </c:pt>
                <c:pt idx="4">
                  <c:v>0.81</c:v>
                </c:pt>
                <c:pt idx="5">
                  <c:v>0.82</c:v>
                </c:pt>
                <c:pt idx="6">
                  <c:v>0.83</c:v>
                </c:pt>
                <c:pt idx="7">
                  <c:v>0.83</c:v>
                </c:pt>
              </c:numCache>
            </c:numRef>
          </c:val>
          <c:extLst>
            <c:ext xmlns:c16="http://schemas.microsoft.com/office/drawing/2014/chart" uri="{C3380CC4-5D6E-409C-BE32-E72D297353CC}">
              <c16:uniqueId val="{00000000-6B6E-45A7-86DD-27B9FA3417C9}"/>
            </c:ext>
          </c:extLst>
        </c:ser>
        <c:dLbls>
          <c:showLegendKey val="0"/>
          <c:showVal val="0"/>
          <c:showCatName val="0"/>
          <c:showSerName val="0"/>
          <c:showPercent val="0"/>
          <c:showBubbleSize val="0"/>
        </c:dLbls>
        <c:gapWidth val="182"/>
        <c:axId val="1306116415"/>
        <c:axId val="1306117375"/>
      </c:barChart>
      <c:catAx>
        <c:axId val="13061164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06117375"/>
        <c:crosses val="autoZero"/>
        <c:auto val="1"/>
        <c:lblAlgn val="ctr"/>
        <c:lblOffset val="100"/>
        <c:noMultiLvlLbl val="0"/>
      </c:catAx>
      <c:valAx>
        <c:axId val="1306117375"/>
        <c:scaling>
          <c:orientation val="minMax"/>
        </c:scaling>
        <c:delete val="1"/>
        <c:axPos val="b"/>
        <c:numFmt formatCode="0%" sourceLinked="1"/>
        <c:majorTickMark val="none"/>
        <c:minorTickMark val="none"/>
        <c:tickLblPos val="nextTo"/>
        <c:crossAx val="1306116415"/>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668874334633408"/>
          <c:y val="4.3607532210109018E-2"/>
          <c:w val="0.48331119484269314"/>
          <c:h val="0.91278493557978191"/>
        </c:manualLayout>
      </c:layout>
      <c:barChart>
        <c:barDir val="bar"/>
        <c:grouping val="clustered"/>
        <c:varyColors val="0"/>
        <c:ser>
          <c:idx val="0"/>
          <c:order val="0"/>
          <c:tx>
            <c:strRef>
              <c:f>Sheet1!$B$1</c:f>
              <c:strCache>
                <c:ptCount val="1"/>
                <c:pt idx="0">
                  <c:v>Series 1</c:v>
                </c:pt>
              </c:strCache>
            </c:strRef>
          </c:tx>
          <c:spPr>
            <a:solidFill>
              <a:srgbClr val="1F497D"/>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General antisocial behaviour</c:v>
                </c:pt>
                <c:pt idx="1">
                  <c:v>Any of the above that you felt were targeted at you because of your identity</c:v>
                </c:pt>
                <c:pt idx="2">
                  <c:v>Unwanted sexual attention (nonphysical) </c:v>
                </c:pt>
                <c:pt idx="3">
                  <c:v>Verbal abuse or harassment</c:v>
                </c:pt>
                <c:pt idx="4">
                  <c:v>Unwanted sexual contact (physical)</c:v>
                </c:pt>
                <c:pt idx="5">
                  <c:v>Threatening or intimidating behaviour</c:v>
                </c:pt>
                <c:pt idx="6">
                  <c:v>Physical assault or violence</c:v>
                </c:pt>
                <c:pt idx="7">
                  <c:v>Theft or robbery</c:v>
                </c:pt>
              </c:strCache>
            </c:strRef>
          </c:cat>
          <c:val>
            <c:numRef>
              <c:f>Sheet1!$B$2:$B$9</c:f>
              <c:numCache>
                <c:formatCode>0%</c:formatCode>
                <c:ptCount val="8"/>
                <c:pt idx="0">
                  <c:v>0.84</c:v>
                </c:pt>
                <c:pt idx="1">
                  <c:v>0.86</c:v>
                </c:pt>
                <c:pt idx="2">
                  <c:v>0.87</c:v>
                </c:pt>
                <c:pt idx="3">
                  <c:v>0.87</c:v>
                </c:pt>
                <c:pt idx="4">
                  <c:v>0.88</c:v>
                </c:pt>
                <c:pt idx="5">
                  <c:v>0.9</c:v>
                </c:pt>
                <c:pt idx="6">
                  <c:v>0.92</c:v>
                </c:pt>
                <c:pt idx="7">
                  <c:v>0.92</c:v>
                </c:pt>
              </c:numCache>
            </c:numRef>
          </c:val>
          <c:extLst>
            <c:ext xmlns:c16="http://schemas.microsoft.com/office/drawing/2014/chart" uri="{C3380CC4-5D6E-409C-BE32-E72D297353CC}">
              <c16:uniqueId val="{00000000-6B6E-45A7-86DD-27B9FA3417C9}"/>
            </c:ext>
          </c:extLst>
        </c:ser>
        <c:dLbls>
          <c:showLegendKey val="0"/>
          <c:showVal val="0"/>
          <c:showCatName val="0"/>
          <c:showSerName val="0"/>
          <c:showPercent val="0"/>
          <c:showBubbleSize val="0"/>
        </c:dLbls>
        <c:gapWidth val="182"/>
        <c:axId val="1306116415"/>
        <c:axId val="1306117375"/>
      </c:barChart>
      <c:catAx>
        <c:axId val="13061164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306117375"/>
        <c:crosses val="autoZero"/>
        <c:auto val="1"/>
        <c:lblAlgn val="ctr"/>
        <c:lblOffset val="100"/>
        <c:noMultiLvlLbl val="0"/>
      </c:catAx>
      <c:valAx>
        <c:axId val="1306117375"/>
        <c:scaling>
          <c:orientation val="minMax"/>
        </c:scaling>
        <c:delete val="1"/>
        <c:axPos val="b"/>
        <c:numFmt formatCode="0%" sourceLinked="1"/>
        <c:majorTickMark val="none"/>
        <c:minorTickMark val="none"/>
        <c:tickLblPos val="nextTo"/>
        <c:crossAx val="1306116415"/>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894C60-75B5-406B-AC89-7E8EB48FC8B0}" type="datetimeFigureOut">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905A09-7F27-4920-AC5D-339752E2556B}" type="slidenum">
              <a:rPr lang="en-GB" smtClean="0"/>
              <a:t>‹#›</a:t>
            </a:fld>
            <a:endParaRPr lang="en-GB"/>
          </a:p>
        </p:txBody>
      </p:sp>
    </p:spTree>
    <p:extLst>
      <p:ext uri="{BB962C8B-B14F-4D97-AF65-F5344CB8AC3E}">
        <p14:creationId xmlns:p14="http://schemas.microsoft.com/office/powerpoint/2010/main" val="1151070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6DB3D1E0-B84E-4AC7-B87B-D0AD46887D5A}" type="slidenum">
              <a:rPr kumimoji="0" lang="en-GB"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182530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6DB3D1E0-B84E-4AC7-B87B-D0AD46887D5A}" type="slidenum">
              <a:rPr kumimoji="0" lang="en-GB"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408047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0B1E1-C81A-1BC8-C373-8628D0316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A8B60-F07A-DC30-E229-F7FF6834C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D5CB4-573D-A746-DEBD-8CCA37209D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A49F1B-7796-4490-BE0E-BD7A2BA9C039}"/>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168674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EE8C0-BBBB-82CA-FCC5-A164EE0FE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D1CF6-B03C-A021-404A-79930544E1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90D8A3-51D6-5BD8-61FA-25D75F216AFC}"/>
              </a:ext>
            </a:extLst>
          </p:cNvPr>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9E31A8C-CBC9-BDEA-D4F2-9E6651186C7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2735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B23E6-03F6-A2AD-1AE5-C6CF6B2BF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1A268-9A65-F262-0A2B-E0B47167E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F7E5C6-CBD2-CE10-8868-B1A4131B2F0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ABDFC1-FD9B-288D-C1F4-AF3A088FC5E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4777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29B34-B8BE-A15E-4E3D-9B635AE66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5AC43-2284-66E2-C957-3201898B3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35D78-087F-A149-EE3A-46535E71A46A}"/>
              </a:ext>
            </a:extLst>
          </p:cNvPr>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133FD6A-9B9C-E781-737B-D6DE2DEAF91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5409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2581-822B-0C07-46E0-A349C7D49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DB8DA3-CC75-5E0C-1FFC-2C34F20641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680CF-7FB8-A8C1-F69B-9F13384123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43F21B-BC35-486D-D201-095BC9B0C4E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6547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86549-7CAF-E059-816D-18C199CFC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E9126-2AB6-C8D7-01A8-6CB38C28A5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A108E-06FD-9903-8CAE-7717CD36304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AF20C6-BCF4-6B81-346F-BF3EB9C088E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5610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DA0E8-BB3F-9F60-7D75-4FDFEECF8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D6CA3-61E5-96DE-03E4-CF68880C6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BAC46C-21CC-3B46-EDDA-80E7435BDB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6FC536-B2BF-BF6C-C238-B03C4BDE3E5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5383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9C033-E91E-9EF4-9C86-335B13F74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2E533-FEE2-A92D-2F15-72D3F0B9C8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C7051-3D66-4B1B-D288-AD8CD5EDEC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66A42F-BC0B-B649-4A5F-B28BA1D5212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7451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42C8D-22C6-44D4-0DDC-3700A0009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8EA46D-AEF7-9FF9-689B-813DAA54B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CFBF13-90CA-A083-7983-97AFEC00B2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460810-D3BD-5DC1-393B-EDF569B596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05A09-7F27-4920-AC5D-339752E2556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3716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2967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2C4F2-C802-2903-0FF6-FF27748A3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535A34-3AB7-8CE8-57C8-5A30B0DD0E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139800-1568-E136-322D-DFCF2D1FD7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A69AC6-79BB-9074-5148-699F3DA65D7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1492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C2A4D-918A-E38C-8D33-B1B28892C8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E72D7-0099-5C2D-9D84-357654717F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D46138-993A-DCBA-F09B-DE327F2ACA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B0079B-28CB-D079-3560-0C56E19A811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1760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00A57-39FB-9AB8-DF44-015200B945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AF5E65-D658-08B6-FFFE-2B4EBD077A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72061-752E-51E9-3DDC-89838B8774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6065C573-763B-875F-0968-C4255EB5B9D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1848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1539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4218B-A6B7-8D83-FBCB-98740F012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E9EDD-F79B-9803-FAA4-812CF9CE80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43F89D-57AD-5172-E486-475070B3F6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B5FC9C-5531-1EF1-6447-4D627319F2A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1010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4312C-4BB3-1F28-AD00-9194F847A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86C97-3CE4-30E9-762E-496961E658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0B494-FCFC-4AD3-E72C-91B48B7958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884365-8B3F-C11A-98A8-0C93C62179F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6526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0A510-2233-86E7-1385-8D3B089B0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C6E8E-CA6C-2B88-AA39-7D4AC9D1AC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515307-0E02-781E-9A06-DB23A08A9C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301ABF-47C3-A673-808D-8F91B5841B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05A09-7F27-4920-AC5D-339752E2556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4749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50CA6-86C5-709D-E7B0-3883700D1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A4CC9-B4E7-A880-4825-B577BF1A1B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D126C-A08D-3A71-704D-E1B1C5FEB2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66D953-F12A-45FF-F6E7-D151A8DA2FA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7565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DCC5D-086A-54BD-8439-BA766D42D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DC957-31EA-8D62-89BD-566A60E33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68E1F3-5246-6BB1-40AC-69C2F4540B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AEC435-F82E-2016-EFD5-66FC4419909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0844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CC92B-079A-67A7-60E3-984A84090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8A424-DF3A-B758-9823-64D9D40F4F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CF13A-D192-F500-D3DB-1F8CE9056D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1D1A92-6ABB-3EBF-4AC3-D60FAAB7741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3887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5921D-15CE-B11D-1632-B5A514FF7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E9360B-949F-B4A0-1443-44AE67CEE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78305D-8E36-705F-0501-0EE30A7FEA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5DB671-DA46-A81F-DEAD-6E3BC6667E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05A09-7F27-4920-AC5D-339752E2556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8854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BE591-584A-5EB1-1DEB-5F2005F93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BFFC1-0259-EEBC-E0AB-D3C952C3B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07FF8-1B94-3BEF-CA85-7FF762DCC4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FEFD24-822F-0926-15F8-CEF7E851278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8281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55CBE-325D-6B9D-68EA-F6CCEEE03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DDABF9-1BB9-B738-C726-A7D87E2879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1A1ADF-2D0F-3FF8-96FD-A963872387A5}"/>
              </a:ext>
            </a:extLst>
          </p:cNvPr>
          <p:cNvSpPr>
            <a:spLocks noGrp="1"/>
          </p:cNvSpPr>
          <p:nvPr>
            <p:ph type="body" idx="1"/>
          </p:nvPr>
        </p:nvSpPr>
        <p:spPr/>
        <p:txBody>
          <a:bodyPr/>
          <a:lstStyle/>
          <a:p>
            <a:endParaRPr lang="en-US" sz="1200" b="1">
              <a:solidFill>
                <a:schemeClr val="tx1"/>
              </a:solidFill>
              <a:highlight>
                <a:srgbClr val="FFFF00"/>
              </a:highlight>
            </a:endParaRPr>
          </a:p>
        </p:txBody>
      </p:sp>
      <p:sp>
        <p:nvSpPr>
          <p:cNvPr id="4" name="Slide Number Placeholder 3">
            <a:extLst>
              <a:ext uri="{FF2B5EF4-FFF2-40B4-BE49-F238E27FC236}">
                <a16:creationId xmlns:a16="http://schemas.microsoft.com/office/drawing/2014/main" id="{7D2AFB64-EDB3-7237-B4CA-34EA8B3582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08256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D70C1-CE35-11EF-488D-7897EB2592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289AD-5F87-AB6A-3E8B-65380E7E6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8525FF-4EF7-6DBE-4ACC-9927139E79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5D539C-840C-104D-185C-033C51669B7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22848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B45E6-5BB4-CD6B-F2A2-74134D5483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24B78-B8E3-BCDF-0A8F-717784919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40289-C58A-72A3-6626-7EA9216BB609}"/>
              </a:ext>
            </a:extLst>
          </p:cNvPr>
          <p:cNvSpPr>
            <a:spLocks noGrp="1"/>
          </p:cNvSpPr>
          <p:nvPr>
            <p:ph type="body" idx="1"/>
          </p:nvPr>
        </p:nvSpPr>
        <p:spPr/>
        <p:txBody>
          <a:bodyPr/>
          <a:lstStyle/>
          <a:p>
            <a:endParaRPr lang="en-US" sz="1200" b="1">
              <a:solidFill>
                <a:schemeClr val="tx1"/>
              </a:solidFill>
              <a:highlight>
                <a:srgbClr val="FFFF00"/>
              </a:highlight>
            </a:endParaRPr>
          </a:p>
        </p:txBody>
      </p:sp>
      <p:sp>
        <p:nvSpPr>
          <p:cNvPr id="4" name="Slide Number Placeholder 3">
            <a:extLst>
              <a:ext uri="{FF2B5EF4-FFF2-40B4-BE49-F238E27FC236}">
                <a16:creationId xmlns:a16="http://schemas.microsoft.com/office/drawing/2014/main" id="{3348A856-CD9B-FCC7-8F30-25EC65241FD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6718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BCB64-F18D-8B19-8E53-44106C6BF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20898-D7F4-D805-97F2-36C7F6815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ADADD-B64D-956C-5BE1-A504898546D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4AA32B3-4D8C-AD95-3C65-47290851A3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05A09-7F27-4920-AC5D-339752E2556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7027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73311-196F-E7E1-2A26-5CCAE2753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59D04-7020-47D7-5A5B-7976FA50B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460AD7-8B51-805D-0DB7-7469859C54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082315-DEF7-2BE2-6AA4-9364155838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4963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866D6-F070-3E74-1388-A3932B18C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CEE2A-B44C-7DF4-D678-DC6C3691C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10DAA0-6959-AAFE-735E-26641A150E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492C9C-0666-94AB-5703-560A2F40B3E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35559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9F1EF-2BA1-E57C-00F1-CA23BC5614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CC7FE-15CB-013E-EAA4-9B0FB6D9D7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22F30C-EBA1-E163-E1EC-21871FC6A5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35CEEC-A1E8-DA1B-F80F-E05B6342290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45509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3C806-A1AE-B621-2039-E26E06575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1BEC8-3FEB-7F8F-FA32-AF54545A72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02454A-43D9-A50D-19C6-A01C1456EFDA}"/>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68D36DF8-EB04-58EB-884B-CF32A3C9C45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41188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E9737-631A-D942-AFFA-7E23F311F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30B3EC-26F4-59E4-2C60-7DA7979E4E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B777C-5765-9515-6A89-2C301D8C41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D502C2-D810-5EE9-8D68-AEDF3293022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693879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CFA94-35B8-9948-D505-AAB07875C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7DEC4-E4D3-0513-F766-3947B33375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3A0A66-6727-6FC8-92BE-D8F6CA12EE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6A858C-C9D3-EFB8-DF49-3D99935A068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41011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B8807-56B0-C4FA-DA42-F56E94A22D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5F228-662A-FFC5-0E90-FCD73BBBD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2D1364-18B5-1777-2A27-6A236FF3A5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F9ADBF-03A8-E083-9BEA-3F2C547C39F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7383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05885-90DE-00EA-A03C-52C7AD40B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879303-CB81-8821-BECD-D06A6500C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61602B-65B3-E39E-3CA9-630C37EEF8BB}"/>
              </a:ext>
            </a:extLst>
          </p:cNvPr>
          <p:cNvSpPr>
            <a:spLocks noGrp="1"/>
          </p:cNvSpPr>
          <p:nvPr>
            <p:ph type="body" idx="1"/>
          </p:nvPr>
        </p:nvSpPr>
        <p:spPr/>
        <p:txBody>
          <a:bodyPr/>
          <a:lstStyle/>
          <a:p>
            <a:endParaRPr lang="en-GB"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A5ABB61-F784-7C20-2737-0CD25791AF6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36160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BCB65-4FEE-7691-766B-940E99893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98EB6-8469-A555-8CCB-4D97DE2E4D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479700-8A1E-ECBE-98B4-7029BED8D1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C500D5-1F19-2A5B-B7E1-A0F8D467D3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05A09-7F27-4920-AC5D-339752E2556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01501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6BA8-A3FA-6051-81C9-C85A6A316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9FAB52-F62D-3311-C85A-237489C515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0C5CDE-0F5A-533A-8F54-FD2C4E2D8F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18B9A2-5F90-119D-5A0F-E032AC1D34C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47204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B2035-0C28-6820-77C0-BA64C418D0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7BD907-178D-4733-BC21-47B28BA80C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50CEC-3505-B0C3-9194-07406AB8F7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4A19C3-ECE5-D4C3-73A9-AB2B7819CA4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30148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E100C-26BD-02DA-3D3B-89166D9A4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0B827-E61A-4E0F-6F9B-EF72066522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5CB67-ED26-3D63-7A88-E75DCEB73E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noProof="0">
                <a:solidFill>
                  <a:srgbClr val="1E6B3C"/>
                </a:solidFill>
                <a:latin typeface="Arial" pitchFamily="34" charset="0"/>
                <a:cs typeface="Arial" pitchFamily="34" charset="-120"/>
              </a:rPr>
              <a:t>“To be honest, I just wanted out, I wanted to be in a crowd of people, I just wanted to be in the middle of </a:t>
            </a:r>
            <a:r>
              <a:rPr lang="en-GB" sz="1200" i="1">
                <a:solidFill>
                  <a:srgbClr val="1E6B3C"/>
                </a:solidFill>
                <a:latin typeface="Arial" pitchFamily="34" charset="0"/>
                <a:cs typeface="Arial" pitchFamily="34" charset="-120"/>
              </a:rPr>
              <a:t>100 people so they couldn’t find me”</a:t>
            </a:r>
          </a:p>
        </p:txBody>
      </p:sp>
      <p:sp>
        <p:nvSpPr>
          <p:cNvPr id="4" name="Slide Number Placeholder 3">
            <a:extLst>
              <a:ext uri="{FF2B5EF4-FFF2-40B4-BE49-F238E27FC236}">
                <a16:creationId xmlns:a16="http://schemas.microsoft.com/office/drawing/2014/main" id="{260003ED-A985-FE37-9731-197FD2F93F87}"/>
              </a:ext>
            </a:extLst>
          </p:cNvPr>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23983013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7F73F-8B40-4AE7-C2F2-DEAA27D19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23B28-4357-F1B1-491A-588A551669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383AB0-B3D0-9406-A89D-0FB5644944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576A6-7CD2-441B-CB88-199914D3284C}"/>
              </a:ext>
            </a:extLst>
          </p:cNvPr>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3598529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61299-F5B9-2F99-9FE4-90BA4EEE4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4EE6CF-6E57-D369-F014-6DCC18485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04F92-20F5-43EA-94E4-8B506C4376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B91F86-9573-52D7-C70E-2F5D5A6AD9F8}"/>
              </a:ext>
            </a:extLst>
          </p:cNvPr>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21660768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87F8A-A281-3B6B-F64A-52EE0FCF1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3166F-5C6F-890B-7E18-8B835686D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F756A-55C6-9198-1C7A-F21D283A51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D126DA-CEB0-0D85-F666-7EEABDEC0F21}"/>
              </a:ext>
            </a:extLst>
          </p:cNvPr>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37795540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231C3-4064-6EAD-E10F-BE6E6FDFD7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51389-317C-302C-8159-B36CCDEA8F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97829-8158-9DD7-3073-4F0840AD57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C903CD7B-23FA-2345-F90F-9781211314E9}"/>
              </a:ext>
            </a:extLst>
          </p:cNvPr>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32374013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41B4E-B0C9-5FA1-D64E-87CF18C12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CFEC0-3719-E497-C5AF-A86A7CA18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7E6FE2-9155-D04B-73E2-532A75B6DD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73058713-5CA0-F6AC-F1D9-5AD5763BB5F4}"/>
              </a:ext>
            </a:extLst>
          </p:cNvPr>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6607786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18CBA-470B-B621-ABE2-25AB8B3D7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232358-46BD-C6B3-1472-C79669631B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097543-49F1-C10A-9DEA-AE96ABF432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3A90923D-4AF6-4524-4471-525ABBDA0D8F}"/>
              </a:ext>
            </a:extLst>
          </p:cNvPr>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41998006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509B9-B3F6-FD93-6D57-B215FC981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56982E-B48B-2BCA-904B-0F12295BA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B4FDFF-2649-983C-1FD1-D2133A4BBB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955DCA87-F924-A44E-D684-B65BEBFB61C1}"/>
              </a:ext>
            </a:extLst>
          </p:cNvPr>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265448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5C129-9022-36B6-1437-D2232A4A9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149A5-BA1D-4929-0E85-16B5CB49D5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7F513-DBDB-37AA-686B-13AE7F565E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BD612C74-C9BC-CBC3-5372-56863A4CF9F2}"/>
              </a:ext>
            </a:extLst>
          </p:cNvPr>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5453529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DF08B-E785-102B-FC3E-026845E23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B082CF-0330-BECC-9668-A7EB5F2EB4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78A9E9-B90E-155B-A51F-DCE78C2785E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E1C0825D-76FD-FF9A-9D80-F2D1A7BC535D}"/>
              </a:ext>
            </a:extLst>
          </p:cNvPr>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5987948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C63EA-5559-FFA3-D717-85E6F0543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DA2FF6-0623-AABD-A4D5-3F17F162A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18F6DC-1282-FBB5-CD97-C0782D5E55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1D54D45E-E6DA-9CE3-4219-4F0506695B33}"/>
              </a:ext>
            </a:extLst>
          </p:cNvPr>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28272662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B92AB-AB66-49BD-4EFC-71470637C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14941-CFCF-B303-1D4C-7949FF2A04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DE313-C6B5-38D3-645C-3466A98DB9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0FAF9EEA-DF0A-A704-9E9C-23768A4BF51A}"/>
              </a:ext>
            </a:extLst>
          </p:cNvPr>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39000449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C2E0-4F6F-AC80-9655-61A07FC86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A0004-3EA4-FE09-FF05-F30A0DCBB3B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5CC0943-711D-DE19-B067-5F1D598952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375A59-7570-61E3-9F5B-2F1D6172D4B8}"/>
              </a:ext>
            </a:extLst>
          </p:cNvPr>
          <p:cNvSpPr>
            <a:spLocks noGrp="1"/>
          </p:cNvSpPr>
          <p:nvPr>
            <p:ph type="sldNum" sz="quarter" idx="5"/>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4E13C701-8C02-4312-935E-C69EDC23BA8A}" type="slidenum">
              <a:rPr kumimoji="0" lang="en-GB"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5236101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4FDDB-1486-67FF-3784-26C45C8842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BA2D8-BE35-03E9-E515-D950DBFFBF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23E9B-5979-15A5-E0B2-0823A4CBA1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8312FE-C44C-0843-30BC-821C10D3A70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42244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C4B96-14B4-A5FE-B360-7C0DDCD45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9A2319-B4EA-39C2-0FFD-77F8238BC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16A56B-F6F5-DC37-CD09-8D07B663723A}"/>
              </a:ext>
            </a:extLst>
          </p:cNvPr>
          <p:cNvSpPr>
            <a:spLocks noGrp="1"/>
          </p:cNvSpPr>
          <p:nvPr>
            <p:ph type="body" idx="1"/>
          </p:nvPr>
        </p:nvSpPr>
        <p:spPr/>
        <p:txBody>
          <a:bodyPr/>
          <a:lstStyle/>
          <a:p>
            <a:endParaRPr lang="en-US" sz="1200" b="1">
              <a:solidFill>
                <a:schemeClr val="tx1"/>
              </a:solidFill>
              <a:highlight>
                <a:srgbClr val="FFFF00"/>
              </a:highlight>
            </a:endParaRPr>
          </a:p>
        </p:txBody>
      </p:sp>
      <p:sp>
        <p:nvSpPr>
          <p:cNvPr id="4" name="Slide Number Placeholder 3">
            <a:extLst>
              <a:ext uri="{FF2B5EF4-FFF2-40B4-BE49-F238E27FC236}">
                <a16:creationId xmlns:a16="http://schemas.microsoft.com/office/drawing/2014/main" id="{7B2059D0-AAA9-6E16-8CE3-4B559FA8D51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784975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23395-5EC3-D5AC-29A6-DA669F7B5F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3BFE9-2A2E-B6C8-C0F7-54F9D73B52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5A572-32B2-3050-E0C0-B467B68E2EA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0761D4-63A4-8D13-350D-57ED73FF020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79565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66F28-082B-360A-FCB1-DE2A522FB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E0104-E8B4-BFE0-D5CC-E57ED72128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E879A-2EF8-2DA0-80D6-9152A39037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807356-0A21-2D8B-2AF3-0DDAB6D0911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3522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33389-9E51-DE85-5553-EF597C0FF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97555-DA4D-3CAC-7EA5-D433D854F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F8BAEF-5041-2064-507B-E296678E2A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59096F-A5C7-43BC-4813-D92DC688D62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5373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01">
    <p:spTree>
      <p:nvGrpSpPr>
        <p:cNvPr id="1" name=""/>
        <p:cNvGrpSpPr/>
        <p:nvPr/>
      </p:nvGrpSpPr>
      <p:grpSpPr>
        <a:xfrm>
          <a:off x="0" y="0"/>
          <a:ext cx="0" cy="0"/>
          <a:chOff x="0" y="0"/>
          <a:chExt cx="0" cy="0"/>
        </a:xfrm>
      </p:grpSpPr>
      <p:sp>
        <p:nvSpPr>
          <p:cNvPr id="13" name="Rectangle 12"/>
          <p:cNvSpPr/>
          <p:nvPr/>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Free-form: Shape 4">
            <a:extLst>
              <a:ext uri="{FF2B5EF4-FFF2-40B4-BE49-F238E27FC236}">
                <a16:creationId xmlns:a16="http://schemas.microsoft.com/office/drawing/2014/main" id="{F1864FCA-CD3A-5458-F252-2D9320C82A35}"/>
              </a:ext>
            </a:extLst>
          </p:cNvPr>
          <p:cNvSpPr/>
          <p:nvPr/>
        </p:nvSpPr>
        <p:spPr>
          <a:xfrm>
            <a:off x="1" y="5120647"/>
            <a:ext cx="12221028" cy="1751868"/>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accent1"/>
          </a:solidFill>
          <a:ln w="0" cap="flat">
            <a:noFill/>
            <a:prstDash val="solid"/>
            <a:miter/>
          </a:ln>
        </p:spPr>
        <p:txBody>
          <a:bodyPr rtlCol="0" anchor="ctr"/>
          <a:lstStyle/>
          <a:p>
            <a:endParaRPr lang="en-GB" sz="2400"/>
          </a:p>
        </p:txBody>
      </p:sp>
      <p:sp>
        <p:nvSpPr>
          <p:cNvPr id="2" name="Title 1"/>
          <p:cNvSpPr>
            <a:spLocks noGrp="1"/>
          </p:cNvSpPr>
          <p:nvPr>
            <p:ph type="ctrTitle" hasCustomPrompt="1"/>
          </p:nvPr>
        </p:nvSpPr>
        <p:spPr>
          <a:xfrm>
            <a:off x="7116610" y="1058334"/>
            <a:ext cx="4548341" cy="1220137"/>
          </a:xfrm>
        </p:spPr>
        <p:txBody>
          <a:bodyPr tIns="0" anchor="b" anchorCtr="0">
            <a:noAutofit/>
          </a:bodyPr>
          <a:lstStyle>
            <a:lvl1pPr algn="l">
              <a:lnSpc>
                <a:spcPct val="100000"/>
              </a:lnSpc>
              <a:defRPr lang="en-US" sz="4000" b="0" dirty="0">
                <a:solidFill>
                  <a:schemeClr val="bg1"/>
                </a:solidFill>
              </a:defRPr>
            </a:lvl1pPr>
          </a:lstStyle>
          <a:p>
            <a:r>
              <a:rPr lang="en-US"/>
              <a:t>Big Thinking</a:t>
            </a:r>
            <a:br>
              <a:rPr lang="en-US"/>
            </a:br>
            <a:r>
              <a:rPr lang="en-US"/>
              <a:t>Presentation</a:t>
            </a:r>
          </a:p>
        </p:txBody>
      </p:sp>
      <p:sp>
        <p:nvSpPr>
          <p:cNvPr id="15" name="Text Placeholder 3"/>
          <p:cNvSpPr>
            <a:spLocks noGrp="1"/>
          </p:cNvSpPr>
          <p:nvPr>
            <p:ph type="body" sz="quarter" idx="15" hasCustomPrompt="1"/>
          </p:nvPr>
        </p:nvSpPr>
        <p:spPr>
          <a:xfrm>
            <a:off x="7116610" y="2595034"/>
            <a:ext cx="4548341"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Footer Placeholder 32">
            <a:extLst>
              <a:ext uri="{FF2B5EF4-FFF2-40B4-BE49-F238E27FC236}">
                <a16:creationId xmlns:a16="http://schemas.microsoft.com/office/drawing/2014/main" id="{F4E861D4-A9A8-BCB8-DFDB-F14ED0AAA5C4}"/>
              </a:ext>
            </a:extLst>
          </p:cNvPr>
          <p:cNvSpPr txBox="1">
            <a:spLocks/>
          </p:cNvSpPr>
          <p:nvPr/>
        </p:nvSpPr>
        <p:spPr>
          <a:xfrm>
            <a:off x="524933" y="260351"/>
            <a:ext cx="983024" cy="191688"/>
          </a:xfrm>
          <a:prstGeom prst="rect">
            <a:avLst/>
          </a:prstGeom>
        </p:spPr>
        <p:txBody>
          <a:bodyPr vert="horz" lIns="0" tIns="0" rIns="0" bIns="0" rtlCol="0" anchor="t"/>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t>A strategic transformation company</a:t>
            </a:r>
          </a:p>
        </p:txBody>
      </p:sp>
      <p:sp>
        <p:nvSpPr>
          <p:cNvPr id="10" name="Text Placeholder 3">
            <a:extLst>
              <a:ext uri="{FF2B5EF4-FFF2-40B4-BE49-F238E27FC236}">
                <a16:creationId xmlns:a16="http://schemas.microsoft.com/office/drawing/2014/main" id="{B5821E5E-C36B-745C-1316-3CAF16775FAE}"/>
              </a:ext>
            </a:extLst>
          </p:cNvPr>
          <p:cNvSpPr>
            <a:spLocks noGrp="1"/>
          </p:cNvSpPr>
          <p:nvPr>
            <p:ph type="body" sz="quarter" idx="16" hasCustomPrompt="1"/>
          </p:nvPr>
        </p:nvSpPr>
        <p:spPr>
          <a:xfrm>
            <a:off x="2278887" y="260351"/>
            <a:ext cx="2519760" cy="419100"/>
          </a:xfrm>
        </p:spPr>
        <p:txBody>
          <a:bodyPr lIns="0" tIns="36000"/>
          <a:lstStyle>
            <a:lvl1pPr algn="l">
              <a:spcAft>
                <a:spcPts val="0"/>
              </a:spcAft>
              <a:defRPr sz="800" b="0" cap="all" baseline="0">
                <a:solidFill>
                  <a:schemeClr val="bg1"/>
                </a:solidFill>
                <a:latin typeface="+mn-lt"/>
              </a:defRPr>
            </a:lvl1pPr>
            <a:lvl2pPr algn="ctr">
              <a:defRPr/>
            </a:lvl2pPr>
            <a:lvl3pPr algn="ctr">
              <a:defRPr/>
            </a:lvl3pPr>
            <a:lvl4pPr algn="ctr">
              <a:defRPr/>
            </a:lvl4pPr>
            <a:lvl5pPr algn="ctr">
              <a:defRPr/>
            </a:lvl5pPr>
          </a:lstStyle>
          <a:p>
            <a:pPr lvl="0"/>
            <a:r>
              <a:rPr lang="en-US"/>
              <a:t>Add date here</a:t>
            </a:r>
            <a:endParaRPr lang="en-GB"/>
          </a:p>
        </p:txBody>
      </p:sp>
      <p:sp>
        <p:nvSpPr>
          <p:cNvPr id="3" name="Rectangle 2">
            <a:extLst>
              <a:ext uri="{FF2B5EF4-FFF2-40B4-BE49-F238E27FC236}">
                <a16:creationId xmlns:a16="http://schemas.microsoft.com/office/drawing/2014/main" id="{DBDEA6A6-CECC-D569-119C-7E3BF10F70DE}"/>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Free-form: Shape 3">
            <a:extLst>
              <a:ext uri="{FF2B5EF4-FFF2-40B4-BE49-F238E27FC236}">
                <a16:creationId xmlns:a16="http://schemas.microsoft.com/office/drawing/2014/main" id="{0267346B-C1E7-99E6-484D-3D5B212EB38F}"/>
              </a:ext>
            </a:extLst>
          </p:cNvPr>
          <p:cNvSpPr/>
          <p:nvPr userDrawn="1"/>
        </p:nvSpPr>
        <p:spPr>
          <a:xfrm>
            <a:off x="1" y="5120647"/>
            <a:ext cx="12221028" cy="1751868"/>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accent1"/>
          </a:solidFill>
          <a:ln w="0" cap="flat">
            <a:noFill/>
            <a:prstDash val="solid"/>
            <a:miter/>
          </a:ln>
        </p:spPr>
        <p:txBody>
          <a:bodyPr rtlCol="0" anchor="ctr"/>
          <a:lstStyle/>
          <a:p>
            <a:endParaRPr lang="en-GB" sz="2400"/>
          </a:p>
        </p:txBody>
      </p:sp>
      <p:sp>
        <p:nvSpPr>
          <p:cNvPr id="6" name="Footer Placeholder 32">
            <a:extLst>
              <a:ext uri="{FF2B5EF4-FFF2-40B4-BE49-F238E27FC236}">
                <a16:creationId xmlns:a16="http://schemas.microsoft.com/office/drawing/2014/main" id="{903FF22E-81B2-FD92-4CCE-056EF2E166D0}"/>
              </a:ext>
            </a:extLst>
          </p:cNvPr>
          <p:cNvSpPr txBox="1">
            <a:spLocks/>
          </p:cNvSpPr>
          <p:nvPr userDrawn="1"/>
        </p:nvSpPr>
        <p:spPr>
          <a:xfrm>
            <a:off x="524933" y="260351"/>
            <a:ext cx="983024" cy="191688"/>
          </a:xfrm>
          <a:prstGeom prst="rect">
            <a:avLst/>
          </a:prstGeom>
        </p:spPr>
        <p:txBody>
          <a:bodyPr vert="horz" lIns="0" tIns="0" rIns="0" bIns="0" rtlCol="0" anchor="t"/>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t>A strategic transformation company</a:t>
            </a:r>
          </a:p>
        </p:txBody>
      </p:sp>
    </p:spTree>
    <p:extLst>
      <p:ext uri="{BB962C8B-B14F-4D97-AF65-F5344CB8AC3E}">
        <p14:creationId xmlns:p14="http://schemas.microsoft.com/office/powerpoint/2010/main" val="92243302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0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CEC983-7FA3-B481-39A0-303866A913EA}"/>
              </a:ext>
            </a:extLst>
          </p:cNvPr>
          <p:cNvSpPr/>
          <p:nvPr/>
        </p:nvSpPr>
        <p:spPr bwMode="auto">
          <a:xfrm>
            <a:off x="0" y="0"/>
            <a:ext cx="121920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itle 1">
            <a:extLst>
              <a:ext uri="{FF2B5EF4-FFF2-40B4-BE49-F238E27FC236}">
                <a16:creationId xmlns:a16="http://schemas.microsoft.com/office/drawing/2014/main" id="{E25BE7EB-39DD-04F1-67A4-1C74F7479C1B}"/>
              </a:ext>
            </a:extLst>
          </p:cNvPr>
          <p:cNvSpPr>
            <a:spLocks noGrp="1"/>
          </p:cNvSpPr>
          <p:nvPr>
            <p:ph type="ctrTitle" hasCustomPrompt="1"/>
          </p:nvPr>
        </p:nvSpPr>
        <p:spPr>
          <a:xfrm>
            <a:off x="4192788" y="1778001"/>
            <a:ext cx="7472163" cy="1220137"/>
          </a:xfrm>
        </p:spPr>
        <p:txBody>
          <a:bodyPr tIns="0" anchor="b" anchorCtr="0">
            <a:noAutofit/>
          </a:bodyPr>
          <a:lstStyle>
            <a:lvl1pPr algn="l">
              <a:lnSpc>
                <a:spcPct val="100000"/>
              </a:lnSpc>
              <a:defRPr lang="en-US" sz="4000" b="0" dirty="0">
                <a:solidFill>
                  <a:schemeClr val="tx2"/>
                </a:solidFill>
              </a:defRPr>
            </a:lvl1pPr>
          </a:lstStyle>
          <a:p>
            <a:r>
              <a:rPr lang="en-US"/>
              <a:t>Big Thinking</a:t>
            </a:r>
            <a:br>
              <a:rPr lang="en-US"/>
            </a:br>
            <a:r>
              <a:rPr lang="en-US"/>
              <a:t>Presentation</a:t>
            </a:r>
          </a:p>
        </p:txBody>
      </p:sp>
      <p:sp>
        <p:nvSpPr>
          <p:cNvPr id="6" name="Text Placeholder 3">
            <a:extLst>
              <a:ext uri="{FF2B5EF4-FFF2-40B4-BE49-F238E27FC236}">
                <a16:creationId xmlns:a16="http://schemas.microsoft.com/office/drawing/2014/main" id="{6A38B038-5947-FEB9-9AFE-323A290F369D}"/>
              </a:ext>
            </a:extLst>
          </p:cNvPr>
          <p:cNvSpPr>
            <a:spLocks noGrp="1"/>
          </p:cNvSpPr>
          <p:nvPr>
            <p:ph type="body" sz="quarter" idx="15" hasCustomPrompt="1"/>
          </p:nvPr>
        </p:nvSpPr>
        <p:spPr>
          <a:xfrm>
            <a:off x="4192788" y="3314701"/>
            <a:ext cx="7472163" cy="419100"/>
          </a:xfrm>
        </p:spPr>
        <p:txBody>
          <a:bodyPr lIns="0" tIns="36000"/>
          <a:lstStyle>
            <a:lvl1pPr algn="l">
              <a:spcAft>
                <a:spcPts val="0"/>
              </a:spcAft>
              <a:defRPr sz="1600" b="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Footer Placeholder 32">
            <a:extLst>
              <a:ext uri="{FF2B5EF4-FFF2-40B4-BE49-F238E27FC236}">
                <a16:creationId xmlns:a16="http://schemas.microsoft.com/office/drawing/2014/main" id="{2AFF73CB-4CC2-E654-CC19-3068F5212B01}"/>
              </a:ext>
            </a:extLst>
          </p:cNvPr>
          <p:cNvSpPr txBox="1">
            <a:spLocks/>
          </p:cNvSpPr>
          <p:nvPr/>
        </p:nvSpPr>
        <p:spPr>
          <a:xfrm>
            <a:off x="524933" y="6275659"/>
            <a:ext cx="983024" cy="191688"/>
          </a:xfrm>
          <a:prstGeom prst="rect">
            <a:avLst/>
          </a:prstGeom>
        </p:spPr>
        <p:txBody>
          <a:bodyPr vert="horz" lIns="0" tIns="0" rIns="0" bIns="0" rtlCol="0" anchor="b"/>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solidFill>
                  <a:schemeClr val="tx2"/>
                </a:solidFill>
              </a:rPr>
              <a:t>A strategic transformation company</a:t>
            </a:r>
          </a:p>
        </p:txBody>
      </p:sp>
      <p:sp>
        <p:nvSpPr>
          <p:cNvPr id="8" name="Text Placeholder 3">
            <a:extLst>
              <a:ext uri="{FF2B5EF4-FFF2-40B4-BE49-F238E27FC236}">
                <a16:creationId xmlns:a16="http://schemas.microsoft.com/office/drawing/2014/main" id="{B275D63C-746F-1883-09BE-74DAED949EC7}"/>
              </a:ext>
            </a:extLst>
          </p:cNvPr>
          <p:cNvSpPr>
            <a:spLocks noGrp="1"/>
          </p:cNvSpPr>
          <p:nvPr>
            <p:ph type="body" sz="quarter" idx="16" hasCustomPrompt="1"/>
          </p:nvPr>
        </p:nvSpPr>
        <p:spPr>
          <a:xfrm>
            <a:off x="4192788" y="6048247"/>
            <a:ext cx="2519760" cy="419100"/>
          </a:xfrm>
        </p:spPr>
        <p:txBody>
          <a:bodyPr lIns="0" tIns="36000" anchor="b"/>
          <a:lstStyle>
            <a:lvl1pPr algn="l">
              <a:spcAft>
                <a:spcPts val="0"/>
              </a:spcAft>
              <a:defRPr sz="800" b="0" cap="all" baseline="0">
                <a:solidFill>
                  <a:schemeClr val="tx2"/>
                </a:solidFill>
                <a:latin typeface="+mn-lt"/>
              </a:defRPr>
            </a:lvl1pPr>
            <a:lvl2pPr algn="ctr">
              <a:defRPr/>
            </a:lvl2pPr>
            <a:lvl3pPr algn="ctr">
              <a:defRPr/>
            </a:lvl3pPr>
            <a:lvl4pPr algn="ctr">
              <a:defRPr/>
            </a:lvl4pPr>
            <a:lvl5pPr algn="ctr">
              <a:defRPr/>
            </a:lvl5pPr>
          </a:lstStyle>
          <a:p>
            <a:pPr lvl="0"/>
            <a:r>
              <a:rPr lang="en-US"/>
              <a:t>Add date here</a:t>
            </a:r>
            <a:endParaRPr lang="en-GB"/>
          </a:p>
        </p:txBody>
      </p:sp>
      <p:sp>
        <p:nvSpPr>
          <p:cNvPr id="11" name="Free-form: Shape 10">
            <a:extLst>
              <a:ext uri="{FF2B5EF4-FFF2-40B4-BE49-F238E27FC236}">
                <a16:creationId xmlns:a16="http://schemas.microsoft.com/office/drawing/2014/main" id="{2FC45174-3EF8-D70A-1518-7CA33D613143}"/>
              </a:ext>
            </a:extLst>
          </p:cNvPr>
          <p:cNvSpPr/>
          <p:nvPr/>
        </p:nvSpPr>
        <p:spPr>
          <a:xfrm>
            <a:off x="10254834"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16" name="Date Placeholder 3">
            <a:extLst>
              <a:ext uri="{FF2B5EF4-FFF2-40B4-BE49-F238E27FC236}">
                <a16:creationId xmlns:a16="http://schemas.microsoft.com/office/drawing/2014/main" id="{F3FA6D79-5087-F65C-42B6-EF819921D957}"/>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endParaRPr lang="en-GB"/>
          </a:p>
        </p:txBody>
      </p:sp>
      <p:sp>
        <p:nvSpPr>
          <p:cNvPr id="2" name="Rectangle 1">
            <a:extLst>
              <a:ext uri="{FF2B5EF4-FFF2-40B4-BE49-F238E27FC236}">
                <a16:creationId xmlns:a16="http://schemas.microsoft.com/office/drawing/2014/main" id="{DA3BAA8D-A8EC-5C0D-FD0B-307AC41DE1EA}"/>
              </a:ext>
            </a:extLst>
          </p:cNvPr>
          <p:cNvSpPr/>
          <p:nvPr userDrawn="1"/>
        </p:nvSpPr>
        <p:spPr bwMode="auto">
          <a:xfrm>
            <a:off x="0" y="0"/>
            <a:ext cx="121920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Footer Placeholder 32">
            <a:extLst>
              <a:ext uri="{FF2B5EF4-FFF2-40B4-BE49-F238E27FC236}">
                <a16:creationId xmlns:a16="http://schemas.microsoft.com/office/drawing/2014/main" id="{4DEEC31A-D6DD-0B9A-1723-0A4044AD7394}"/>
              </a:ext>
            </a:extLst>
          </p:cNvPr>
          <p:cNvSpPr txBox="1">
            <a:spLocks/>
          </p:cNvSpPr>
          <p:nvPr userDrawn="1"/>
        </p:nvSpPr>
        <p:spPr>
          <a:xfrm>
            <a:off x="524933" y="6275659"/>
            <a:ext cx="983024" cy="191688"/>
          </a:xfrm>
          <a:prstGeom prst="rect">
            <a:avLst/>
          </a:prstGeom>
        </p:spPr>
        <p:txBody>
          <a:bodyPr vert="horz" lIns="0" tIns="0" rIns="0" bIns="0" rtlCol="0" anchor="b"/>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solidFill>
                  <a:schemeClr val="tx2"/>
                </a:solidFill>
              </a:rPr>
              <a:t>A strategic transformation company</a:t>
            </a:r>
          </a:p>
        </p:txBody>
      </p:sp>
      <p:sp>
        <p:nvSpPr>
          <p:cNvPr id="9" name="Free-form: Shape 8">
            <a:extLst>
              <a:ext uri="{FF2B5EF4-FFF2-40B4-BE49-F238E27FC236}">
                <a16:creationId xmlns:a16="http://schemas.microsoft.com/office/drawing/2014/main" id="{1D47FFEB-214F-510D-33E2-FBBC0408E3E4}"/>
              </a:ext>
            </a:extLst>
          </p:cNvPr>
          <p:cNvSpPr/>
          <p:nvPr userDrawn="1"/>
        </p:nvSpPr>
        <p:spPr>
          <a:xfrm>
            <a:off x="10254834"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94817621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03">
    <p:spTree>
      <p:nvGrpSpPr>
        <p:cNvPr id="1" name=""/>
        <p:cNvGrpSpPr/>
        <p:nvPr/>
      </p:nvGrpSpPr>
      <p:grpSpPr>
        <a:xfrm>
          <a:off x="0" y="0"/>
          <a:ext cx="0" cy="0"/>
          <a:chOff x="0" y="0"/>
          <a:chExt cx="0" cy="0"/>
        </a:xfrm>
      </p:grpSpPr>
      <p:sp>
        <p:nvSpPr>
          <p:cNvPr id="12" name="Picture Placeholder 5"/>
          <p:cNvSpPr>
            <a:spLocks noGrp="1"/>
          </p:cNvSpPr>
          <p:nvPr>
            <p:ph type="pic" sz="quarter" idx="17"/>
          </p:nvPr>
        </p:nvSpPr>
        <p:spPr>
          <a:xfrm>
            <a:off x="2976033" y="0"/>
            <a:ext cx="9215968" cy="6858000"/>
          </a:xfrm>
          <a:solidFill>
            <a:schemeClr val="bg1">
              <a:lumMod val="75000"/>
            </a:schemeClr>
          </a:solidFill>
        </p:spPr>
        <p:txBody>
          <a:bodyPr/>
          <a:lstStyle>
            <a:lvl1pPr>
              <a:defRPr/>
            </a:lvl1pPr>
          </a:lstStyle>
          <a:p>
            <a:r>
              <a:rPr lang="en-GB"/>
              <a:t>Click icon to add picture</a:t>
            </a:r>
          </a:p>
        </p:txBody>
      </p:sp>
      <p:sp>
        <p:nvSpPr>
          <p:cNvPr id="3" name="Title 1">
            <a:extLst>
              <a:ext uri="{FF2B5EF4-FFF2-40B4-BE49-F238E27FC236}">
                <a16:creationId xmlns:a16="http://schemas.microsoft.com/office/drawing/2014/main" id="{158E8489-B8DC-A419-87A9-DAEE44E24862}"/>
              </a:ext>
            </a:extLst>
          </p:cNvPr>
          <p:cNvSpPr>
            <a:spLocks noGrp="1"/>
          </p:cNvSpPr>
          <p:nvPr>
            <p:ph type="ctrTitle" hasCustomPrompt="1"/>
          </p:nvPr>
        </p:nvSpPr>
        <p:spPr>
          <a:xfrm>
            <a:off x="4192788" y="1778001"/>
            <a:ext cx="7472163" cy="1220137"/>
          </a:xfrm>
        </p:spPr>
        <p:txBody>
          <a:bodyPr tIns="0" anchor="b" anchorCtr="0">
            <a:noAutofit/>
          </a:bodyPr>
          <a:lstStyle>
            <a:lvl1pPr algn="l">
              <a:lnSpc>
                <a:spcPct val="100000"/>
              </a:lnSpc>
              <a:defRPr lang="en-US" sz="4000" b="0" dirty="0">
                <a:solidFill>
                  <a:schemeClr val="bg1"/>
                </a:solidFill>
              </a:defRPr>
            </a:lvl1pPr>
          </a:lstStyle>
          <a:p>
            <a:r>
              <a:rPr lang="en-US"/>
              <a:t>Big Thinking</a:t>
            </a:r>
            <a:br>
              <a:rPr lang="en-US"/>
            </a:br>
            <a:r>
              <a:rPr lang="en-US"/>
              <a:t>Presentation</a:t>
            </a:r>
          </a:p>
        </p:txBody>
      </p:sp>
      <p:sp>
        <p:nvSpPr>
          <p:cNvPr id="4" name="Text Placeholder 3">
            <a:extLst>
              <a:ext uri="{FF2B5EF4-FFF2-40B4-BE49-F238E27FC236}">
                <a16:creationId xmlns:a16="http://schemas.microsoft.com/office/drawing/2014/main" id="{D667EAD9-6303-74FF-7430-BBFD19F007AB}"/>
              </a:ext>
            </a:extLst>
          </p:cNvPr>
          <p:cNvSpPr>
            <a:spLocks noGrp="1"/>
          </p:cNvSpPr>
          <p:nvPr>
            <p:ph type="body" sz="quarter" idx="15" hasCustomPrompt="1"/>
          </p:nvPr>
        </p:nvSpPr>
        <p:spPr>
          <a:xfrm>
            <a:off x="4192788" y="3314701"/>
            <a:ext cx="7472163"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Date Placeholder 3">
            <a:extLst>
              <a:ext uri="{FF2B5EF4-FFF2-40B4-BE49-F238E27FC236}">
                <a16:creationId xmlns:a16="http://schemas.microsoft.com/office/drawing/2014/main" id="{27F48EAA-8886-275F-1B0B-FCCB5EA9C9B0}"/>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endParaRPr lang="en-GB"/>
          </a:p>
        </p:txBody>
      </p:sp>
      <p:sp>
        <p:nvSpPr>
          <p:cNvPr id="9" name="Free-form: Shape 8">
            <a:extLst>
              <a:ext uri="{FF2B5EF4-FFF2-40B4-BE49-F238E27FC236}">
                <a16:creationId xmlns:a16="http://schemas.microsoft.com/office/drawing/2014/main" id="{0FB5962D-3916-1ADF-6AD4-9B5609099918}"/>
              </a:ext>
            </a:extLst>
          </p:cNvPr>
          <p:cNvSpPr/>
          <p:nvPr/>
        </p:nvSpPr>
        <p:spPr>
          <a:xfrm>
            <a:off x="527051"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2" name="Free-form: Shape 1">
            <a:extLst>
              <a:ext uri="{FF2B5EF4-FFF2-40B4-BE49-F238E27FC236}">
                <a16:creationId xmlns:a16="http://schemas.microsoft.com/office/drawing/2014/main" id="{1033337D-C321-14A5-E381-8EBFC9971B3C}"/>
              </a:ext>
            </a:extLst>
          </p:cNvPr>
          <p:cNvSpPr/>
          <p:nvPr userDrawn="1"/>
        </p:nvSpPr>
        <p:spPr>
          <a:xfrm>
            <a:off x="527051"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299395229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01">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C0D00D-6853-B429-9FEB-E0836CF45BB4}"/>
              </a:ext>
            </a:extLst>
          </p:cNvPr>
          <p:cNvSpPr/>
          <p:nvPr/>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5649561" y="10600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6505632" y="10600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5649561" y="1836111"/>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6505632" y="1836111"/>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5649561" y="2612183"/>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6505632" y="2612183"/>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2" y="3388255"/>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2" y="4164327"/>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2" y="494039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3" name="Text Placeholder 3">
            <a:extLst>
              <a:ext uri="{FF2B5EF4-FFF2-40B4-BE49-F238E27FC236}">
                <a16:creationId xmlns:a16="http://schemas.microsoft.com/office/drawing/2014/main" id="{18387900-817A-F3FC-5CD2-8B4911B37377}"/>
              </a:ext>
            </a:extLst>
          </p:cNvPr>
          <p:cNvSpPr>
            <a:spLocks noGrp="1"/>
          </p:cNvSpPr>
          <p:nvPr>
            <p:ph type="body" sz="quarter" idx="32" hasCustomPrompt="1"/>
          </p:nvPr>
        </p:nvSpPr>
        <p:spPr>
          <a:xfrm>
            <a:off x="5649561" y="56487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07</a:t>
            </a:r>
            <a:endParaRPr lang="en-GB"/>
          </a:p>
        </p:txBody>
      </p:sp>
      <p:sp>
        <p:nvSpPr>
          <p:cNvPr id="24" name="Text Placeholder 3">
            <a:extLst>
              <a:ext uri="{FF2B5EF4-FFF2-40B4-BE49-F238E27FC236}">
                <a16:creationId xmlns:a16="http://schemas.microsoft.com/office/drawing/2014/main" id="{CABEA5F0-0C4D-B7C6-B083-E88BADA21C89}"/>
              </a:ext>
            </a:extLst>
          </p:cNvPr>
          <p:cNvSpPr>
            <a:spLocks noGrp="1"/>
          </p:cNvSpPr>
          <p:nvPr>
            <p:ph type="body" sz="quarter" idx="33" hasCustomPrompt="1"/>
          </p:nvPr>
        </p:nvSpPr>
        <p:spPr>
          <a:xfrm>
            <a:off x="6505632" y="56487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6" name="Free-form: Shape 25">
            <a:extLst>
              <a:ext uri="{FF2B5EF4-FFF2-40B4-BE49-F238E27FC236}">
                <a16:creationId xmlns:a16="http://schemas.microsoft.com/office/drawing/2014/main" id="{6B06796F-9387-1988-E48D-A5233F8CBA01}"/>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2" name="Rectangle 1">
            <a:extLst>
              <a:ext uri="{FF2B5EF4-FFF2-40B4-BE49-F238E27FC236}">
                <a16:creationId xmlns:a16="http://schemas.microsoft.com/office/drawing/2014/main" id="{33A576A0-CC8E-29C3-8FE3-C464A56C069D}"/>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ree-form: Shape 2">
            <a:extLst>
              <a:ext uri="{FF2B5EF4-FFF2-40B4-BE49-F238E27FC236}">
                <a16:creationId xmlns:a16="http://schemas.microsoft.com/office/drawing/2014/main" id="{1FA922C7-C6F4-7974-5757-4768D3197A57}"/>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53193411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GENDA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C0D00D-6853-B429-9FEB-E0836CF45BB4}"/>
              </a:ext>
            </a:extLst>
          </p:cNvPr>
          <p:cNvSpPr/>
          <p:nvPr/>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1363009"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2219080" y="3388255"/>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1363009"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2219080" y="4164327"/>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1363009"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2219080" y="4940399"/>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3" y="3388255"/>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3" y="4164327"/>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3" y="4940399"/>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6" name="Free-form: Shape 25">
            <a:extLst>
              <a:ext uri="{FF2B5EF4-FFF2-40B4-BE49-F238E27FC236}">
                <a16:creationId xmlns:a16="http://schemas.microsoft.com/office/drawing/2014/main" id="{6B06796F-9387-1988-E48D-A5233F8CBA01}"/>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2" name="Rectangle 1">
            <a:extLst>
              <a:ext uri="{FF2B5EF4-FFF2-40B4-BE49-F238E27FC236}">
                <a16:creationId xmlns:a16="http://schemas.microsoft.com/office/drawing/2014/main" id="{772007FB-18F4-90D6-BD25-2CDFBFADAF61}"/>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ree-form: Shape 2">
            <a:extLst>
              <a:ext uri="{FF2B5EF4-FFF2-40B4-BE49-F238E27FC236}">
                <a16:creationId xmlns:a16="http://schemas.microsoft.com/office/drawing/2014/main" id="{659E380A-FCB0-0144-BB95-7D3230FC95F3}"/>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14178377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99DA09-DF30-43A3-AD5B-AC3355C72A11}"/>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3">
            <a:extLst>
              <a:ext uri="{FF2B5EF4-FFF2-40B4-BE49-F238E27FC236}">
                <a16:creationId xmlns:a16="http://schemas.microsoft.com/office/drawing/2014/main" id="{0ED16648-8AE9-4357-B4AB-150241717320}"/>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itle 10">
            <a:extLst>
              <a:ext uri="{FF2B5EF4-FFF2-40B4-BE49-F238E27FC236}">
                <a16:creationId xmlns:a16="http://schemas.microsoft.com/office/drawing/2014/main" id="{AD1CEEE3-06C4-018D-9A4A-06414059459C}"/>
              </a:ext>
            </a:extLst>
          </p:cNvPr>
          <p:cNvSpPr>
            <a:spLocks noGrp="1"/>
          </p:cNvSpPr>
          <p:nvPr>
            <p:ph type="title"/>
          </p:nvPr>
        </p:nvSpPr>
        <p:spPr/>
        <p:txBody>
          <a:bodyPr/>
          <a:lstStyle>
            <a:lvl1pPr>
              <a:defRPr/>
            </a:lvl1pPr>
          </a:lstStyle>
          <a:p>
            <a:r>
              <a:rPr lang="en-GB"/>
              <a:t>Click to edit Master title style</a:t>
            </a: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p>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p>
            <a:fld id="{5A4A4867-F919-44F8-B697-D913750C1CBE}" type="slidenum">
              <a:rPr lang="en-GB" smtClean="0"/>
              <a:pPr/>
              <a:t>‹#›</a:t>
            </a:fld>
            <a:endParaRPr lang="en-GB"/>
          </a:p>
        </p:txBody>
      </p:sp>
    </p:spTree>
    <p:extLst>
      <p:ext uri="{BB962C8B-B14F-4D97-AF65-F5344CB8AC3E}">
        <p14:creationId xmlns:p14="http://schemas.microsoft.com/office/powerpoint/2010/main" val="320328158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6" name="Content Placeholder 5"/>
          <p:cNvSpPr>
            <a:spLocks noGrp="1"/>
          </p:cNvSpPr>
          <p:nvPr>
            <p:ph sz="quarter" idx="16"/>
          </p:nvPr>
        </p:nvSpPr>
        <p:spPr>
          <a:xfrm>
            <a:off x="533400" y="1989666"/>
            <a:ext cx="5435600" cy="427143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Content Placeholder 5"/>
          <p:cNvSpPr>
            <a:spLocks noGrp="1"/>
          </p:cNvSpPr>
          <p:nvPr>
            <p:ph sz="quarter" idx="17"/>
          </p:nvPr>
        </p:nvSpPr>
        <p:spPr>
          <a:xfrm>
            <a:off x="6215683" y="1989666"/>
            <a:ext cx="5435600" cy="427143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Date Placeholder 8">
            <a:extLst>
              <a:ext uri="{FF2B5EF4-FFF2-40B4-BE49-F238E27FC236}">
                <a16:creationId xmlns:a16="http://schemas.microsoft.com/office/drawing/2014/main" id="{7AD8B08C-D957-0390-CFB4-8E4B1B55DFBC}"/>
              </a:ext>
            </a:extLst>
          </p:cNvPr>
          <p:cNvSpPr>
            <a:spLocks noGrp="1"/>
          </p:cNvSpPr>
          <p:nvPr>
            <p:ph type="dt" sz="half" idx="18"/>
          </p:nvPr>
        </p:nvSpPr>
        <p:spPr/>
        <p:txBody>
          <a:bodyPr/>
          <a:lstStyle/>
          <a:p>
            <a:endParaRPr lang="en-GB"/>
          </a:p>
        </p:txBody>
      </p:sp>
      <p:sp>
        <p:nvSpPr>
          <p:cNvPr id="10" name="Footer Placeholder 9">
            <a:extLst>
              <a:ext uri="{FF2B5EF4-FFF2-40B4-BE49-F238E27FC236}">
                <a16:creationId xmlns:a16="http://schemas.microsoft.com/office/drawing/2014/main" id="{E6E84F49-8CA5-83F5-527F-B290C9F6179E}"/>
              </a:ext>
            </a:extLst>
          </p:cNvPr>
          <p:cNvSpPr>
            <a:spLocks noGrp="1"/>
          </p:cNvSpPr>
          <p:nvPr>
            <p:ph type="ftr" sz="quarter" idx="19"/>
          </p:nvPr>
        </p:nvSpPr>
        <p:spPr/>
        <p:txBody>
          <a:bodyPr/>
          <a:lstStyle/>
          <a:p>
            <a:r>
              <a:rPr lang="en-US"/>
              <a:t>Yonder x LTW: Reporting User Journeys</a:t>
            </a:r>
            <a:endParaRPr lang="en-GB"/>
          </a:p>
        </p:txBody>
      </p:sp>
      <p:sp>
        <p:nvSpPr>
          <p:cNvPr id="11" name="Slide Number Placeholder 10">
            <a:extLst>
              <a:ext uri="{FF2B5EF4-FFF2-40B4-BE49-F238E27FC236}">
                <a16:creationId xmlns:a16="http://schemas.microsoft.com/office/drawing/2014/main" id="{9A109BAA-900E-645E-24AA-46846A86B25D}"/>
              </a:ext>
            </a:extLst>
          </p:cNvPr>
          <p:cNvSpPr>
            <a:spLocks noGrp="1"/>
          </p:cNvSpPr>
          <p:nvPr>
            <p:ph type="sldNum" sz="quarter" idx="20"/>
          </p:nvPr>
        </p:nvSpPr>
        <p:spPr/>
        <p:txBody>
          <a:bodyPr/>
          <a:lstStyle/>
          <a:p>
            <a:fld id="{5A4A4867-F919-44F8-B697-D913750C1CBE}" type="slidenum">
              <a:rPr lang="en-GB" smtClean="0"/>
              <a:pPr/>
              <a:t>‹#›</a:t>
            </a:fld>
            <a:endParaRPr lang="en-GB"/>
          </a:p>
        </p:txBody>
      </p:sp>
      <p:sp>
        <p:nvSpPr>
          <p:cNvPr id="8" name="Text Placeholder 3">
            <a:extLst>
              <a:ext uri="{FF2B5EF4-FFF2-40B4-BE49-F238E27FC236}">
                <a16:creationId xmlns:a16="http://schemas.microsoft.com/office/drawing/2014/main" id="{1D349D9D-502E-45F2-B95C-D04EA600A5E9}"/>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99577031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X CONTENT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6" name="Content Placeholder 5"/>
          <p:cNvSpPr>
            <a:spLocks noGrp="1"/>
          </p:cNvSpPr>
          <p:nvPr>
            <p:ph sz="quarter" idx="16"/>
          </p:nvPr>
        </p:nvSpPr>
        <p:spPr>
          <a:xfrm>
            <a:off x="533400" y="2897249"/>
            <a:ext cx="3530600" cy="3363852"/>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Content Placeholder 5"/>
          <p:cNvSpPr>
            <a:spLocks noGrp="1"/>
          </p:cNvSpPr>
          <p:nvPr>
            <p:ph sz="quarter" idx="17"/>
          </p:nvPr>
        </p:nvSpPr>
        <p:spPr>
          <a:xfrm>
            <a:off x="4333875" y="2897249"/>
            <a:ext cx="3530600" cy="3363852"/>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5"/>
          <p:cNvSpPr>
            <a:spLocks noGrp="1"/>
          </p:cNvSpPr>
          <p:nvPr>
            <p:ph sz="quarter" idx="18"/>
          </p:nvPr>
        </p:nvSpPr>
        <p:spPr>
          <a:xfrm>
            <a:off x="8134351" y="2897249"/>
            <a:ext cx="3530600" cy="3363852"/>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Date Placeholder 12">
            <a:extLst>
              <a:ext uri="{FF2B5EF4-FFF2-40B4-BE49-F238E27FC236}">
                <a16:creationId xmlns:a16="http://schemas.microsoft.com/office/drawing/2014/main" id="{CA185C5B-B9BF-AB52-9439-9A0046B21C2E}"/>
              </a:ext>
            </a:extLst>
          </p:cNvPr>
          <p:cNvSpPr>
            <a:spLocks noGrp="1"/>
          </p:cNvSpPr>
          <p:nvPr>
            <p:ph type="dt" sz="half" idx="19"/>
          </p:nvPr>
        </p:nvSpPr>
        <p:spPr/>
        <p:txBody>
          <a:bodyPr/>
          <a:lstStyle/>
          <a:p>
            <a:endParaRPr lang="en-GB"/>
          </a:p>
        </p:txBody>
      </p:sp>
      <p:sp>
        <p:nvSpPr>
          <p:cNvPr id="14" name="Footer Placeholder 13">
            <a:extLst>
              <a:ext uri="{FF2B5EF4-FFF2-40B4-BE49-F238E27FC236}">
                <a16:creationId xmlns:a16="http://schemas.microsoft.com/office/drawing/2014/main" id="{10751C73-2A49-7004-B831-6DD8DD0D32EA}"/>
              </a:ext>
            </a:extLst>
          </p:cNvPr>
          <p:cNvSpPr>
            <a:spLocks noGrp="1"/>
          </p:cNvSpPr>
          <p:nvPr>
            <p:ph type="ftr" sz="quarter" idx="20"/>
          </p:nvPr>
        </p:nvSpPr>
        <p:spPr/>
        <p:txBody>
          <a:bodyPr/>
          <a:lstStyle/>
          <a:p>
            <a:r>
              <a:rPr lang="en-US"/>
              <a:t>Yonder x LTW: Reporting User Journeys</a:t>
            </a:r>
            <a:endParaRPr lang="en-GB"/>
          </a:p>
        </p:txBody>
      </p:sp>
      <p:sp>
        <p:nvSpPr>
          <p:cNvPr id="15" name="Slide Number Placeholder 14">
            <a:extLst>
              <a:ext uri="{FF2B5EF4-FFF2-40B4-BE49-F238E27FC236}">
                <a16:creationId xmlns:a16="http://schemas.microsoft.com/office/drawing/2014/main" id="{341E0E7E-C2B1-C508-AA92-EAA0DEDA5AD8}"/>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Text Placeholder 3">
            <a:extLst>
              <a:ext uri="{FF2B5EF4-FFF2-40B4-BE49-F238E27FC236}">
                <a16:creationId xmlns:a16="http://schemas.microsoft.com/office/drawing/2014/main" id="{46310C79-C6BA-A0E5-7F56-54B22103EFC1}"/>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66058537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X CONTENT 02">
    <p:spTree>
      <p:nvGrpSpPr>
        <p:cNvPr id="1" name=""/>
        <p:cNvGrpSpPr/>
        <p:nvPr/>
      </p:nvGrpSpPr>
      <p:grpSpPr>
        <a:xfrm>
          <a:off x="0" y="0"/>
          <a:ext cx="0" cy="0"/>
          <a:chOff x="0" y="0"/>
          <a:chExt cx="0" cy="0"/>
        </a:xfrm>
      </p:grpSpPr>
      <p:sp>
        <p:nvSpPr>
          <p:cNvPr id="2" name="Title 1"/>
          <p:cNvSpPr>
            <a:spLocks noGrp="1"/>
          </p:cNvSpPr>
          <p:nvPr>
            <p:ph type="title"/>
          </p:nvPr>
        </p:nvSpPr>
        <p:spPr>
          <a:xfrm>
            <a:off x="934988" y="1039340"/>
            <a:ext cx="2711323" cy="2290883"/>
          </a:xfrm>
        </p:spPr>
        <p:txBody>
          <a:bodyPr anchor="t"/>
          <a:lstStyle>
            <a:lvl1pPr>
              <a:defRPr sz="6400">
                <a:solidFill>
                  <a:schemeClr val="tx2"/>
                </a:solidFill>
              </a:defRPr>
            </a:lvl1pPr>
          </a:lstStyle>
          <a:p>
            <a:r>
              <a:rPr lang="en-GB"/>
              <a:t>Click to edit Master title style</a:t>
            </a:r>
          </a:p>
        </p:txBody>
      </p:sp>
      <p:sp>
        <p:nvSpPr>
          <p:cNvPr id="7" name="Content Placeholder 5"/>
          <p:cNvSpPr>
            <a:spLocks noGrp="1"/>
          </p:cNvSpPr>
          <p:nvPr>
            <p:ph sz="quarter" idx="17"/>
          </p:nvPr>
        </p:nvSpPr>
        <p:spPr>
          <a:xfrm>
            <a:off x="3978275" y="1783290"/>
            <a:ext cx="3257549" cy="433387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5"/>
          <p:cNvSpPr>
            <a:spLocks noGrp="1"/>
          </p:cNvSpPr>
          <p:nvPr>
            <p:ph sz="quarter" idx="18"/>
          </p:nvPr>
        </p:nvSpPr>
        <p:spPr>
          <a:xfrm>
            <a:off x="7778751" y="1783290"/>
            <a:ext cx="3257549" cy="433387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EE9EB66-D43A-1752-7CDB-5C692FE069E5}"/>
              </a:ext>
            </a:extLst>
          </p:cNvPr>
          <p:cNvSpPr>
            <a:spLocks noGrp="1"/>
          </p:cNvSpPr>
          <p:nvPr>
            <p:ph type="body" sz="quarter" idx="15" hasCustomPrompt="1"/>
          </p:nvPr>
        </p:nvSpPr>
        <p:spPr>
          <a:xfrm>
            <a:off x="960388" y="4032613"/>
            <a:ext cx="2684080" cy="1080531"/>
          </a:xfrm>
        </p:spPr>
        <p:txBody>
          <a:bodyPr lIns="0" tIns="0" anchor="t"/>
          <a:lstStyle>
            <a:lvl1pPr algn="l">
              <a:lnSpc>
                <a:spcPct val="95000"/>
              </a:lnSpc>
              <a:spcAft>
                <a:spcPts val="0"/>
              </a:spcAft>
              <a:defRPr sz="14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Date Placeholder 12">
            <a:extLst>
              <a:ext uri="{FF2B5EF4-FFF2-40B4-BE49-F238E27FC236}">
                <a16:creationId xmlns:a16="http://schemas.microsoft.com/office/drawing/2014/main" id="{CA185C5B-B9BF-AB52-9439-9A0046B21C2E}"/>
              </a:ext>
            </a:extLst>
          </p:cNvPr>
          <p:cNvSpPr>
            <a:spLocks noGrp="1"/>
          </p:cNvSpPr>
          <p:nvPr>
            <p:ph type="dt" sz="half" idx="19"/>
          </p:nvPr>
        </p:nvSpPr>
        <p:spPr/>
        <p:txBody>
          <a:bodyPr/>
          <a:lstStyle/>
          <a:p>
            <a:endParaRPr lang="en-GB"/>
          </a:p>
        </p:txBody>
      </p:sp>
      <p:sp>
        <p:nvSpPr>
          <p:cNvPr id="14" name="Footer Placeholder 13">
            <a:extLst>
              <a:ext uri="{FF2B5EF4-FFF2-40B4-BE49-F238E27FC236}">
                <a16:creationId xmlns:a16="http://schemas.microsoft.com/office/drawing/2014/main" id="{10751C73-2A49-7004-B831-6DD8DD0D32EA}"/>
              </a:ext>
            </a:extLst>
          </p:cNvPr>
          <p:cNvSpPr>
            <a:spLocks noGrp="1"/>
          </p:cNvSpPr>
          <p:nvPr>
            <p:ph type="ftr" sz="quarter" idx="20"/>
          </p:nvPr>
        </p:nvSpPr>
        <p:spPr/>
        <p:txBody>
          <a:bodyPr/>
          <a:lstStyle/>
          <a:p>
            <a:r>
              <a:rPr lang="en-US"/>
              <a:t>Yonder x LTW: Reporting User Journeys</a:t>
            </a:r>
            <a:endParaRPr lang="en-GB"/>
          </a:p>
        </p:txBody>
      </p:sp>
      <p:sp>
        <p:nvSpPr>
          <p:cNvPr id="15" name="Slide Number Placeholder 14">
            <a:extLst>
              <a:ext uri="{FF2B5EF4-FFF2-40B4-BE49-F238E27FC236}">
                <a16:creationId xmlns:a16="http://schemas.microsoft.com/office/drawing/2014/main" id="{341E0E7E-C2B1-C508-AA92-EAA0DEDA5AD8}"/>
              </a:ext>
            </a:extLst>
          </p:cNvPr>
          <p:cNvSpPr>
            <a:spLocks noGrp="1"/>
          </p:cNvSpPr>
          <p:nvPr>
            <p:ph type="sldNum" sz="quarter" idx="21"/>
          </p:nvPr>
        </p:nvSpPr>
        <p:spPr/>
        <p:txBody>
          <a:bodyPr/>
          <a:lstStyle/>
          <a:p>
            <a:fld id="{5A4A4867-F919-44F8-B697-D913750C1CBE}" type="slidenum">
              <a:rPr lang="en-GB" smtClean="0"/>
              <a:pPr/>
              <a:t>‹#›</a:t>
            </a:fld>
            <a:endParaRPr lang="en-GB"/>
          </a:p>
        </p:txBody>
      </p:sp>
    </p:spTree>
    <p:extLst>
      <p:ext uri="{BB962C8B-B14F-4D97-AF65-F5344CB8AC3E}">
        <p14:creationId xmlns:p14="http://schemas.microsoft.com/office/powerpoint/2010/main" val="369560355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6" name="Content Placeholder 5"/>
          <p:cNvSpPr>
            <a:spLocks noGrp="1"/>
          </p:cNvSpPr>
          <p:nvPr>
            <p:ph sz="quarter" idx="16"/>
          </p:nvPr>
        </p:nvSpPr>
        <p:spPr>
          <a:xfrm>
            <a:off x="533401" y="1989666"/>
            <a:ext cx="2602220" cy="427143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Content Placeholder 5"/>
          <p:cNvSpPr>
            <a:spLocks noGrp="1"/>
          </p:cNvSpPr>
          <p:nvPr>
            <p:ph sz="quarter" idx="17"/>
          </p:nvPr>
        </p:nvSpPr>
        <p:spPr>
          <a:xfrm>
            <a:off x="3379333" y="1989666"/>
            <a:ext cx="2602220" cy="427143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Content Placeholder 5"/>
          <p:cNvSpPr>
            <a:spLocks noGrp="1"/>
          </p:cNvSpPr>
          <p:nvPr>
            <p:ph sz="quarter" idx="18"/>
          </p:nvPr>
        </p:nvSpPr>
        <p:spPr>
          <a:xfrm>
            <a:off x="6225265" y="1989666"/>
            <a:ext cx="2602220" cy="427143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10" name="Content Placeholder 5"/>
          <p:cNvSpPr>
            <a:spLocks noGrp="1"/>
          </p:cNvSpPr>
          <p:nvPr>
            <p:ph sz="quarter" idx="20"/>
          </p:nvPr>
        </p:nvSpPr>
        <p:spPr>
          <a:xfrm>
            <a:off x="9071198" y="1989666"/>
            <a:ext cx="2602220" cy="427143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96640069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WO THIRD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6" name="Content Placeholder 5"/>
          <p:cNvSpPr>
            <a:spLocks noGrp="1"/>
          </p:cNvSpPr>
          <p:nvPr>
            <p:ph sz="quarter" idx="16"/>
          </p:nvPr>
        </p:nvSpPr>
        <p:spPr>
          <a:xfrm>
            <a:off x="533401" y="1989666"/>
            <a:ext cx="2442633" cy="427143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Content Placeholder 5"/>
          <p:cNvSpPr>
            <a:spLocks noGrp="1"/>
          </p:cNvSpPr>
          <p:nvPr>
            <p:ph sz="quarter" idx="17"/>
          </p:nvPr>
        </p:nvSpPr>
        <p:spPr>
          <a:xfrm>
            <a:off x="3260651" y="1989666"/>
            <a:ext cx="8412767" cy="427143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F784D215-DABD-3A02-C2C3-28E5BCDC750E}"/>
              </a:ext>
            </a:extLst>
          </p:cNvPr>
          <p:cNvSpPr>
            <a:spLocks noGrp="1"/>
          </p:cNvSpPr>
          <p:nvPr>
            <p:ph type="sldNum" sz="quarter" idx="20"/>
          </p:nvPr>
        </p:nvSpPr>
        <p:spPr/>
        <p:txBody>
          <a:bodyPr/>
          <a:lstStyle/>
          <a:p>
            <a:fld id="{5A4A4867-F919-44F8-B697-D913750C1CBE}" type="slidenum">
              <a:rPr lang="en-GB" smtClean="0"/>
              <a:pPr/>
              <a:t>‹#›</a:t>
            </a:fld>
            <a:endParaRPr lang="en-GB"/>
          </a:p>
        </p:txBody>
      </p:sp>
      <p:sp>
        <p:nvSpPr>
          <p:cNvPr id="8" name="Date Placeholder 7">
            <a:extLst>
              <a:ext uri="{FF2B5EF4-FFF2-40B4-BE49-F238E27FC236}">
                <a16:creationId xmlns:a16="http://schemas.microsoft.com/office/drawing/2014/main" id="{A1DFE3BE-9809-338E-307C-3A23B1E5E9BE}"/>
              </a:ext>
            </a:extLst>
          </p:cNvPr>
          <p:cNvSpPr>
            <a:spLocks noGrp="1"/>
          </p:cNvSpPr>
          <p:nvPr>
            <p:ph type="dt" sz="half" idx="21"/>
          </p:nvPr>
        </p:nvSpPr>
        <p:spPr/>
        <p:txBody>
          <a:bodyPr/>
          <a:lstStyle/>
          <a:p>
            <a:endParaRPr lang="en-GB"/>
          </a:p>
        </p:txBody>
      </p:sp>
      <p:sp>
        <p:nvSpPr>
          <p:cNvPr id="9" name="Text Placeholder 3">
            <a:extLst>
              <a:ext uri="{FF2B5EF4-FFF2-40B4-BE49-F238E27FC236}">
                <a16:creationId xmlns:a16="http://schemas.microsoft.com/office/drawing/2014/main" id="{BF61FDCA-E2E7-FFDC-0937-05CFE58AE89C}"/>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05303261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ONLY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324750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02">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bg1"/>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93149083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0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68404120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IDE COPY 01">
    <p:spTree>
      <p:nvGrpSpPr>
        <p:cNvPr id="1" name=""/>
        <p:cNvGrpSpPr/>
        <p:nvPr/>
      </p:nvGrpSpPr>
      <p:grpSpPr>
        <a:xfrm>
          <a:off x="0" y="0"/>
          <a:ext cx="0" cy="0"/>
          <a:chOff x="0" y="0"/>
          <a:chExt cx="0" cy="0"/>
        </a:xfrm>
      </p:grpSpPr>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13" name="Title 1">
            <a:extLst>
              <a:ext uri="{FF2B5EF4-FFF2-40B4-BE49-F238E27FC236}">
                <a16:creationId xmlns:a16="http://schemas.microsoft.com/office/drawing/2014/main" id="{CE7AC904-DCF0-84AF-A183-A77DC36E79AA}"/>
              </a:ext>
            </a:extLst>
          </p:cNvPr>
          <p:cNvSpPr>
            <a:spLocks noGrp="1"/>
          </p:cNvSpPr>
          <p:nvPr>
            <p:ph type="title" hasCustomPrompt="1"/>
          </p:nvPr>
        </p:nvSpPr>
        <p:spPr>
          <a:xfrm>
            <a:off x="533402" y="559617"/>
            <a:ext cx="2359780" cy="736588"/>
          </a:xfrm>
        </p:spPr>
        <p:txBody>
          <a:bodyPr/>
          <a:lstStyle>
            <a:lvl1pPr>
              <a:defRPr/>
            </a:lvl1pPr>
          </a:lstStyle>
          <a:p>
            <a:r>
              <a:rPr lang="en-US"/>
              <a:t>Add title here</a:t>
            </a:r>
            <a:endParaRPr lang="en-GB"/>
          </a:p>
        </p:txBody>
      </p:sp>
      <p:sp>
        <p:nvSpPr>
          <p:cNvPr id="14" name="Text Placeholder 3">
            <a:extLst>
              <a:ext uri="{FF2B5EF4-FFF2-40B4-BE49-F238E27FC236}">
                <a16:creationId xmlns:a16="http://schemas.microsoft.com/office/drawing/2014/main" id="{C9778036-C4AD-5845-DF0A-E30005125E9D}"/>
              </a:ext>
            </a:extLst>
          </p:cNvPr>
          <p:cNvSpPr>
            <a:spLocks noGrp="1"/>
          </p:cNvSpPr>
          <p:nvPr>
            <p:ph type="body" sz="quarter" idx="15" hasCustomPrompt="1"/>
          </p:nvPr>
        </p:nvSpPr>
        <p:spPr>
          <a:xfrm>
            <a:off x="524934" y="1426770"/>
            <a:ext cx="2361575"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5" name="Text Placeholder 10">
            <a:extLst>
              <a:ext uri="{FF2B5EF4-FFF2-40B4-BE49-F238E27FC236}">
                <a16:creationId xmlns:a16="http://schemas.microsoft.com/office/drawing/2014/main" id="{E4497DE2-7AE2-1488-3896-4C217AB56BA4}"/>
              </a:ext>
            </a:extLst>
          </p:cNvPr>
          <p:cNvSpPr>
            <a:spLocks noGrp="1"/>
          </p:cNvSpPr>
          <p:nvPr>
            <p:ph type="body" sz="quarter" idx="23"/>
          </p:nvPr>
        </p:nvSpPr>
        <p:spPr>
          <a:xfrm>
            <a:off x="524935" y="2804585"/>
            <a:ext cx="2359780"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20285239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IDE COPY 0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1" y="559617"/>
            <a:ext cx="2358571" cy="736588"/>
          </a:xfrm>
        </p:spPr>
        <p:txBody>
          <a:bodyPr/>
          <a:lstStyle>
            <a:lvl1pPr>
              <a:defRPr/>
            </a:lvl1pPr>
          </a:lstStyle>
          <a:p>
            <a:r>
              <a:rPr lang="en-US"/>
              <a:t>Add title here</a:t>
            </a:r>
            <a:endParaRPr lang="en-GB"/>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2360364"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5"/>
            <a:ext cx="2358571"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82152270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IDE COPY 0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1" y="559617"/>
            <a:ext cx="2358571" cy="736588"/>
          </a:xfrm>
        </p:spPr>
        <p:txBody>
          <a:bodyPr/>
          <a:lstStyle>
            <a:lvl1pPr>
              <a:defRPr>
                <a:solidFill>
                  <a:schemeClr val="bg1"/>
                </a:solidFill>
              </a:defRPr>
            </a:lvl1pPr>
          </a:lstStyle>
          <a:p>
            <a:r>
              <a:rPr lang="en-US"/>
              <a:t>Add title here</a:t>
            </a:r>
            <a:endParaRPr lang="en-GB"/>
          </a:p>
        </p:txBody>
      </p:sp>
      <p:sp>
        <p:nvSpPr>
          <p:cNvPr id="3" name="Footer Placeholder 2"/>
          <p:cNvSpPr>
            <a:spLocks noGrp="1"/>
          </p:cNvSpPr>
          <p:nvPr>
            <p:ph type="ftr" sz="quarter" idx="19"/>
          </p:nvPr>
        </p:nvSpPr>
        <p:spPr/>
        <p:txBody>
          <a:bodyPr/>
          <a:lstStyle>
            <a:lvl1pPr>
              <a:defRPr>
                <a:solidFill>
                  <a:schemeClr val="bg1"/>
                </a:solidFill>
              </a:defRPr>
            </a:lvl1p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lvl1pPr>
              <a:defRPr>
                <a:solidFill>
                  <a:schemeClr val="bg1"/>
                </a:solidFill>
              </a:defRPr>
            </a:lvl1pPr>
          </a:lstStyle>
          <a:p>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2360364" cy="419100"/>
          </a:xfrm>
        </p:spPr>
        <p:txBody>
          <a:bodyPr lIns="0" tIns="0" anchor="t"/>
          <a:lstStyle>
            <a:lvl1pPr algn="l">
              <a:lnSpc>
                <a:spcPct val="95000"/>
              </a:lnSpc>
              <a:spcAft>
                <a:spcPts val="0"/>
              </a:spcAft>
              <a:defRPr sz="160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5"/>
            <a:ext cx="2358571" cy="3456516"/>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322782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IDE COPY 0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E8FBCF-64C2-715C-98CC-2C7D67B63925}"/>
              </a:ext>
            </a:extLst>
          </p:cNvPr>
          <p:cNvSpPr/>
          <p:nvPr/>
        </p:nvSpPr>
        <p:spPr bwMode="auto">
          <a:xfrm>
            <a:off x="0" y="0"/>
            <a:ext cx="33274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2" name="Title 1"/>
          <p:cNvSpPr>
            <a:spLocks noGrp="1"/>
          </p:cNvSpPr>
          <p:nvPr>
            <p:ph type="title" hasCustomPrompt="1"/>
          </p:nvPr>
        </p:nvSpPr>
        <p:spPr>
          <a:xfrm>
            <a:off x="533401" y="559617"/>
            <a:ext cx="2358571" cy="736588"/>
          </a:xfrm>
        </p:spPr>
        <p:txBody>
          <a:bodyPr/>
          <a:lstStyle>
            <a:lvl1pPr>
              <a:defRPr/>
            </a:lvl1pPr>
          </a:lstStyle>
          <a:p>
            <a:r>
              <a:rPr lang="en-US"/>
              <a:t>Add title here</a:t>
            </a:r>
            <a:endParaRPr lang="en-GB"/>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2360364"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5"/>
            <a:ext cx="2358571"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Rectangle 5">
            <a:extLst>
              <a:ext uri="{FF2B5EF4-FFF2-40B4-BE49-F238E27FC236}">
                <a16:creationId xmlns:a16="http://schemas.microsoft.com/office/drawing/2014/main" id="{6E50E36F-7B53-4057-42F6-1F60AF77BA1C}"/>
              </a:ext>
            </a:extLst>
          </p:cNvPr>
          <p:cNvSpPr/>
          <p:nvPr userDrawn="1"/>
        </p:nvSpPr>
        <p:spPr bwMode="auto">
          <a:xfrm>
            <a:off x="0" y="0"/>
            <a:ext cx="33274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246828126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IDE COPY 05">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2" y="2407261"/>
            <a:ext cx="2093684" cy="736588"/>
          </a:xfrm>
        </p:spPr>
        <p:txBody>
          <a:bodyPr/>
          <a:lstStyle>
            <a:lvl1pPr>
              <a:defRPr/>
            </a:lvl1pPr>
          </a:lstStyle>
          <a:p>
            <a:r>
              <a:rPr lang="en-US"/>
              <a:t>Add title here</a:t>
            </a:r>
            <a:endParaRPr lang="en-GB"/>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3274414"/>
            <a:ext cx="2095276"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81748601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IDE COPY 06">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4" name="Title 1">
            <a:extLst>
              <a:ext uri="{FF2B5EF4-FFF2-40B4-BE49-F238E27FC236}">
                <a16:creationId xmlns:a16="http://schemas.microsoft.com/office/drawing/2014/main" id="{4388BAF3-E01C-AF64-E486-090EF6BC881E}"/>
              </a:ext>
            </a:extLst>
          </p:cNvPr>
          <p:cNvSpPr>
            <a:spLocks noGrp="1"/>
          </p:cNvSpPr>
          <p:nvPr>
            <p:ph type="title" hasCustomPrompt="1"/>
          </p:nvPr>
        </p:nvSpPr>
        <p:spPr>
          <a:xfrm>
            <a:off x="533402" y="2407261"/>
            <a:ext cx="2093684" cy="736588"/>
          </a:xfrm>
        </p:spPr>
        <p:txBody>
          <a:bodyPr/>
          <a:lstStyle>
            <a:lvl1pPr>
              <a:defRPr/>
            </a:lvl1pPr>
          </a:lstStyle>
          <a:p>
            <a:r>
              <a:rPr lang="en-US"/>
              <a:t>Add title here</a:t>
            </a:r>
            <a:endParaRPr lang="en-GB"/>
          </a:p>
        </p:txBody>
      </p:sp>
      <p:sp>
        <p:nvSpPr>
          <p:cNvPr id="6" name="Text Placeholder 3">
            <a:extLst>
              <a:ext uri="{FF2B5EF4-FFF2-40B4-BE49-F238E27FC236}">
                <a16:creationId xmlns:a16="http://schemas.microsoft.com/office/drawing/2014/main" id="{5EBC5562-647A-2EC0-C454-6EA0F446DCE3}"/>
              </a:ext>
            </a:extLst>
          </p:cNvPr>
          <p:cNvSpPr>
            <a:spLocks noGrp="1"/>
          </p:cNvSpPr>
          <p:nvPr>
            <p:ph type="body" sz="quarter" idx="15" hasCustomPrompt="1"/>
          </p:nvPr>
        </p:nvSpPr>
        <p:spPr>
          <a:xfrm>
            <a:off x="524934" y="3274414"/>
            <a:ext cx="2095276"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40843337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DIVIDER 01">
    <p:spTree>
      <p:nvGrpSpPr>
        <p:cNvPr id="1" name=""/>
        <p:cNvGrpSpPr/>
        <p:nvPr/>
      </p:nvGrpSpPr>
      <p:grpSpPr>
        <a:xfrm>
          <a:off x="0" y="0"/>
          <a:ext cx="0" cy="0"/>
          <a:chOff x="0" y="0"/>
          <a:chExt cx="0" cy="0"/>
        </a:xfrm>
      </p:grpSpPr>
      <p:sp>
        <p:nvSpPr>
          <p:cNvPr id="13" name="Rectangle 12"/>
          <p:cNvSpPr/>
          <p:nvPr/>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2" name="Title 1"/>
          <p:cNvSpPr>
            <a:spLocks noGrp="1"/>
          </p:cNvSpPr>
          <p:nvPr>
            <p:ph type="ctrTitle" hasCustomPrompt="1"/>
          </p:nvPr>
        </p:nvSpPr>
        <p:spPr>
          <a:xfrm>
            <a:off x="1251911" y="3143559"/>
            <a:ext cx="9571135" cy="1191980"/>
          </a:xfrm>
        </p:spPr>
        <p:txBody>
          <a:bodyPr tIns="0" anchor="t" anchorCtr="0">
            <a:noAutofit/>
          </a:bodyPr>
          <a:lstStyle>
            <a:lvl1pPr marL="599002" indent="-599002" algn="l">
              <a:lnSpc>
                <a:spcPct val="100000"/>
              </a:lnSpc>
              <a:buClr>
                <a:schemeClr val="accent1"/>
              </a:buClr>
              <a:buFont typeface="Publico Headline" panose="02040502060504060203" pitchFamily="18" charset="0"/>
              <a:buChar char="■"/>
              <a:defRPr lang="en-US" sz="3200" b="0" baseline="0" dirty="0">
                <a:solidFill>
                  <a:schemeClr val="bg1"/>
                </a:solidFill>
              </a:defRPr>
            </a:lvl1pPr>
          </a:lstStyle>
          <a:p>
            <a:r>
              <a:rPr lang="en-US"/>
              <a:t>A divider title goes here</a:t>
            </a:r>
          </a:p>
        </p:txBody>
      </p:sp>
      <p:sp>
        <p:nvSpPr>
          <p:cNvPr id="6" name="Free-form: Shape 5">
            <a:extLst>
              <a:ext uri="{FF2B5EF4-FFF2-40B4-BE49-F238E27FC236}">
                <a16:creationId xmlns:a16="http://schemas.microsoft.com/office/drawing/2014/main" id="{92F0E97C-5978-6D32-8951-D8D448AC5F0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8" name="Footer Placeholder 7">
            <a:extLst>
              <a:ext uri="{FF2B5EF4-FFF2-40B4-BE49-F238E27FC236}">
                <a16:creationId xmlns:a16="http://schemas.microsoft.com/office/drawing/2014/main" id="{C8C00F0E-29C1-F498-9CAD-8FD5D1E91D0C}"/>
              </a:ext>
            </a:extLst>
          </p:cNvPr>
          <p:cNvSpPr>
            <a:spLocks noGrp="1"/>
          </p:cNvSpPr>
          <p:nvPr>
            <p:ph type="ftr" sz="quarter" idx="11"/>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57E1F288-15F6-4280-4E9A-738F467B51CC}"/>
              </a:ext>
            </a:extLst>
          </p:cNvPr>
          <p:cNvSpPr>
            <a:spLocks noGrp="1"/>
          </p:cNvSpPr>
          <p:nvPr>
            <p:ph type="sldNum" sz="quarter" idx="12"/>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3" name="Rectangle 2">
            <a:extLst>
              <a:ext uri="{FF2B5EF4-FFF2-40B4-BE49-F238E27FC236}">
                <a16:creationId xmlns:a16="http://schemas.microsoft.com/office/drawing/2014/main" id="{3EBBBC70-C188-B8D8-8AA1-D5EECC100E91}"/>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4" name="Free-form: Shape 3">
            <a:extLst>
              <a:ext uri="{FF2B5EF4-FFF2-40B4-BE49-F238E27FC236}">
                <a16:creationId xmlns:a16="http://schemas.microsoft.com/office/drawing/2014/main" id="{FECE3629-8183-6C5D-2B4D-CC366CD02FC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337851200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SECTION 0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123ACB-1AF4-3913-8C2F-11E975F29E59}"/>
              </a:ext>
            </a:extLst>
          </p:cNvPr>
          <p:cNvSpPr/>
          <p:nvPr/>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10" name="Title 1">
            <a:extLst>
              <a:ext uri="{FF2B5EF4-FFF2-40B4-BE49-F238E27FC236}">
                <a16:creationId xmlns:a16="http://schemas.microsoft.com/office/drawing/2014/main" id="{3D6E1803-F818-59FA-05C1-DE35DFE52D7D}"/>
              </a:ext>
            </a:extLst>
          </p:cNvPr>
          <p:cNvSpPr>
            <a:spLocks noGrp="1"/>
          </p:cNvSpPr>
          <p:nvPr>
            <p:ph type="ctrTitle" hasCustomPrompt="1"/>
          </p:nvPr>
        </p:nvSpPr>
        <p:spPr>
          <a:xfrm>
            <a:off x="1170820" y="1074223"/>
            <a:ext cx="9652227" cy="1191980"/>
          </a:xfrm>
        </p:spPr>
        <p:txBody>
          <a:bodyPr tIns="0" anchor="t" anchorCtr="0">
            <a:noAutofit/>
          </a:bodyPr>
          <a:lstStyle>
            <a:lvl1pPr marL="599002" indent="-599002" algn="l">
              <a:lnSpc>
                <a:spcPct val="100000"/>
              </a:lnSpc>
              <a:buClr>
                <a:schemeClr val="accent1"/>
              </a:buClr>
              <a:buFont typeface="Publico Headline" panose="02040502060504060203" pitchFamily="18" charset="0"/>
              <a:buChar char="■"/>
              <a:defRPr lang="en-US" sz="3200" b="0" baseline="0" dirty="0">
                <a:solidFill>
                  <a:schemeClr val="bg1"/>
                </a:solidFill>
              </a:defRPr>
            </a:lvl1pPr>
          </a:lstStyle>
          <a:p>
            <a:r>
              <a:rPr lang="en-US"/>
              <a:t>A divider title goes here</a:t>
            </a:r>
          </a:p>
        </p:txBody>
      </p:sp>
      <p:sp>
        <p:nvSpPr>
          <p:cNvPr id="16" name="Free-form: Shape 15">
            <a:extLst>
              <a:ext uri="{FF2B5EF4-FFF2-40B4-BE49-F238E27FC236}">
                <a16:creationId xmlns:a16="http://schemas.microsoft.com/office/drawing/2014/main" id="{9C56B5A6-DA47-A988-6201-48AD39D19BE9}"/>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17" name="Footer Placeholder 7">
            <a:extLst>
              <a:ext uri="{FF2B5EF4-FFF2-40B4-BE49-F238E27FC236}">
                <a16:creationId xmlns:a16="http://schemas.microsoft.com/office/drawing/2014/main" id="{91CF194B-0951-1A56-F557-5F032DF27521}"/>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18" name="Slide Number Placeholder 8">
            <a:extLst>
              <a:ext uri="{FF2B5EF4-FFF2-40B4-BE49-F238E27FC236}">
                <a16:creationId xmlns:a16="http://schemas.microsoft.com/office/drawing/2014/main" id="{480544E9-6C09-24A5-8DF9-EE862DD75BF4}"/>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
        <p:nvSpPr>
          <p:cNvPr id="21" name="Text Placeholder 3">
            <a:extLst>
              <a:ext uri="{FF2B5EF4-FFF2-40B4-BE49-F238E27FC236}">
                <a16:creationId xmlns:a16="http://schemas.microsoft.com/office/drawing/2014/main" id="{840FC570-90DB-A47D-9C99-4082629E5CCB}"/>
              </a:ext>
            </a:extLst>
          </p:cNvPr>
          <p:cNvSpPr>
            <a:spLocks noGrp="1"/>
          </p:cNvSpPr>
          <p:nvPr>
            <p:ph type="body" sz="quarter" idx="15" hasCustomPrompt="1"/>
          </p:nvPr>
        </p:nvSpPr>
        <p:spPr>
          <a:xfrm>
            <a:off x="7082972" y="4344149"/>
            <a:ext cx="3338285" cy="987433"/>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 name="Rectangle 1">
            <a:extLst>
              <a:ext uri="{FF2B5EF4-FFF2-40B4-BE49-F238E27FC236}">
                <a16:creationId xmlns:a16="http://schemas.microsoft.com/office/drawing/2014/main" id="{70BBA235-FA3D-8704-A6E3-D95C44E7A7FC}"/>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3" name="Free-form: Shape 2">
            <a:extLst>
              <a:ext uri="{FF2B5EF4-FFF2-40B4-BE49-F238E27FC236}">
                <a16:creationId xmlns:a16="http://schemas.microsoft.com/office/drawing/2014/main" id="{6F5051E5-04DC-6408-AC1A-81CB545DFDA8}"/>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248559286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SECTION 0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3AA8C0-4DAD-4FC8-2BBD-40647934045B}"/>
              </a:ext>
            </a:extLst>
          </p:cNvPr>
          <p:cNvSpPr/>
          <p:nvPr/>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4" name="Title 1">
            <a:extLst>
              <a:ext uri="{FF2B5EF4-FFF2-40B4-BE49-F238E27FC236}">
                <a16:creationId xmlns:a16="http://schemas.microsoft.com/office/drawing/2014/main" id="{2D21B729-6734-9E04-E220-C3041CEA6C8B}"/>
              </a:ext>
            </a:extLst>
          </p:cNvPr>
          <p:cNvSpPr>
            <a:spLocks noGrp="1"/>
          </p:cNvSpPr>
          <p:nvPr>
            <p:ph type="ctrTitle" hasCustomPrompt="1"/>
          </p:nvPr>
        </p:nvSpPr>
        <p:spPr>
          <a:xfrm>
            <a:off x="914400" y="985547"/>
            <a:ext cx="10363200" cy="4489752"/>
          </a:xfrm>
        </p:spPr>
        <p:txBody>
          <a:bodyPr tIns="0" anchor="ctr" anchorCtr="0">
            <a:noAutofit/>
          </a:bodyPr>
          <a:lstStyle>
            <a:lvl1pPr marL="3348483" indent="-3348483" algn="l">
              <a:lnSpc>
                <a:spcPct val="80000"/>
              </a:lnSpc>
              <a:tabLst/>
              <a:defRPr lang="en-US" sz="14000" b="0" baseline="0" dirty="0">
                <a:solidFill>
                  <a:schemeClr val="accent1"/>
                </a:solidFill>
              </a:defRPr>
            </a:lvl1pPr>
          </a:lstStyle>
          <a:p>
            <a:r>
              <a:rPr lang="en-US"/>
              <a:t>Divider</a:t>
            </a:r>
            <a:br>
              <a:rPr lang="en-US"/>
            </a:br>
            <a:r>
              <a:rPr lang="en-US"/>
              <a:t>title here</a:t>
            </a:r>
          </a:p>
        </p:txBody>
      </p:sp>
      <p:sp>
        <p:nvSpPr>
          <p:cNvPr id="6" name="Free-form: Shape 5">
            <a:extLst>
              <a:ext uri="{FF2B5EF4-FFF2-40B4-BE49-F238E27FC236}">
                <a16:creationId xmlns:a16="http://schemas.microsoft.com/office/drawing/2014/main" id="{2FF2FB32-89C7-5EBA-157C-0EF1174B74F8}"/>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7" name="Footer Placeholder 7">
            <a:extLst>
              <a:ext uri="{FF2B5EF4-FFF2-40B4-BE49-F238E27FC236}">
                <a16:creationId xmlns:a16="http://schemas.microsoft.com/office/drawing/2014/main" id="{34307267-4741-59E3-E64C-3F02D3ADA092}"/>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8" name="Slide Number Placeholder 8">
            <a:extLst>
              <a:ext uri="{FF2B5EF4-FFF2-40B4-BE49-F238E27FC236}">
                <a16:creationId xmlns:a16="http://schemas.microsoft.com/office/drawing/2014/main" id="{0E6F8F5E-9431-374A-0B8F-FDB0B259B60E}"/>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
        <p:nvSpPr>
          <p:cNvPr id="2" name="Rectangle 1">
            <a:extLst>
              <a:ext uri="{FF2B5EF4-FFF2-40B4-BE49-F238E27FC236}">
                <a16:creationId xmlns:a16="http://schemas.microsoft.com/office/drawing/2014/main" id="{49FEA5DF-AFF3-EB08-992E-A852B13D9FB7}"/>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5" name="Free-form: Shape 4">
            <a:extLst>
              <a:ext uri="{FF2B5EF4-FFF2-40B4-BE49-F238E27FC236}">
                <a16:creationId xmlns:a16="http://schemas.microsoft.com/office/drawing/2014/main" id="{3F4C4AE3-BDC4-7D5F-98EC-8ED38B4ED539}"/>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68355552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ECTION 0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C22285-CE23-C2B2-56B6-1E5A25355BDF}"/>
              </a:ext>
            </a:extLst>
          </p:cNvPr>
          <p:cNvSpPr/>
          <p:nvPr/>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4" name="Rectangle 3">
            <a:extLst>
              <a:ext uri="{FF2B5EF4-FFF2-40B4-BE49-F238E27FC236}">
                <a16:creationId xmlns:a16="http://schemas.microsoft.com/office/drawing/2014/main" id="{52A464AF-AB98-D6E5-F358-A5EC004D9845}"/>
              </a:ext>
            </a:extLst>
          </p:cNvPr>
          <p:cNvSpPr/>
          <p:nvPr/>
        </p:nvSpPr>
        <p:spPr bwMode="auto">
          <a:xfrm>
            <a:off x="10150325" y="6165851"/>
            <a:ext cx="2041676" cy="692149"/>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Picture Placeholder 2">
            <a:extLst>
              <a:ext uri="{FF2B5EF4-FFF2-40B4-BE49-F238E27FC236}">
                <a16:creationId xmlns:a16="http://schemas.microsoft.com/office/drawing/2014/main" id="{53727852-51C9-26D3-FC68-EBBF14C6062E}"/>
              </a:ext>
            </a:extLst>
          </p:cNvPr>
          <p:cNvSpPr>
            <a:spLocks noGrp="1"/>
          </p:cNvSpPr>
          <p:nvPr>
            <p:ph type="pic" sz="quarter" idx="17"/>
          </p:nvPr>
        </p:nvSpPr>
        <p:spPr bwMode="auto">
          <a:xfrm>
            <a:off x="1" y="0"/>
            <a:ext cx="12192000" cy="6859200"/>
          </a:xfrm>
          <a:custGeom>
            <a:avLst/>
            <a:gdLst>
              <a:gd name="connsiteX0" fmla="*/ 7945091 w 9144000"/>
              <a:gd name="connsiteY0" fmla="*/ 4935733 h 5144400"/>
              <a:gd name="connsiteX1" fmla="*/ 7945091 w 9144000"/>
              <a:gd name="connsiteY1" fmla="*/ 4963911 h 5144400"/>
              <a:gd name="connsiteX2" fmla="*/ 7973269 w 9144000"/>
              <a:gd name="connsiteY2" fmla="*/ 4963911 h 5144400"/>
              <a:gd name="connsiteX3" fmla="*/ 7973269 w 9144000"/>
              <a:gd name="connsiteY3" fmla="*/ 4935733 h 5144400"/>
              <a:gd name="connsiteX4" fmla="*/ 8382871 w 9144000"/>
              <a:gd name="connsiteY4" fmla="*/ 4875438 h 5144400"/>
              <a:gd name="connsiteX5" fmla="*/ 8395127 w 9144000"/>
              <a:gd name="connsiteY5" fmla="*/ 4875438 h 5144400"/>
              <a:gd name="connsiteX6" fmla="*/ 8408490 w 9144000"/>
              <a:gd name="connsiteY6" fmla="*/ 4881805 h 5144400"/>
              <a:gd name="connsiteX7" fmla="*/ 8410752 w 9144000"/>
              <a:gd name="connsiteY7" fmla="*/ 4890400 h 5144400"/>
              <a:gd name="connsiteX8" fmla="*/ 8411509 w 9144000"/>
              <a:gd name="connsiteY8" fmla="*/ 4907260 h 5144400"/>
              <a:gd name="connsiteX9" fmla="*/ 8410872 w 9144000"/>
              <a:gd name="connsiteY9" fmla="*/ 4926028 h 5144400"/>
              <a:gd name="connsiteX10" fmla="*/ 8408490 w 9144000"/>
              <a:gd name="connsiteY10" fmla="*/ 4932714 h 5144400"/>
              <a:gd name="connsiteX11" fmla="*/ 8395127 w 9144000"/>
              <a:gd name="connsiteY11" fmla="*/ 4939081 h 5144400"/>
              <a:gd name="connsiteX12" fmla="*/ 8382871 w 9144000"/>
              <a:gd name="connsiteY12" fmla="*/ 4939081 h 5144400"/>
              <a:gd name="connsiteX13" fmla="*/ 8128264 w 9144000"/>
              <a:gd name="connsiteY13" fmla="*/ 4874491 h 5144400"/>
              <a:gd name="connsiteX14" fmla="*/ 8139404 w 9144000"/>
              <a:gd name="connsiteY14" fmla="*/ 4879423 h 5144400"/>
              <a:gd name="connsiteX15" fmla="*/ 8143539 w 9144000"/>
              <a:gd name="connsiteY15" fmla="*/ 4907264 h 5144400"/>
              <a:gd name="connsiteX16" fmla="*/ 8139563 w 9144000"/>
              <a:gd name="connsiteY16" fmla="*/ 4934786 h 5144400"/>
              <a:gd name="connsiteX17" fmla="*/ 8128264 w 9144000"/>
              <a:gd name="connsiteY17" fmla="*/ 4940037 h 5144400"/>
              <a:gd name="connsiteX18" fmla="*/ 8116964 w 9144000"/>
              <a:gd name="connsiteY18" fmla="*/ 4934786 h 5144400"/>
              <a:gd name="connsiteX19" fmla="*/ 8112988 w 9144000"/>
              <a:gd name="connsiteY19" fmla="*/ 4907264 h 5144400"/>
              <a:gd name="connsiteX20" fmla="*/ 8117124 w 9144000"/>
              <a:gd name="connsiteY20" fmla="*/ 4879423 h 5144400"/>
              <a:gd name="connsiteX21" fmla="*/ 8128264 w 9144000"/>
              <a:gd name="connsiteY21" fmla="*/ 4874491 h 5144400"/>
              <a:gd name="connsiteX22" fmla="*/ 8700926 w 9144000"/>
              <a:gd name="connsiteY22" fmla="*/ 4871856 h 5144400"/>
              <a:gd name="connsiteX23" fmla="*/ 8706636 w 9144000"/>
              <a:gd name="connsiteY23" fmla="*/ 4871856 h 5144400"/>
              <a:gd name="connsiteX24" fmla="*/ 8716238 w 9144000"/>
              <a:gd name="connsiteY24" fmla="*/ 4874876 h 5144400"/>
              <a:gd name="connsiteX25" fmla="*/ 8719174 w 9144000"/>
              <a:gd name="connsiteY25" fmla="*/ 4885031 h 5144400"/>
              <a:gd name="connsiteX26" fmla="*/ 8716154 w 9144000"/>
              <a:gd name="connsiteY26" fmla="*/ 4894793 h 5144400"/>
              <a:gd name="connsiteX27" fmla="*/ 8716163 w 9144000"/>
              <a:gd name="connsiteY27" fmla="*/ 4894793 h 5144400"/>
              <a:gd name="connsiteX28" fmla="*/ 8706796 w 9144000"/>
              <a:gd name="connsiteY28" fmla="*/ 4898525 h 5144400"/>
              <a:gd name="connsiteX29" fmla="*/ 8700926 w 9144000"/>
              <a:gd name="connsiteY29" fmla="*/ 4898525 h 5144400"/>
              <a:gd name="connsiteX30" fmla="*/ 8511029 w 9144000"/>
              <a:gd name="connsiteY30" fmla="*/ 4850626 h 5144400"/>
              <a:gd name="connsiteX31" fmla="*/ 8511029 w 9144000"/>
              <a:gd name="connsiteY31" fmla="*/ 4963911 h 5144400"/>
              <a:gd name="connsiteX32" fmla="*/ 8584958 w 9144000"/>
              <a:gd name="connsiteY32" fmla="*/ 4963911 h 5144400"/>
              <a:gd name="connsiteX33" fmla="*/ 8584958 w 9144000"/>
              <a:gd name="connsiteY33" fmla="*/ 4939090 h 5144400"/>
              <a:gd name="connsiteX34" fmla="*/ 8538879 w 9144000"/>
              <a:gd name="connsiteY34" fmla="*/ 4939090 h 5144400"/>
              <a:gd name="connsiteX35" fmla="*/ 8538879 w 9144000"/>
              <a:gd name="connsiteY35" fmla="*/ 4919201 h 5144400"/>
              <a:gd name="connsiteX36" fmla="*/ 8580879 w 9144000"/>
              <a:gd name="connsiteY36" fmla="*/ 4919201 h 5144400"/>
              <a:gd name="connsiteX37" fmla="*/ 8580879 w 9144000"/>
              <a:gd name="connsiteY37" fmla="*/ 4894380 h 5144400"/>
              <a:gd name="connsiteX38" fmla="*/ 8538879 w 9144000"/>
              <a:gd name="connsiteY38" fmla="*/ 4894380 h 5144400"/>
              <a:gd name="connsiteX39" fmla="*/ 8538879 w 9144000"/>
              <a:gd name="connsiteY39" fmla="*/ 4875447 h 5144400"/>
              <a:gd name="connsiteX40" fmla="*/ 8584958 w 9144000"/>
              <a:gd name="connsiteY40" fmla="*/ 4875447 h 5144400"/>
              <a:gd name="connsiteX41" fmla="*/ 8584958 w 9144000"/>
              <a:gd name="connsiteY41" fmla="*/ 4850626 h 5144400"/>
              <a:gd name="connsiteX42" fmla="*/ 8355012 w 9144000"/>
              <a:gd name="connsiteY42" fmla="*/ 4850626 h 5144400"/>
              <a:gd name="connsiteX43" fmla="*/ 8355012 w 9144000"/>
              <a:gd name="connsiteY43" fmla="*/ 4963911 h 5144400"/>
              <a:gd name="connsiteX44" fmla="*/ 8397022 w 9144000"/>
              <a:gd name="connsiteY44" fmla="*/ 4963911 h 5144400"/>
              <a:gd name="connsiteX45" fmla="*/ 8427572 w 9144000"/>
              <a:gd name="connsiteY45" fmla="*/ 4952771 h 5144400"/>
              <a:gd name="connsiteX46" fmla="*/ 8438394 w 9144000"/>
              <a:gd name="connsiteY46" fmla="*/ 4931767 h 5144400"/>
              <a:gd name="connsiteX47" fmla="*/ 8439350 w 9144000"/>
              <a:gd name="connsiteY47" fmla="*/ 4907269 h 5144400"/>
              <a:gd name="connsiteX48" fmla="*/ 8438394 w 9144000"/>
              <a:gd name="connsiteY48" fmla="*/ 4882771 h 5144400"/>
              <a:gd name="connsiteX49" fmla="*/ 8427572 w 9144000"/>
              <a:gd name="connsiteY49" fmla="*/ 4861766 h 5144400"/>
              <a:gd name="connsiteX50" fmla="*/ 8397022 w 9144000"/>
              <a:gd name="connsiteY50" fmla="*/ 4850626 h 5144400"/>
              <a:gd name="connsiteX51" fmla="*/ 8210932 w 9144000"/>
              <a:gd name="connsiteY51" fmla="*/ 4850626 h 5144400"/>
              <a:gd name="connsiteX52" fmla="*/ 8210932 w 9144000"/>
              <a:gd name="connsiteY52" fmla="*/ 4963911 h 5144400"/>
              <a:gd name="connsiteX53" fmla="*/ 8238782 w 9144000"/>
              <a:gd name="connsiteY53" fmla="*/ 4963911 h 5144400"/>
              <a:gd name="connsiteX54" fmla="*/ 8238782 w 9144000"/>
              <a:gd name="connsiteY54" fmla="*/ 4906955 h 5144400"/>
              <a:gd name="connsiteX55" fmla="*/ 8275053 w 9144000"/>
              <a:gd name="connsiteY55" fmla="*/ 4963911 h 5144400"/>
              <a:gd name="connsiteX56" fmla="*/ 8299405 w 9144000"/>
              <a:gd name="connsiteY56" fmla="*/ 4963911 h 5144400"/>
              <a:gd name="connsiteX57" fmla="*/ 8299405 w 9144000"/>
              <a:gd name="connsiteY57" fmla="*/ 4850626 h 5144400"/>
              <a:gd name="connsiteX58" fmla="*/ 8271555 w 9144000"/>
              <a:gd name="connsiteY58" fmla="*/ 4850626 h 5144400"/>
              <a:gd name="connsiteX59" fmla="*/ 8271555 w 9144000"/>
              <a:gd name="connsiteY59" fmla="*/ 4907583 h 5144400"/>
              <a:gd name="connsiteX60" fmla="*/ 8235275 w 9144000"/>
              <a:gd name="connsiteY60" fmla="*/ 4850626 h 5144400"/>
              <a:gd name="connsiteX61" fmla="*/ 7971975 w 9144000"/>
              <a:gd name="connsiteY61" fmla="*/ 4850626 h 5144400"/>
              <a:gd name="connsiteX62" fmla="*/ 8006183 w 9144000"/>
              <a:gd name="connsiteY62" fmla="*/ 4921724 h 5144400"/>
              <a:gd name="connsiteX63" fmla="*/ 8006183 w 9144000"/>
              <a:gd name="connsiteY63" fmla="*/ 4963911 h 5144400"/>
              <a:gd name="connsiteX64" fmla="*/ 8034033 w 9144000"/>
              <a:gd name="connsiteY64" fmla="*/ 4963911 h 5144400"/>
              <a:gd name="connsiteX65" fmla="*/ 8034033 w 9144000"/>
              <a:gd name="connsiteY65" fmla="*/ 4921724 h 5144400"/>
              <a:gd name="connsiteX66" fmla="*/ 8068241 w 9144000"/>
              <a:gd name="connsiteY66" fmla="*/ 4850626 h 5144400"/>
              <a:gd name="connsiteX67" fmla="*/ 8037849 w 9144000"/>
              <a:gd name="connsiteY67" fmla="*/ 4850626 h 5144400"/>
              <a:gd name="connsiteX68" fmla="*/ 8020183 w 9144000"/>
              <a:gd name="connsiteY68" fmla="*/ 4889776 h 5144400"/>
              <a:gd name="connsiteX69" fmla="*/ 8002366 w 9144000"/>
              <a:gd name="connsiteY69" fmla="*/ 4850626 h 5144400"/>
              <a:gd name="connsiteX70" fmla="*/ 8671397 w 9144000"/>
              <a:gd name="connsiteY70" fmla="*/ 4850570 h 5144400"/>
              <a:gd name="connsiteX71" fmla="*/ 8671397 w 9144000"/>
              <a:gd name="connsiteY71" fmla="*/ 4963912 h 5144400"/>
              <a:gd name="connsiteX72" fmla="*/ 8700926 w 9144000"/>
              <a:gd name="connsiteY72" fmla="*/ 4963912 h 5144400"/>
              <a:gd name="connsiteX73" fmla="*/ 8700926 w 9144000"/>
              <a:gd name="connsiteY73" fmla="*/ 4918507 h 5144400"/>
              <a:gd name="connsiteX74" fmla="*/ 8708699 w 9144000"/>
              <a:gd name="connsiteY74" fmla="*/ 4918507 h 5144400"/>
              <a:gd name="connsiteX75" fmla="*/ 8713228 w 9144000"/>
              <a:gd name="connsiteY75" fmla="*/ 4919220 h 5144400"/>
              <a:gd name="connsiteX76" fmla="*/ 8716248 w 9144000"/>
              <a:gd name="connsiteY76" fmla="*/ 4921761 h 5144400"/>
              <a:gd name="connsiteX77" fmla="*/ 8717917 w 9144000"/>
              <a:gd name="connsiteY77" fmla="*/ 4926759 h 5144400"/>
              <a:gd name="connsiteX78" fmla="*/ 8718395 w 9144000"/>
              <a:gd name="connsiteY78" fmla="*/ 4934692 h 5144400"/>
              <a:gd name="connsiteX79" fmla="*/ 8718311 w 9144000"/>
              <a:gd name="connsiteY79" fmla="*/ 4942232 h 5144400"/>
              <a:gd name="connsiteX80" fmla="*/ 8718311 w 9144000"/>
              <a:gd name="connsiteY80" fmla="*/ 4946648 h 5144400"/>
              <a:gd name="connsiteX81" fmla="*/ 8718311 w 9144000"/>
              <a:gd name="connsiteY81" fmla="*/ 4952631 h 5144400"/>
              <a:gd name="connsiteX82" fmla="*/ 8718311 w 9144000"/>
              <a:gd name="connsiteY82" fmla="*/ 4963902 h 5144400"/>
              <a:gd name="connsiteX83" fmla="*/ 8747989 w 9144000"/>
              <a:gd name="connsiteY83" fmla="*/ 4963902 h 5144400"/>
              <a:gd name="connsiteX84" fmla="*/ 8747915 w 9144000"/>
              <a:gd name="connsiteY84" fmla="*/ 4933427 h 5144400"/>
              <a:gd name="connsiteX85" fmla="*/ 8743948 w 9144000"/>
              <a:gd name="connsiteY85" fmla="*/ 4915488 h 5144400"/>
              <a:gd name="connsiteX86" fmla="*/ 8743948 w 9144000"/>
              <a:gd name="connsiteY86" fmla="*/ 4915507 h 5144400"/>
              <a:gd name="connsiteX87" fmla="*/ 8729348 w 9144000"/>
              <a:gd name="connsiteY87" fmla="*/ 4908043 h 5144400"/>
              <a:gd name="connsiteX88" fmla="*/ 8729348 w 9144000"/>
              <a:gd name="connsiteY88" fmla="*/ 4907724 h 5144400"/>
              <a:gd name="connsiteX89" fmla="*/ 8744107 w 9144000"/>
              <a:gd name="connsiteY89" fmla="*/ 4899153 h 5144400"/>
              <a:gd name="connsiteX90" fmla="*/ 8748712 w 9144000"/>
              <a:gd name="connsiteY90" fmla="*/ 4880736 h 5144400"/>
              <a:gd name="connsiteX91" fmla="*/ 8747042 w 9144000"/>
              <a:gd name="connsiteY91" fmla="*/ 4868668 h 5144400"/>
              <a:gd name="connsiteX92" fmla="*/ 8741641 w 9144000"/>
              <a:gd name="connsiteY92" fmla="*/ 4859066 h 5144400"/>
              <a:gd name="connsiteX93" fmla="*/ 8731955 w 9144000"/>
              <a:gd name="connsiteY93" fmla="*/ 4852792 h 5144400"/>
              <a:gd name="connsiteX94" fmla="*/ 8717589 w 9144000"/>
              <a:gd name="connsiteY94" fmla="*/ 4850570 h 5144400"/>
              <a:gd name="connsiteX95" fmla="*/ 8128254 w 9144000"/>
              <a:gd name="connsiteY95" fmla="*/ 4849660 h 5144400"/>
              <a:gd name="connsiteX96" fmla="*/ 8096588 w 9144000"/>
              <a:gd name="connsiteY96" fmla="*/ 4862394 h 5144400"/>
              <a:gd name="connsiteX97" fmla="*/ 8086404 w 9144000"/>
              <a:gd name="connsiteY97" fmla="*/ 4882921 h 5144400"/>
              <a:gd name="connsiteX98" fmla="*/ 8085129 w 9144000"/>
              <a:gd name="connsiteY98" fmla="*/ 4907264 h 5144400"/>
              <a:gd name="connsiteX99" fmla="*/ 8086404 w 9144000"/>
              <a:gd name="connsiteY99" fmla="*/ 4931607 h 5144400"/>
              <a:gd name="connsiteX100" fmla="*/ 8096588 w 9144000"/>
              <a:gd name="connsiteY100" fmla="*/ 4952134 h 5144400"/>
              <a:gd name="connsiteX101" fmla="*/ 8128254 w 9144000"/>
              <a:gd name="connsiteY101" fmla="*/ 4964858 h 5144400"/>
              <a:gd name="connsiteX102" fmla="*/ 8159921 w 9144000"/>
              <a:gd name="connsiteY102" fmla="*/ 4952134 h 5144400"/>
              <a:gd name="connsiteX103" fmla="*/ 8170105 w 9144000"/>
              <a:gd name="connsiteY103" fmla="*/ 4931607 h 5144400"/>
              <a:gd name="connsiteX104" fmla="*/ 8171380 w 9144000"/>
              <a:gd name="connsiteY104" fmla="*/ 4907264 h 5144400"/>
              <a:gd name="connsiteX105" fmla="*/ 8170105 w 9144000"/>
              <a:gd name="connsiteY105" fmla="*/ 4882921 h 5144400"/>
              <a:gd name="connsiteX106" fmla="*/ 8159921 w 9144000"/>
              <a:gd name="connsiteY106" fmla="*/ 4862394 h 5144400"/>
              <a:gd name="connsiteX107" fmla="*/ 8128254 w 9144000"/>
              <a:gd name="connsiteY107" fmla="*/ 4849660 h 5144400"/>
              <a:gd name="connsiteX108" fmla="*/ 3945859 w 9144000"/>
              <a:gd name="connsiteY108" fmla="*/ 1916223 h 5144400"/>
              <a:gd name="connsiteX109" fmla="*/ 3945859 w 9144000"/>
              <a:gd name="connsiteY109" fmla="*/ 3180655 h 5144400"/>
              <a:gd name="connsiteX110" fmla="*/ 5210291 w 9144000"/>
              <a:gd name="connsiteY110" fmla="*/ 3180655 h 5144400"/>
              <a:gd name="connsiteX111" fmla="*/ 5210291 w 9144000"/>
              <a:gd name="connsiteY111" fmla="*/ 1916223 h 5144400"/>
              <a:gd name="connsiteX112" fmla="*/ 0 w 9144000"/>
              <a:gd name="connsiteY112" fmla="*/ 0 h 5144400"/>
              <a:gd name="connsiteX113" fmla="*/ 9144000 w 9144000"/>
              <a:gd name="connsiteY113" fmla="*/ 0 h 5144400"/>
              <a:gd name="connsiteX114" fmla="*/ 9144000 w 9144000"/>
              <a:gd name="connsiteY114" fmla="*/ 5144400 h 5144400"/>
              <a:gd name="connsiteX115" fmla="*/ 0 w 9144000"/>
              <a:gd name="connsiteY115" fmla="*/ 5144400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9144000" h="5144400">
                <a:moveTo>
                  <a:pt x="7945091" y="4935733"/>
                </a:moveTo>
                <a:lnTo>
                  <a:pt x="7945091" y="4963911"/>
                </a:lnTo>
                <a:lnTo>
                  <a:pt x="7973269" y="4963911"/>
                </a:lnTo>
                <a:lnTo>
                  <a:pt x="7973269" y="4935733"/>
                </a:lnTo>
                <a:close/>
                <a:moveTo>
                  <a:pt x="8382871" y="4875438"/>
                </a:moveTo>
                <a:lnTo>
                  <a:pt x="8395127" y="4875438"/>
                </a:lnTo>
                <a:cubicBezTo>
                  <a:pt x="8401176" y="4875438"/>
                  <a:pt x="8405630" y="4877567"/>
                  <a:pt x="8408490" y="4881805"/>
                </a:cubicBezTo>
                <a:cubicBezTo>
                  <a:pt x="8409494" y="4883292"/>
                  <a:pt x="8410248" y="4886157"/>
                  <a:pt x="8410752" y="4890400"/>
                </a:cubicBezTo>
                <a:lnTo>
                  <a:pt x="8411509" y="4907260"/>
                </a:lnTo>
                <a:lnTo>
                  <a:pt x="8410872" y="4926028"/>
                </a:lnTo>
                <a:cubicBezTo>
                  <a:pt x="8410450" y="4928794"/>
                  <a:pt x="8409653" y="4931016"/>
                  <a:pt x="8408490" y="4932714"/>
                </a:cubicBezTo>
                <a:cubicBezTo>
                  <a:pt x="8405630" y="4936961"/>
                  <a:pt x="8401176" y="4939081"/>
                  <a:pt x="8395127" y="4939081"/>
                </a:cubicBezTo>
                <a:lnTo>
                  <a:pt x="8382871" y="4939081"/>
                </a:lnTo>
                <a:close/>
                <a:moveTo>
                  <a:pt x="8128264" y="4874491"/>
                </a:moveTo>
                <a:cubicBezTo>
                  <a:pt x="8133140" y="4874491"/>
                  <a:pt x="8136863" y="4876141"/>
                  <a:pt x="8139404" y="4879423"/>
                </a:cubicBezTo>
                <a:cubicBezTo>
                  <a:pt x="8142161" y="4883024"/>
                  <a:pt x="8143539" y="4892307"/>
                  <a:pt x="8143539" y="4907264"/>
                </a:cubicBezTo>
                <a:cubicBezTo>
                  <a:pt x="8143539" y="4922108"/>
                  <a:pt x="8142217" y="4931288"/>
                  <a:pt x="8139563" y="4934786"/>
                </a:cubicBezTo>
                <a:cubicBezTo>
                  <a:pt x="8136910" y="4938283"/>
                  <a:pt x="8133149" y="4940037"/>
                  <a:pt x="8128264" y="4940037"/>
                </a:cubicBezTo>
                <a:cubicBezTo>
                  <a:pt x="8123378" y="4940037"/>
                  <a:pt x="8119618" y="4938283"/>
                  <a:pt x="8116964" y="4934786"/>
                </a:cubicBezTo>
                <a:cubicBezTo>
                  <a:pt x="8114311" y="4931288"/>
                  <a:pt x="8112988" y="4922220"/>
                  <a:pt x="8112988" y="4907264"/>
                </a:cubicBezTo>
                <a:cubicBezTo>
                  <a:pt x="8112988" y="4892307"/>
                  <a:pt x="8114367" y="4883033"/>
                  <a:pt x="8117124" y="4879423"/>
                </a:cubicBezTo>
                <a:cubicBezTo>
                  <a:pt x="8119674" y="4876141"/>
                  <a:pt x="8123388" y="4874491"/>
                  <a:pt x="8128264" y="4874491"/>
                </a:cubicBezTo>
                <a:close/>
                <a:moveTo>
                  <a:pt x="8700926" y="4871856"/>
                </a:moveTo>
                <a:lnTo>
                  <a:pt x="8706636" y="4871856"/>
                </a:lnTo>
                <a:cubicBezTo>
                  <a:pt x="8711081" y="4871856"/>
                  <a:pt x="8714279" y="4872859"/>
                  <a:pt x="8716238" y="4874876"/>
                </a:cubicBezTo>
                <a:cubicBezTo>
                  <a:pt x="8718198" y="4876892"/>
                  <a:pt x="8719174" y="4880267"/>
                  <a:pt x="8719174" y="4885031"/>
                </a:cubicBezTo>
                <a:cubicBezTo>
                  <a:pt x="8719174" y="4889054"/>
                  <a:pt x="8718161" y="4892308"/>
                  <a:pt x="8716154" y="4894793"/>
                </a:cubicBezTo>
                <a:lnTo>
                  <a:pt x="8716163" y="4894793"/>
                </a:lnTo>
                <a:cubicBezTo>
                  <a:pt x="8714147" y="4897278"/>
                  <a:pt x="8711034" y="4898525"/>
                  <a:pt x="8706796" y="4898525"/>
                </a:cubicBezTo>
                <a:lnTo>
                  <a:pt x="8700926" y="4898525"/>
                </a:lnTo>
                <a:close/>
                <a:moveTo>
                  <a:pt x="8511029" y="4850626"/>
                </a:moveTo>
                <a:lnTo>
                  <a:pt x="8511029" y="4963911"/>
                </a:lnTo>
                <a:lnTo>
                  <a:pt x="8584958" y="4963911"/>
                </a:lnTo>
                <a:lnTo>
                  <a:pt x="8584958" y="4939090"/>
                </a:lnTo>
                <a:lnTo>
                  <a:pt x="8538879" y="4939090"/>
                </a:lnTo>
                <a:lnTo>
                  <a:pt x="8538879" y="4919201"/>
                </a:lnTo>
                <a:lnTo>
                  <a:pt x="8580879" y="4919201"/>
                </a:lnTo>
                <a:lnTo>
                  <a:pt x="8580879" y="4894380"/>
                </a:lnTo>
                <a:lnTo>
                  <a:pt x="8538879" y="4894380"/>
                </a:lnTo>
                <a:lnTo>
                  <a:pt x="8538879" y="4875447"/>
                </a:lnTo>
                <a:lnTo>
                  <a:pt x="8584958" y="4875447"/>
                </a:lnTo>
                <a:lnTo>
                  <a:pt x="8584958" y="4850626"/>
                </a:lnTo>
                <a:close/>
                <a:moveTo>
                  <a:pt x="8355012" y="4850626"/>
                </a:moveTo>
                <a:lnTo>
                  <a:pt x="8355012" y="4963911"/>
                </a:lnTo>
                <a:lnTo>
                  <a:pt x="8397022" y="4963911"/>
                </a:lnTo>
                <a:cubicBezTo>
                  <a:pt x="8409962" y="4963911"/>
                  <a:pt x="8420146" y="4960198"/>
                  <a:pt x="8427572" y="4952771"/>
                </a:cubicBezTo>
                <a:cubicBezTo>
                  <a:pt x="8433405" y="4946939"/>
                  <a:pt x="8437015" y="4939934"/>
                  <a:pt x="8438394" y="4931767"/>
                </a:cubicBezTo>
                <a:lnTo>
                  <a:pt x="8439350" y="4907269"/>
                </a:lnTo>
                <a:lnTo>
                  <a:pt x="8438394" y="4882771"/>
                </a:lnTo>
                <a:cubicBezTo>
                  <a:pt x="8437015" y="4874603"/>
                  <a:pt x="8433405" y="4867599"/>
                  <a:pt x="8427572" y="4861766"/>
                </a:cubicBezTo>
                <a:cubicBezTo>
                  <a:pt x="8420146" y="4854339"/>
                  <a:pt x="8409962" y="4850626"/>
                  <a:pt x="8397022" y="4850626"/>
                </a:cubicBezTo>
                <a:close/>
                <a:moveTo>
                  <a:pt x="8210932" y="4850626"/>
                </a:moveTo>
                <a:lnTo>
                  <a:pt x="8210932" y="4963911"/>
                </a:lnTo>
                <a:lnTo>
                  <a:pt x="8238782" y="4963911"/>
                </a:lnTo>
                <a:lnTo>
                  <a:pt x="8238782" y="4906955"/>
                </a:lnTo>
                <a:lnTo>
                  <a:pt x="8275053" y="4963911"/>
                </a:lnTo>
                <a:lnTo>
                  <a:pt x="8299405" y="4963911"/>
                </a:lnTo>
                <a:lnTo>
                  <a:pt x="8299405" y="4850626"/>
                </a:lnTo>
                <a:lnTo>
                  <a:pt x="8271555" y="4850626"/>
                </a:lnTo>
                <a:lnTo>
                  <a:pt x="8271555" y="4907583"/>
                </a:lnTo>
                <a:lnTo>
                  <a:pt x="8235275" y="4850626"/>
                </a:lnTo>
                <a:close/>
                <a:moveTo>
                  <a:pt x="7971975" y="4850626"/>
                </a:moveTo>
                <a:lnTo>
                  <a:pt x="8006183" y="4921724"/>
                </a:lnTo>
                <a:lnTo>
                  <a:pt x="8006183" y="4963911"/>
                </a:lnTo>
                <a:lnTo>
                  <a:pt x="8034033" y="4963911"/>
                </a:lnTo>
                <a:lnTo>
                  <a:pt x="8034033" y="4921724"/>
                </a:lnTo>
                <a:lnTo>
                  <a:pt x="8068241" y="4850626"/>
                </a:lnTo>
                <a:lnTo>
                  <a:pt x="8037849" y="4850626"/>
                </a:lnTo>
                <a:lnTo>
                  <a:pt x="8020183" y="4889776"/>
                </a:lnTo>
                <a:lnTo>
                  <a:pt x="8002366" y="4850626"/>
                </a:lnTo>
                <a:close/>
                <a:moveTo>
                  <a:pt x="8671397" y="4850570"/>
                </a:moveTo>
                <a:lnTo>
                  <a:pt x="8671397" y="4963912"/>
                </a:lnTo>
                <a:lnTo>
                  <a:pt x="8700926" y="4963912"/>
                </a:lnTo>
                <a:lnTo>
                  <a:pt x="8700926" y="4918507"/>
                </a:lnTo>
                <a:lnTo>
                  <a:pt x="8708699" y="4918507"/>
                </a:lnTo>
                <a:cubicBezTo>
                  <a:pt x="8710500" y="4918507"/>
                  <a:pt x="8712009" y="4918742"/>
                  <a:pt x="8713228" y="4919220"/>
                </a:cubicBezTo>
                <a:cubicBezTo>
                  <a:pt x="8714447" y="4919698"/>
                  <a:pt x="8715451" y="4920542"/>
                  <a:pt x="8716248" y="4921761"/>
                </a:cubicBezTo>
                <a:cubicBezTo>
                  <a:pt x="8717045" y="4922980"/>
                  <a:pt x="8717598" y="4924650"/>
                  <a:pt x="8717917" y="4926759"/>
                </a:cubicBezTo>
                <a:cubicBezTo>
                  <a:pt x="8718236" y="4928879"/>
                  <a:pt x="8718395" y="4931523"/>
                  <a:pt x="8718395" y="4934692"/>
                </a:cubicBezTo>
                <a:lnTo>
                  <a:pt x="8718311" y="4942232"/>
                </a:lnTo>
                <a:cubicBezTo>
                  <a:pt x="8718311" y="4943394"/>
                  <a:pt x="8718255" y="4944792"/>
                  <a:pt x="8718311" y="4946648"/>
                </a:cubicBezTo>
                <a:cubicBezTo>
                  <a:pt x="8718358" y="4948505"/>
                  <a:pt x="8718311" y="4950484"/>
                  <a:pt x="8718311" y="4952631"/>
                </a:cubicBezTo>
                <a:lnTo>
                  <a:pt x="8718311" y="4963902"/>
                </a:lnTo>
                <a:lnTo>
                  <a:pt x="8747989" y="4963902"/>
                </a:lnTo>
                <a:lnTo>
                  <a:pt x="8747915" y="4933427"/>
                </a:lnTo>
                <a:cubicBezTo>
                  <a:pt x="8747915" y="4925803"/>
                  <a:pt x="8746592" y="4919830"/>
                  <a:pt x="8743948" y="4915488"/>
                </a:cubicBezTo>
                <a:lnTo>
                  <a:pt x="8743948" y="4915507"/>
                </a:lnTo>
                <a:cubicBezTo>
                  <a:pt x="8741304" y="4911165"/>
                  <a:pt x="8736437" y="4908680"/>
                  <a:pt x="8729348" y="4908043"/>
                </a:cubicBezTo>
                <a:lnTo>
                  <a:pt x="8729348" y="4907724"/>
                </a:lnTo>
                <a:cubicBezTo>
                  <a:pt x="8736118" y="4906664"/>
                  <a:pt x="8741041" y="4903813"/>
                  <a:pt x="8744107" y="4899153"/>
                </a:cubicBezTo>
                <a:cubicBezTo>
                  <a:pt x="8747174" y="4894502"/>
                  <a:pt x="8748712" y="4888360"/>
                  <a:pt x="8748712" y="4880736"/>
                </a:cubicBezTo>
                <a:cubicBezTo>
                  <a:pt x="8748712" y="4876395"/>
                  <a:pt x="8748158" y="4872381"/>
                  <a:pt x="8747042" y="4868668"/>
                </a:cubicBezTo>
                <a:cubicBezTo>
                  <a:pt x="8745936" y="4864964"/>
                  <a:pt x="8744135" y="4861766"/>
                  <a:pt x="8741641" y="4859066"/>
                </a:cubicBezTo>
                <a:cubicBezTo>
                  <a:pt x="8739156" y="4856365"/>
                  <a:pt x="8735930" y="4854274"/>
                  <a:pt x="8731955" y="4852792"/>
                </a:cubicBezTo>
                <a:cubicBezTo>
                  <a:pt x="8727988" y="4851311"/>
                  <a:pt x="8723196" y="4850570"/>
                  <a:pt x="8717589" y="4850570"/>
                </a:cubicBezTo>
                <a:close/>
                <a:moveTo>
                  <a:pt x="8128254" y="4849660"/>
                </a:moveTo>
                <a:cubicBezTo>
                  <a:pt x="8115623" y="4849660"/>
                  <a:pt x="8105074" y="4853908"/>
                  <a:pt x="8096588" y="4862394"/>
                </a:cubicBezTo>
                <a:cubicBezTo>
                  <a:pt x="8091280" y="4867702"/>
                  <a:pt x="8087886" y="4874547"/>
                  <a:pt x="8086404" y="4882921"/>
                </a:cubicBezTo>
                <a:cubicBezTo>
                  <a:pt x="8085551" y="4887591"/>
                  <a:pt x="8085129" y="4895702"/>
                  <a:pt x="8085129" y="4907264"/>
                </a:cubicBezTo>
                <a:cubicBezTo>
                  <a:pt x="8085129" y="4918826"/>
                  <a:pt x="8085551" y="4926937"/>
                  <a:pt x="8086404" y="4931607"/>
                </a:cubicBezTo>
                <a:cubicBezTo>
                  <a:pt x="8087886" y="4939990"/>
                  <a:pt x="8091280" y="4946826"/>
                  <a:pt x="8096588" y="4952134"/>
                </a:cubicBezTo>
                <a:cubicBezTo>
                  <a:pt x="8105074" y="4960620"/>
                  <a:pt x="8115633" y="4964858"/>
                  <a:pt x="8128254" y="4964858"/>
                </a:cubicBezTo>
                <a:cubicBezTo>
                  <a:pt x="8140876" y="4964858"/>
                  <a:pt x="8151435" y="4960620"/>
                  <a:pt x="8159921" y="4952134"/>
                </a:cubicBezTo>
                <a:cubicBezTo>
                  <a:pt x="8165229" y="4946826"/>
                  <a:pt x="8168614" y="4939990"/>
                  <a:pt x="8170105" y="4931607"/>
                </a:cubicBezTo>
                <a:cubicBezTo>
                  <a:pt x="8170958" y="4926937"/>
                  <a:pt x="8171380" y="4918826"/>
                  <a:pt x="8171380" y="4907264"/>
                </a:cubicBezTo>
                <a:cubicBezTo>
                  <a:pt x="8171380" y="4895702"/>
                  <a:pt x="8170949" y="4887591"/>
                  <a:pt x="8170105" y="4882921"/>
                </a:cubicBezTo>
                <a:cubicBezTo>
                  <a:pt x="8168614" y="4874538"/>
                  <a:pt x="8165229" y="4867702"/>
                  <a:pt x="8159921" y="4862394"/>
                </a:cubicBezTo>
                <a:cubicBezTo>
                  <a:pt x="8151435" y="4853908"/>
                  <a:pt x="8140885" y="4849660"/>
                  <a:pt x="8128254" y="4849660"/>
                </a:cubicBezTo>
                <a:close/>
                <a:moveTo>
                  <a:pt x="3945859" y="1916223"/>
                </a:moveTo>
                <a:lnTo>
                  <a:pt x="3945859" y="3180655"/>
                </a:lnTo>
                <a:lnTo>
                  <a:pt x="5210291" y="3180655"/>
                </a:lnTo>
                <a:lnTo>
                  <a:pt x="5210291" y="1916223"/>
                </a:lnTo>
                <a:close/>
                <a:moveTo>
                  <a:pt x="0" y="0"/>
                </a:moveTo>
                <a:lnTo>
                  <a:pt x="9144000" y="0"/>
                </a:lnTo>
                <a:lnTo>
                  <a:pt x="9144000" y="5144400"/>
                </a:lnTo>
                <a:lnTo>
                  <a:pt x="0" y="51444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9" name="Text Placeholder 3">
            <a:extLst>
              <a:ext uri="{FF2B5EF4-FFF2-40B4-BE49-F238E27FC236}">
                <a16:creationId xmlns:a16="http://schemas.microsoft.com/office/drawing/2014/main" id="{4F17C3EE-3543-40C3-4BE3-38D92CCD7721}"/>
              </a:ext>
            </a:extLst>
          </p:cNvPr>
          <p:cNvSpPr>
            <a:spLocks noGrp="1"/>
          </p:cNvSpPr>
          <p:nvPr>
            <p:ph type="body" sz="quarter" idx="21" hasCustomPrompt="1"/>
          </p:nvPr>
        </p:nvSpPr>
        <p:spPr>
          <a:xfrm>
            <a:off x="5282145" y="2726504"/>
            <a:ext cx="1627711" cy="1404993"/>
          </a:xfrm>
        </p:spPr>
        <p:txBody>
          <a:bodyPr lIns="0" tIns="36000" anchor="ctr"/>
          <a:lstStyle>
            <a:lvl1pPr marL="38099" indent="0" algn="ctr">
              <a:spcAft>
                <a:spcPts val="0"/>
              </a:spcAft>
              <a:defRPr sz="1467" b="0">
                <a:solidFill>
                  <a:schemeClr val="bg1"/>
                </a:solidFill>
                <a:latin typeface="+mn-lt"/>
              </a:defRPr>
            </a:lvl1pPr>
            <a:lvl2pPr marL="0" indent="0" algn="ctr">
              <a:lnSpc>
                <a:spcPct val="75000"/>
              </a:lnSpc>
              <a:spcAft>
                <a:spcPts val="0"/>
              </a:spcAft>
              <a:defRPr sz="3733" spc="67" baseline="0">
                <a:solidFill>
                  <a:schemeClr val="accent1"/>
                </a:solidFill>
                <a:latin typeface="+mj-lt"/>
              </a:defRPr>
            </a:lvl2pPr>
            <a:lvl3pPr algn="ctr">
              <a:defRPr/>
            </a:lvl3pPr>
            <a:lvl4pPr algn="ctr">
              <a:defRPr/>
            </a:lvl4pPr>
            <a:lvl5pPr algn="ctr">
              <a:defRPr/>
            </a:lvl5pPr>
          </a:lstStyle>
          <a:p>
            <a:pPr lvl="0"/>
            <a:r>
              <a:rPr lang="en-US"/>
              <a:t>Divider Name</a:t>
            </a:r>
          </a:p>
          <a:p>
            <a:pPr lvl="1"/>
            <a:r>
              <a:rPr lang="en-US"/>
              <a:t>01</a:t>
            </a:r>
            <a:endParaRPr lang="en-GB"/>
          </a:p>
        </p:txBody>
      </p:sp>
      <p:sp>
        <p:nvSpPr>
          <p:cNvPr id="14" name="Footer Placeholder 7">
            <a:extLst>
              <a:ext uri="{FF2B5EF4-FFF2-40B4-BE49-F238E27FC236}">
                <a16:creationId xmlns:a16="http://schemas.microsoft.com/office/drawing/2014/main" id="{137AEC95-36C8-4D65-1717-64E721457575}"/>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16" name="Slide Number Placeholder 8">
            <a:extLst>
              <a:ext uri="{FF2B5EF4-FFF2-40B4-BE49-F238E27FC236}">
                <a16:creationId xmlns:a16="http://schemas.microsoft.com/office/drawing/2014/main" id="{B4E12693-0461-70CF-D622-8CA0B13B91B4}"/>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
        <p:nvSpPr>
          <p:cNvPr id="2" name="Rectangle 1">
            <a:extLst>
              <a:ext uri="{FF2B5EF4-FFF2-40B4-BE49-F238E27FC236}">
                <a16:creationId xmlns:a16="http://schemas.microsoft.com/office/drawing/2014/main" id="{F65E1F7B-E116-1F7B-FDD9-892B176950A0}"/>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5" name="Rectangle 4">
            <a:extLst>
              <a:ext uri="{FF2B5EF4-FFF2-40B4-BE49-F238E27FC236}">
                <a16:creationId xmlns:a16="http://schemas.microsoft.com/office/drawing/2014/main" id="{8BB760FC-F66F-AE3B-B58D-8456A0F3FD2D}"/>
              </a:ext>
            </a:extLst>
          </p:cNvPr>
          <p:cNvSpPr/>
          <p:nvPr userDrawn="1"/>
        </p:nvSpPr>
        <p:spPr bwMode="auto">
          <a:xfrm>
            <a:off x="10150325" y="6165851"/>
            <a:ext cx="2041676" cy="692149"/>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6162867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TATEMENT 01">
    <p:bg>
      <p:bgPr>
        <a:solidFill>
          <a:schemeClr val="bg2"/>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2FF2FB32-89C7-5EBA-157C-0EF1174B74F8}"/>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7" name="Footer Placeholder 7">
            <a:extLst>
              <a:ext uri="{FF2B5EF4-FFF2-40B4-BE49-F238E27FC236}">
                <a16:creationId xmlns:a16="http://schemas.microsoft.com/office/drawing/2014/main" id="{34307267-4741-59E3-E64C-3F02D3ADA092}"/>
              </a:ext>
            </a:extLst>
          </p:cNvPr>
          <p:cNvSpPr>
            <a:spLocks noGrp="1"/>
          </p:cNvSpPr>
          <p:nvPr>
            <p:ph type="ftr" sz="quarter" idx="11"/>
          </p:nvPr>
        </p:nvSpPr>
        <p:spPr>
          <a:xfrm>
            <a:off x="524933" y="6471581"/>
            <a:ext cx="4114800" cy="191688"/>
          </a:xfrm>
        </p:spPr>
        <p:txBody>
          <a:bodyPr/>
          <a:lstStyle>
            <a:lvl1pPr>
              <a:defRPr>
                <a:solidFill>
                  <a:schemeClr val="tx2"/>
                </a:solidFill>
              </a:defRPr>
            </a:lvl1pPr>
          </a:lstStyle>
          <a:p>
            <a:r>
              <a:rPr lang="en-US"/>
              <a:t>Yonder x LTW: Reporting User Journeys</a:t>
            </a:r>
            <a:endParaRPr lang="en-GB"/>
          </a:p>
        </p:txBody>
      </p:sp>
      <p:sp>
        <p:nvSpPr>
          <p:cNvPr id="8" name="Slide Number Placeholder 8">
            <a:extLst>
              <a:ext uri="{FF2B5EF4-FFF2-40B4-BE49-F238E27FC236}">
                <a16:creationId xmlns:a16="http://schemas.microsoft.com/office/drawing/2014/main" id="{0E6F8F5E-9431-374A-0B8F-FDB0B259B60E}"/>
              </a:ext>
            </a:extLst>
          </p:cNvPr>
          <p:cNvSpPr>
            <a:spLocks noGrp="1"/>
          </p:cNvSpPr>
          <p:nvPr>
            <p:ph type="sldNum" sz="quarter" idx="12"/>
          </p:nvPr>
        </p:nvSpPr>
        <p:spPr>
          <a:xfrm>
            <a:off x="81009" y="6471581"/>
            <a:ext cx="362785" cy="192000"/>
          </a:xfrm>
        </p:spPr>
        <p:txBody>
          <a:bodyPr/>
          <a:lstStyle>
            <a:lvl1pPr>
              <a:defRPr>
                <a:solidFill>
                  <a:schemeClr val="tx2"/>
                </a:solidFill>
              </a:defRPr>
            </a:lvl1p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767086C6-E5F6-770E-85D0-4B5C7FF7E598}"/>
              </a:ext>
            </a:extLst>
          </p:cNvPr>
          <p:cNvSpPr>
            <a:spLocks noGrp="1"/>
          </p:cNvSpPr>
          <p:nvPr>
            <p:ph type="dt" sz="half" idx="13"/>
          </p:nvPr>
        </p:nvSpPr>
        <p:spPr/>
        <p:txBody>
          <a:bodyPr/>
          <a:lstStyle/>
          <a:p>
            <a:endParaRPr lang="en-GB"/>
          </a:p>
        </p:txBody>
      </p:sp>
      <p:sp>
        <p:nvSpPr>
          <p:cNvPr id="5" name="Title 1">
            <a:extLst>
              <a:ext uri="{FF2B5EF4-FFF2-40B4-BE49-F238E27FC236}">
                <a16:creationId xmlns:a16="http://schemas.microsoft.com/office/drawing/2014/main" id="{E156D7F5-10F2-D215-58D9-E1E37549A201}"/>
              </a:ext>
            </a:extLst>
          </p:cNvPr>
          <p:cNvSpPr>
            <a:spLocks noGrp="1"/>
          </p:cNvSpPr>
          <p:nvPr>
            <p:ph type="ctrTitle" hasCustomPrompt="1"/>
          </p:nvPr>
        </p:nvSpPr>
        <p:spPr>
          <a:xfrm>
            <a:off x="527051" y="1173243"/>
            <a:ext cx="10532835" cy="4489752"/>
          </a:xfrm>
        </p:spPr>
        <p:txBody>
          <a:bodyPr tIns="0" anchor="ctr" anchorCtr="0">
            <a:noAutofit/>
          </a:bodyPr>
          <a:lstStyle>
            <a:lvl1pPr marL="0" indent="0" algn="l">
              <a:lnSpc>
                <a:spcPct val="80000"/>
              </a:lnSpc>
              <a:tabLst/>
              <a:defRPr lang="en-US" sz="9600" b="0" baseline="0" dirty="0">
                <a:solidFill>
                  <a:schemeClr val="accent1"/>
                </a:solidFill>
              </a:defRPr>
            </a:lvl1pPr>
          </a:lstStyle>
          <a:p>
            <a:r>
              <a:rPr lang="en-US"/>
              <a:t>Add a large font statement here that goes over several lines if you need to.</a:t>
            </a:r>
          </a:p>
        </p:txBody>
      </p:sp>
      <p:sp>
        <p:nvSpPr>
          <p:cNvPr id="3" name="Free-form: Shape 2">
            <a:extLst>
              <a:ext uri="{FF2B5EF4-FFF2-40B4-BE49-F238E27FC236}">
                <a16:creationId xmlns:a16="http://schemas.microsoft.com/office/drawing/2014/main" id="{4861AD29-223F-855F-2647-8D3668101E1F}"/>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167728042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STATEMENT 0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3AA8C0-4DAD-4FC8-2BBD-40647934045B}"/>
              </a:ext>
            </a:extLst>
          </p:cNvPr>
          <p:cNvSpPr/>
          <p:nvPr/>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4" name="Title 1">
            <a:extLst>
              <a:ext uri="{FF2B5EF4-FFF2-40B4-BE49-F238E27FC236}">
                <a16:creationId xmlns:a16="http://schemas.microsoft.com/office/drawing/2014/main" id="{2D21B729-6734-9E04-E220-C3041CEA6C8B}"/>
              </a:ext>
            </a:extLst>
          </p:cNvPr>
          <p:cNvSpPr>
            <a:spLocks noGrp="1"/>
          </p:cNvSpPr>
          <p:nvPr>
            <p:ph type="ctrTitle" hasCustomPrompt="1"/>
          </p:nvPr>
        </p:nvSpPr>
        <p:spPr>
          <a:xfrm>
            <a:off x="527051" y="1173243"/>
            <a:ext cx="10532835" cy="4489752"/>
          </a:xfrm>
        </p:spPr>
        <p:txBody>
          <a:bodyPr tIns="0" anchor="ctr" anchorCtr="0">
            <a:noAutofit/>
          </a:bodyPr>
          <a:lstStyle>
            <a:lvl1pPr marL="0" indent="0" algn="l">
              <a:lnSpc>
                <a:spcPct val="80000"/>
              </a:lnSpc>
              <a:tabLst/>
              <a:defRPr lang="en-US" sz="9600" b="0" baseline="0" dirty="0">
                <a:solidFill>
                  <a:schemeClr val="accent1"/>
                </a:solidFill>
              </a:defRPr>
            </a:lvl1pPr>
          </a:lstStyle>
          <a:p>
            <a:r>
              <a:rPr lang="en-US"/>
              <a:t>Add a large font statement here that goes over several lines if you need to.</a:t>
            </a:r>
          </a:p>
        </p:txBody>
      </p:sp>
      <p:sp>
        <p:nvSpPr>
          <p:cNvPr id="6" name="Free-form: Shape 5">
            <a:extLst>
              <a:ext uri="{FF2B5EF4-FFF2-40B4-BE49-F238E27FC236}">
                <a16:creationId xmlns:a16="http://schemas.microsoft.com/office/drawing/2014/main" id="{2FF2FB32-89C7-5EBA-157C-0EF1174B74F8}"/>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5" name="Date Placeholder 4">
            <a:extLst>
              <a:ext uri="{FF2B5EF4-FFF2-40B4-BE49-F238E27FC236}">
                <a16:creationId xmlns:a16="http://schemas.microsoft.com/office/drawing/2014/main" id="{80051A3B-0C28-2A6A-64BF-36B501CCF13F}"/>
              </a:ext>
            </a:extLst>
          </p:cNvPr>
          <p:cNvSpPr>
            <a:spLocks noGrp="1"/>
          </p:cNvSpPr>
          <p:nvPr>
            <p:ph type="dt" sz="half" idx="10"/>
          </p:nvPr>
        </p:nvSpPr>
        <p:spPr/>
        <p:txBody>
          <a:bodyPr/>
          <a:lstStyle>
            <a:lvl1pPr>
              <a:defRPr>
                <a:solidFill>
                  <a:schemeClr val="bg1"/>
                </a:solidFill>
              </a:defRPr>
            </a:lvl1pPr>
          </a:lstStyle>
          <a:p>
            <a:endParaRPr lang="en-GB"/>
          </a:p>
        </p:txBody>
      </p:sp>
      <p:sp>
        <p:nvSpPr>
          <p:cNvPr id="9" name="Footer Placeholder 8">
            <a:extLst>
              <a:ext uri="{FF2B5EF4-FFF2-40B4-BE49-F238E27FC236}">
                <a16:creationId xmlns:a16="http://schemas.microsoft.com/office/drawing/2014/main" id="{A421AF85-D292-2C66-D92D-D4566125FAE3}"/>
              </a:ext>
            </a:extLst>
          </p:cNvPr>
          <p:cNvSpPr>
            <a:spLocks noGrp="1"/>
          </p:cNvSpPr>
          <p:nvPr>
            <p:ph type="ftr" sz="quarter" idx="11"/>
          </p:nvPr>
        </p:nvSpPr>
        <p:spPr/>
        <p:txBody>
          <a:bodyPr/>
          <a:lstStyle>
            <a:lvl1pPr>
              <a:defRPr>
                <a:solidFill>
                  <a:schemeClr val="bg1"/>
                </a:solidFill>
              </a:defRPr>
            </a:lvl1pPr>
          </a:lstStyle>
          <a:p>
            <a:r>
              <a:rPr lang="en-US"/>
              <a:t>Yonder x LTW: Reporting User Journeys</a:t>
            </a:r>
            <a:endParaRPr lang="en-GB"/>
          </a:p>
        </p:txBody>
      </p:sp>
      <p:sp>
        <p:nvSpPr>
          <p:cNvPr id="10" name="Slide Number Placeholder 9">
            <a:extLst>
              <a:ext uri="{FF2B5EF4-FFF2-40B4-BE49-F238E27FC236}">
                <a16:creationId xmlns:a16="http://schemas.microsoft.com/office/drawing/2014/main" id="{76F83B70-99B2-E7D9-40DD-70310FA368DC}"/>
              </a:ext>
            </a:extLst>
          </p:cNvPr>
          <p:cNvSpPr>
            <a:spLocks noGrp="1"/>
          </p:cNvSpPr>
          <p:nvPr>
            <p:ph type="sldNum" sz="quarter" idx="12"/>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2" name="Rectangle 1">
            <a:extLst>
              <a:ext uri="{FF2B5EF4-FFF2-40B4-BE49-F238E27FC236}">
                <a16:creationId xmlns:a16="http://schemas.microsoft.com/office/drawing/2014/main" id="{49DB908B-5FD4-53E1-207D-00B600C9F6D2}"/>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7" name="Free-form: Shape 6">
            <a:extLst>
              <a:ext uri="{FF2B5EF4-FFF2-40B4-BE49-F238E27FC236}">
                <a16:creationId xmlns:a16="http://schemas.microsoft.com/office/drawing/2014/main" id="{0F7F5B4D-0CBC-7F08-0D45-EC40A53D841E}"/>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354329945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STATEMENT 03">
    <p:bg>
      <p:bgPr>
        <a:solidFill>
          <a:schemeClr val="accent1"/>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2FF2FB32-89C7-5EBA-157C-0EF1174B74F8}"/>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
        <p:nvSpPr>
          <p:cNvPr id="5" name="Date Placeholder 4">
            <a:extLst>
              <a:ext uri="{FF2B5EF4-FFF2-40B4-BE49-F238E27FC236}">
                <a16:creationId xmlns:a16="http://schemas.microsoft.com/office/drawing/2014/main" id="{80051A3B-0C28-2A6A-64BF-36B501CCF13F}"/>
              </a:ext>
            </a:extLst>
          </p:cNvPr>
          <p:cNvSpPr>
            <a:spLocks noGrp="1"/>
          </p:cNvSpPr>
          <p:nvPr>
            <p:ph type="dt" sz="half" idx="10"/>
          </p:nvPr>
        </p:nvSpPr>
        <p:spPr/>
        <p:txBody>
          <a:bodyPr/>
          <a:lstStyle>
            <a:lvl1pPr>
              <a:defRPr>
                <a:solidFill>
                  <a:schemeClr val="bg1"/>
                </a:solidFill>
              </a:defRPr>
            </a:lvl1pPr>
          </a:lstStyle>
          <a:p>
            <a:endParaRPr lang="en-GB"/>
          </a:p>
        </p:txBody>
      </p:sp>
      <p:sp>
        <p:nvSpPr>
          <p:cNvPr id="9" name="Footer Placeholder 8">
            <a:extLst>
              <a:ext uri="{FF2B5EF4-FFF2-40B4-BE49-F238E27FC236}">
                <a16:creationId xmlns:a16="http://schemas.microsoft.com/office/drawing/2014/main" id="{A421AF85-D292-2C66-D92D-D4566125FAE3}"/>
              </a:ext>
            </a:extLst>
          </p:cNvPr>
          <p:cNvSpPr>
            <a:spLocks noGrp="1"/>
          </p:cNvSpPr>
          <p:nvPr>
            <p:ph type="ftr" sz="quarter" idx="11"/>
          </p:nvPr>
        </p:nvSpPr>
        <p:spPr/>
        <p:txBody>
          <a:bodyPr/>
          <a:lstStyle>
            <a:lvl1pPr>
              <a:defRPr>
                <a:solidFill>
                  <a:schemeClr val="bg1"/>
                </a:solidFill>
              </a:defRPr>
            </a:lvl1pPr>
          </a:lstStyle>
          <a:p>
            <a:r>
              <a:rPr lang="en-US"/>
              <a:t>Yonder x LTW: Reporting User Journeys</a:t>
            </a:r>
            <a:endParaRPr lang="en-GB"/>
          </a:p>
        </p:txBody>
      </p:sp>
      <p:sp>
        <p:nvSpPr>
          <p:cNvPr id="10" name="Slide Number Placeholder 9">
            <a:extLst>
              <a:ext uri="{FF2B5EF4-FFF2-40B4-BE49-F238E27FC236}">
                <a16:creationId xmlns:a16="http://schemas.microsoft.com/office/drawing/2014/main" id="{76F83B70-99B2-E7D9-40DD-70310FA368DC}"/>
              </a:ext>
            </a:extLst>
          </p:cNvPr>
          <p:cNvSpPr>
            <a:spLocks noGrp="1"/>
          </p:cNvSpPr>
          <p:nvPr>
            <p:ph type="sldNum" sz="quarter" idx="12"/>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7" name="Title 1">
            <a:extLst>
              <a:ext uri="{FF2B5EF4-FFF2-40B4-BE49-F238E27FC236}">
                <a16:creationId xmlns:a16="http://schemas.microsoft.com/office/drawing/2014/main" id="{7172ED41-82A9-B9BE-1C3F-49729A9C00E3}"/>
              </a:ext>
            </a:extLst>
          </p:cNvPr>
          <p:cNvSpPr>
            <a:spLocks noGrp="1"/>
          </p:cNvSpPr>
          <p:nvPr>
            <p:ph type="ctrTitle" hasCustomPrompt="1"/>
          </p:nvPr>
        </p:nvSpPr>
        <p:spPr>
          <a:xfrm>
            <a:off x="527051" y="1173243"/>
            <a:ext cx="10532835" cy="4489752"/>
          </a:xfrm>
        </p:spPr>
        <p:txBody>
          <a:bodyPr tIns="0" anchor="ctr" anchorCtr="0">
            <a:noAutofit/>
          </a:bodyPr>
          <a:lstStyle>
            <a:lvl1pPr marL="0" indent="0" algn="l">
              <a:lnSpc>
                <a:spcPct val="80000"/>
              </a:lnSpc>
              <a:tabLst/>
              <a:defRPr lang="en-US" sz="9600" b="0" baseline="0" dirty="0">
                <a:solidFill>
                  <a:schemeClr val="bg1"/>
                </a:solidFill>
              </a:defRPr>
            </a:lvl1pPr>
          </a:lstStyle>
          <a:p>
            <a:r>
              <a:rPr lang="en-US"/>
              <a:t>Add a large font statement here that goes over several lines if you need to.</a:t>
            </a:r>
          </a:p>
        </p:txBody>
      </p:sp>
      <p:sp>
        <p:nvSpPr>
          <p:cNvPr id="2" name="Free-form: Shape 1">
            <a:extLst>
              <a:ext uri="{FF2B5EF4-FFF2-40B4-BE49-F238E27FC236}">
                <a16:creationId xmlns:a16="http://schemas.microsoft.com/office/drawing/2014/main" id="{5786026F-6B6A-BC76-82C8-362C33F8DE04}"/>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534384328"/>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 HALF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ext Placeholder 4"/>
          <p:cNvSpPr>
            <a:spLocks noGrp="1"/>
          </p:cNvSpPr>
          <p:nvPr>
            <p:ph type="body" sz="quarter" idx="16"/>
          </p:nvPr>
        </p:nvSpPr>
        <p:spPr>
          <a:xfrm>
            <a:off x="533401" y="2347583"/>
            <a:ext cx="4762500" cy="3913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itle 5">
            <a:extLst>
              <a:ext uri="{FF2B5EF4-FFF2-40B4-BE49-F238E27FC236}">
                <a16:creationId xmlns:a16="http://schemas.microsoft.com/office/drawing/2014/main" id="{F7988100-CFEA-5FD8-FDE2-96FA6CFBAE63}"/>
              </a:ext>
            </a:extLst>
          </p:cNvPr>
          <p:cNvSpPr>
            <a:spLocks noGrp="1"/>
          </p:cNvSpPr>
          <p:nvPr>
            <p:ph type="title"/>
          </p:nvPr>
        </p:nvSpPr>
        <p:spPr>
          <a:xfrm>
            <a:off x="533400" y="559617"/>
            <a:ext cx="5205792" cy="736588"/>
          </a:xfrm>
        </p:spPr>
        <p:txBody>
          <a:bodyPr/>
          <a:lstStyle>
            <a:lvl1pPr>
              <a:defRPr/>
            </a:lvl1pPr>
          </a:lstStyle>
          <a:p>
            <a:r>
              <a:rPr lang="en-GB"/>
              <a:t>Click to edit Master title style</a:t>
            </a:r>
          </a:p>
        </p:txBody>
      </p:sp>
      <p:sp>
        <p:nvSpPr>
          <p:cNvPr id="7" name="Text Placeholder 3">
            <a:extLst>
              <a:ext uri="{FF2B5EF4-FFF2-40B4-BE49-F238E27FC236}">
                <a16:creationId xmlns:a16="http://schemas.microsoft.com/office/drawing/2014/main" id="{7D5CB38D-7992-EC94-845F-2F65ECB0D2A0}"/>
              </a:ext>
            </a:extLst>
          </p:cNvPr>
          <p:cNvSpPr>
            <a:spLocks noGrp="1"/>
          </p:cNvSpPr>
          <p:nvPr>
            <p:ph type="body" sz="quarter" idx="15" hasCustomPrompt="1"/>
          </p:nvPr>
        </p:nvSpPr>
        <p:spPr>
          <a:xfrm>
            <a:off x="524935" y="1426770"/>
            <a:ext cx="4770245"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Rectangle 7">
            <a:extLst>
              <a:ext uri="{FF2B5EF4-FFF2-40B4-BE49-F238E27FC236}">
                <a16:creationId xmlns:a16="http://schemas.microsoft.com/office/drawing/2014/main" id="{E1440146-4D17-36B2-6F6F-AE934752FD66}"/>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261045190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 HALF IMAGE 0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533401" y="3708400"/>
            <a:ext cx="2339336" cy="2408765"/>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4">
            <a:extLst>
              <a:ext uri="{FF2B5EF4-FFF2-40B4-BE49-F238E27FC236}">
                <a16:creationId xmlns:a16="http://schemas.microsoft.com/office/drawing/2014/main" id="{8B123AFC-AAA2-F02C-3307-C0BC80083064}"/>
              </a:ext>
            </a:extLst>
          </p:cNvPr>
          <p:cNvSpPr>
            <a:spLocks noGrp="1"/>
          </p:cNvSpPr>
          <p:nvPr>
            <p:ph type="body" sz="quarter" idx="21"/>
          </p:nvPr>
        </p:nvSpPr>
        <p:spPr>
          <a:xfrm>
            <a:off x="3271352" y="3708400"/>
            <a:ext cx="2339336" cy="2408765"/>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B2DD2D96-6A65-C394-F6CA-46CFC46A1BCF}"/>
              </a:ext>
            </a:extLst>
          </p:cNvPr>
          <p:cNvSpPr>
            <a:spLocks noGrp="1"/>
          </p:cNvSpPr>
          <p:nvPr>
            <p:ph type="title"/>
          </p:nvPr>
        </p:nvSpPr>
        <p:spPr>
          <a:xfrm>
            <a:off x="533400" y="559617"/>
            <a:ext cx="5204581"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9B0F9A55-1D89-2176-F8E7-D0792909538A}"/>
              </a:ext>
            </a:extLst>
          </p:cNvPr>
          <p:cNvSpPr>
            <a:spLocks noGrp="1"/>
          </p:cNvSpPr>
          <p:nvPr>
            <p:ph type="body" sz="quarter" idx="15" hasCustomPrompt="1"/>
          </p:nvPr>
        </p:nvSpPr>
        <p:spPr>
          <a:xfrm>
            <a:off x="524935" y="1426770"/>
            <a:ext cx="520458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Rectangle 6">
            <a:extLst>
              <a:ext uri="{FF2B5EF4-FFF2-40B4-BE49-F238E27FC236}">
                <a16:creationId xmlns:a16="http://schemas.microsoft.com/office/drawing/2014/main" id="{56E339EE-EBA2-BE57-0A53-5F9AB7091BFB}"/>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1325664817"/>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 HALF IMAGE 0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2611363" y="3708400"/>
            <a:ext cx="2787952" cy="2408765"/>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72CB6742-6346-13C9-33AB-8AB0C46B4CCD}"/>
              </a:ext>
            </a:extLst>
          </p:cNvPr>
          <p:cNvSpPr>
            <a:spLocks noGrp="1"/>
          </p:cNvSpPr>
          <p:nvPr>
            <p:ph type="title"/>
          </p:nvPr>
        </p:nvSpPr>
        <p:spPr>
          <a:xfrm>
            <a:off x="533400" y="559617"/>
            <a:ext cx="5156200"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3809A1BB-5C39-9426-47E1-1EF603210B06}"/>
              </a:ext>
            </a:extLst>
          </p:cNvPr>
          <p:cNvSpPr>
            <a:spLocks noGrp="1"/>
          </p:cNvSpPr>
          <p:nvPr>
            <p:ph type="body" sz="quarter" idx="15" hasCustomPrompt="1"/>
          </p:nvPr>
        </p:nvSpPr>
        <p:spPr>
          <a:xfrm>
            <a:off x="524934" y="1426770"/>
            <a:ext cx="516012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Rectangle 6">
            <a:extLst>
              <a:ext uri="{FF2B5EF4-FFF2-40B4-BE49-F238E27FC236}">
                <a16:creationId xmlns:a16="http://schemas.microsoft.com/office/drawing/2014/main" id="{82148AB4-75CE-2F5C-8A3D-F848572EFB1C}"/>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194922565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 HALF IMAGE 04">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2611363" y="3708400"/>
            <a:ext cx="2787952" cy="2408765"/>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72CB6742-6346-13C9-33AB-8AB0C46B4CCD}"/>
              </a:ext>
            </a:extLst>
          </p:cNvPr>
          <p:cNvSpPr>
            <a:spLocks noGrp="1"/>
          </p:cNvSpPr>
          <p:nvPr>
            <p:ph type="title"/>
          </p:nvPr>
        </p:nvSpPr>
        <p:spPr>
          <a:xfrm>
            <a:off x="533400" y="559617"/>
            <a:ext cx="5156200"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3809A1BB-5C39-9426-47E1-1EF603210B06}"/>
              </a:ext>
            </a:extLst>
          </p:cNvPr>
          <p:cNvSpPr>
            <a:spLocks noGrp="1"/>
          </p:cNvSpPr>
          <p:nvPr>
            <p:ph type="body" sz="quarter" idx="15" hasCustomPrompt="1"/>
          </p:nvPr>
        </p:nvSpPr>
        <p:spPr>
          <a:xfrm>
            <a:off x="524934" y="1426770"/>
            <a:ext cx="516012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Rectangle 6">
            <a:extLst>
              <a:ext uri="{FF2B5EF4-FFF2-40B4-BE49-F238E27FC236}">
                <a16:creationId xmlns:a16="http://schemas.microsoft.com/office/drawing/2014/main" id="{49D0E8C7-59E1-2EFD-AE4D-BEA8B9A9369B}"/>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262243830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x IMAGE + TITLE 0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0" y="0"/>
            <a:ext cx="6109253" cy="6858000"/>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13" name="Title 12">
            <a:extLst>
              <a:ext uri="{FF2B5EF4-FFF2-40B4-BE49-F238E27FC236}">
                <a16:creationId xmlns:a16="http://schemas.microsoft.com/office/drawing/2014/main" id="{35488015-5DF5-9B35-5908-5B4D53D52864}"/>
              </a:ext>
            </a:extLst>
          </p:cNvPr>
          <p:cNvSpPr>
            <a:spLocks noGrp="1"/>
          </p:cNvSpPr>
          <p:nvPr>
            <p:ph type="title"/>
          </p:nvPr>
        </p:nvSpPr>
        <p:spPr>
          <a:xfrm>
            <a:off x="6842757" y="2001723"/>
            <a:ext cx="4602289" cy="1427277"/>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470ADBEA-8DE3-26BA-A637-F5D45E1FE6E9}"/>
              </a:ext>
            </a:extLst>
          </p:cNvPr>
          <p:cNvSpPr>
            <a:spLocks noGrp="1"/>
          </p:cNvSpPr>
          <p:nvPr>
            <p:ph type="body" sz="quarter" idx="15" hasCustomPrompt="1"/>
          </p:nvPr>
        </p:nvSpPr>
        <p:spPr>
          <a:xfrm>
            <a:off x="6829504" y="3684874"/>
            <a:ext cx="4602289" cy="984471"/>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45353113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x IMAGE + TITLE 0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0" y="-1"/>
            <a:ext cx="6096000" cy="4401015"/>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7" name="Title 6">
            <a:extLst>
              <a:ext uri="{FF2B5EF4-FFF2-40B4-BE49-F238E27FC236}">
                <a16:creationId xmlns:a16="http://schemas.microsoft.com/office/drawing/2014/main" id="{7FD9BEAA-D993-258A-350E-3282969FC637}"/>
              </a:ext>
            </a:extLst>
          </p:cNvPr>
          <p:cNvSpPr>
            <a:spLocks noGrp="1"/>
          </p:cNvSpPr>
          <p:nvPr>
            <p:ph type="title"/>
          </p:nvPr>
        </p:nvSpPr>
        <p:spPr>
          <a:xfrm>
            <a:off x="6725347" y="1662529"/>
            <a:ext cx="11131552" cy="736588"/>
          </a:xfrm>
        </p:spPr>
        <p:txBody>
          <a:bodyPr/>
          <a:lstStyle>
            <a:lvl1pPr>
              <a:defRPr/>
            </a:lvl1pPr>
          </a:lstStyle>
          <a:p>
            <a:r>
              <a:rPr lang="en-GB"/>
              <a:t>Click to edit Master title style</a:t>
            </a:r>
          </a:p>
        </p:txBody>
      </p:sp>
      <p:sp>
        <p:nvSpPr>
          <p:cNvPr id="8" name="Text Placeholder 4">
            <a:extLst>
              <a:ext uri="{FF2B5EF4-FFF2-40B4-BE49-F238E27FC236}">
                <a16:creationId xmlns:a16="http://schemas.microsoft.com/office/drawing/2014/main" id="{68F65D04-37B5-FCA2-0791-57419C37BD27}"/>
              </a:ext>
            </a:extLst>
          </p:cNvPr>
          <p:cNvSpPr>
            <a:spLocks noGrp="1"/>
          </p:cNvSpPr>
          <p:nvPr>
            <p:ph type="body" sz="quarter" idx="16"/>
          </p:nvPr>
        </p:nvSpPr>
        <p:spPr>
          <a:xfrm>
            <a:off x="6725347" y="3233707"/>
            <a:ext cx="3904343" cy="3237875"/>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3">
            <a:extLst>
              <a:ext uri="{FF2B5EF4-FFF2-40B4-BE49-F238E27FC236}">
                <a16:creationId xmlns:a16="http://schemas.microsoft.com/office/drawing/2014/main" id="{874BD2C3-A3C3-8CF5-DC4C-A1CF76E71F77}"/>
              </a:ext>
            </a:extLst>
          </p:cNvPr>
          <p:cNvSpPr>
            <a:spLocks noGrp="1"/>
          </p:cNvSpPr>
          <p:nvPr>
            <p:ph type="body" sz="quarter" idx="15" hasCustomPrompt="1"/>
          </p:nvPr>
        </p:nvSpPr>
        <p:spPr>
          <a:xfrm>
            <a:off x="6716880" y="2529682"/>
            <a:ext cx="11140019"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46631147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x IMAGE + 3x COLUMNS 0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0" y="1"/>
            <a:ext cx="2438400" cy="6857999"/>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7" name="Title 6">
            <a:extLst>
              <a:ext uri="{FF2B5EF4-FFF2-40B4-BE49-F238E27FC236}">
                <a16:creationId xmlns:a16="http://schemas.microsoft.com/office/drawing/2014/main" id="{7FD9BEAA-D993-258A-350E-3282969FC637}"/>
              </a:ext>
            </a:extLst>
          </p:cNvPr>
          <p:cNvSpPr>
            <a:spLocks noGrp="1"/>
          </p:cNvSpPr>
          <p:nvPr>
            <p:ph type="title"/>
          </p:nvPr>
        </p:nvSpPr>
        <p:spPr>
          <a:xfrm>
            <a:off x="3316747" y="559617"/>
            <a:ext cx="8348204" cy="736588"/>
          </a:xfrm>
        </p:spPr>
        <p:txBody>
          <a:bodyPr/>
          <a:lstStyle>
            <a:lvl1pPr>
              <a:defRPr/>
            </a:lvl1pPr>
          </a:lstStyle>
          <a:p>
            <a:r>
              <a:rPr lang="en-GB"/>
              <a:t>Click to edit Master title style</a:t>
            </a:r>
          </a:p>
        </p:txBody>
      </p:sp>
      <p:sp>
        <p:nvSpPr>
          <p:cNvPr id="8" name="Text Placeholder 4">
            <a:extLst>
              <a:ext uri="{FF2B5EF4-FFF2-40B4-BE49-F238E27FC236}">
                <a16:creationId xmlns:a16="http://schemas.microsoft.com/office/drawing/2014/main" id="{68F65D04-37B5-FCA2-0791-57419C37BD27}"/>
              </a:ext>
            </a:extLst>
          </p:cNvPr>
          <p:cNvSpPr>
            <a:spLocks noGrp="1"/>
          </p:cNvSpPr>
          <p:nvPr>
            <p:ph type="body" sz="quarter" idx="16"/>
          </p:nvPr>
        </p:nvSpPr>
        <p:spPr>
          <a:xfrm>
            <a:off x="3310397" y="3332241"/>
            <a:ext cx="2575848" cy="2928860"/>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3">
            <a:extLst>
              <a:ext uri="{FF2B5EF4-FFF2-40B4-BE49-F238E27FC236}">
                <a16:creationId xmlns:a16="http://schemas.microsoft.com/office/drawing/2014/main" id="{874BD2C3-A3C3-8CF5-DC4C-A1CF76E71F77}"/>
              </a:ext>
            </a:extLst>
          </p:cNvPr>
          <p:cNvSpPr>
            <a:spLocks noGrp="1"/>
          </p:cNvSpPr>
          <p:nvPr>
            <p:ph type="body" sz="quarter" idx="15" hasCustomPrompt="1"/>
          </p:nvPr>
        </p:nvSpPr>
        <p:spPr>
          <a:xfrm>
            <a:off x="3310398" y="1426770"/>
            <a:ext cx="8354553"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ext Placeholder 4">
            <a:extLst>
              <a:ext uri="{FF2B5EF4-FFF2-40B4-BE49-F238E27FC236}">
                <a16:creationId xmlns:a16="http://schemas.microsoft.com/office/drawing/2014/main" id="{AC46E959-29FE-5782-4B15-7C666C813195}"/>
              </a:ext>
            </a:extLst>
          </p:cNvPr>
          <p:cNvSpPr>
            <a:spLocks noGrp="1"/>
          </p:cNvSpPr>
          <p:nvPr>
            <p:ph type="body" sz="quarter" idx="21"/>
          </p:nvPr>
        </p:nvSpPr>
        <p:spPr>
          <a:xfrm>
            <a:off x="6199749" y="3332241"/>
            <a:ext cx="2575848" cy="2928860"/>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Text Placeholder 4">
            <a:extLst>
              <a:ext uri="{FF2B5EF4-FFF2-40B4-BE49-F238E27FC236}">
                <a16:creationId xmlns:a16="http://schemas.microsoft.com/office/drawing/2014/main" id="{D9003EF3-E07B-AD0E-7259-F742F9243BE5}"/>
              </a:ext>
            </a:extLst>
          </p:cNvPr>
          <p:cNvSpPr>
            <a:spLocks noGrp="1"/>
          </p:cNvSpPr>
          <p:nvPr>
            <p:ph type="body" sz="quarter" idx="22"/>
          </p:nvPr>
        </p:nvSpPr>
        <p:spPr>
          <a:xfrm>
            <a:off x="9089101" y="3332241"/>
            <a:ext cx="2575848" cy="2928860"/>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0644942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x IMAGES + 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524934" y="574562"/>
            <a:ext cx="2848428" cy="2848923"/>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7" name="Picture Placeholder 9">
            <a:extLst>
              <a:ext uri="{FF2B5EF4-FFF2-40B4-BE49-F238E27FC236}">
                <a16:creationId xmlns:a16="http://schemas.microsoft.com/office/drawing/2014/main" id="{D7438EC7-9902-B5EA-F8DC-6BE1E1F49EFC}"/>
              </a:ext>
            </a:extLst>
          </p:cNvPr>
          <p:cNvSpPr>
            <a:spLocks noGrp="1"/>
          </p:cNvSpPr>
          <p:nvPr>
            <p:ph type="pic" sz="quarter" idx="21"/>
          </p:nvPr>
        </p:nvSpPr>
        <p:spPr bwMode="auto">
          <a:xfrm>
            <a:off x="5994401" y="1840963"/>
            <a:ext cx="6197600" cy="40838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3" name="Title 12">
            <a:extLst>
              <a:ext uri="{FF2B5EF4-FFF2-40B4-BE49-F238E27FC236}">
                <a16:creationId xmlns:a16="http://schemas.microsoft.com/office/drawing/2014/main" id="{35488015-5DF5-9B35-5908-5B4D53D52864}"/>
              </a:ext>
            </a:extLst>
          </p:cNvPr>
          <p:cNvSpPr>
            <a:spLocks noGrp="1"/>
          </p:cNvSpPr>
          <p:nvPr>
            <p:ph type="title"/>
          </p:nvPr>
        </p:nvSpPr>
        <p:spPr>
          <a:xfrm>
            <a:off x="1080686" y="3890163"/>
            <a:ext cx="4602289" cy="1427277"/>
          </a:xfrm>
        </p:spPr>
        <p:txBody>
          <a:bodyPr anchor="ctr"/>
          <a:lstStyle>
            <a:lvl1pPr algn="l">
              <a:defRPr/>
            </a:lvl1pPr>
          </a:lstStyle>
          <a:p>
            <a:r>
              <a:rPr lang="en-GB"/>
              <a:t>Click to edit Master title style</a:t>
            </a:r>
          </a:p>
        </p:txBody>
      </p:sp>
    </p:spTree>
    <p:extLst>
      <p:ext uri="{BB962C8B-B14F-4D97-AF65-F5344CB8AC3E}">
        <p14:creationId xmlns:p14="http://schemas.microsoft.com/office/powerpoint/2010/main" val="3663354506"/>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 IMAGE 0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72A8769-34EC-D5D0-D597-29021CC67F65}"/>
              </a:ext>
            </a:extLst>
          </p:cNvPr>
          <p:cNvSpPr/>
          <p:nvPr/>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ext Placeholder 4"/>
          <p:cNvSpPr>
            <a:spLocks noGrp="1"/>
          </p:cNvSpPr>
          <p:nvPr>
            <p:ph type="body" sz="quarter" idx="16"/>
          </p:nvPr>
        </p:nvSpPr>
        <p:spPr>
          <a:xfrm>
            <a:off x="533402" y="3708400"/>
            <a:ext cx="2311399" cy="2408765"/>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Picture Placeholder 11">
            <a:extLst>
              <a:ext uri="{FF2B5EF4-FFF2-40B4-BE49-F238E27FC236}">
                <a16:creationId xmlns:a16="http://schemas.microsoft.com/office/drawing/2014/main" id="{17F5FB89-7850-DA41-F91E-A7F1D7DDBD5A}"/>
              </a:ext>
            </a:extLst>
          </p:cNvPr>
          <p:cNvSpPr>
            <a:spLocks noGrp="1"/>
          </p:cNvSpPr>
          <p:nvPr>
            <p:ph type="pic" sz="quarter" idx="17"/>
          </p:nvPr>
        </p:nvSpPr>
        <p:spPr bwMode="auto">
          <a:xfrm>
            <a:off x="4528458" y="0"/>
            <a:ext cx="7663543" cy="6859200"/>
          </a:xfrm>
          <a:custGeom>
            <a:avLst/>
            <a:gdLst>
              <a:gd name="connsiteX0" fmla="*/ 4548749 w 5747657"/>
              <a:gd name="connsiteY0" fmla="*/ 4935733 h 5144400"/>
              <a:gd name="connsiteX1" fmla="*/ 4548749 w 5747657"/>
              <a:gd name="connsiteY1" fmla="*/ 4963911 h 5144400"/>
              <a:gd name="connsiteX2" fmla="*/ 4576927 w 5747657"/>
              <a:gd name="connsiteY2" fmla="*/ 4963911 h 5144400"/>
              <a:gd name="connsiteX3" fmla="*/ 4576927 w 5747657"/>
              <a:gd name="connsiteY3" fmla="*/ 4935733 h 5144400"/>
              <a:gd name="connsiteX4" fmla="*/ 4986529 w 5747657"/>
              <a:gd name="connsiteY4" fmla="*/ 4875438 h 5144400"/>
              <a:gd name="connsiteX5" fmla="*/ 4998785 w 5747657"/>
              <a:gd name="connsiteY5" fmla="*/ 4875438 h 5144400"/>
              <a:gd name="connsiteX6" fmla="*/ 5012148 w 5747657"/>
              <a:gd name="connsiteY6" fmla="*/ 4881805 h 5144400"/>
              <a:gd name="connsiteX7" fmla="*/ 5014410 w 5747657"/>
              <a:gd name="connsiteY7" fmla="*/ 4890400 h 5144400"/>
              <a:gd name="connsiteX8" fmla="*/ 5015167 w 5747657"/>
              <a:gd name="connsiteY8" fmla="*/ 4907260 h 5144400"/>
              <a:gd name="connsiteX9" fmla="*/ 5014530 w 5747657"/>
              <a:gd name="connsiteY9" fmla="*/ 4926028 h 5144400"/>
              <a:gd name="connsiteX10" fmla="*/ 5012148 w 5747657"/>
              <a:gd name="connsiteY10" fmla="*/ 4932714 h 5144400"/>
              <a:gd name="connsiteX11" fmla="*/ 4998785 w 5747657"/>
              <a:gd name="connsiteY11" fmla="*/ 4939081 h 5144400"/>
              <a:gd name="connsiteX12" fmla="*/ 4986529 w 5747657"/>
              <a:gd name="connsiteY12" fmla="*/ 4939081 h 5144400"/>
              <a:gd name="connsiteX13" fmla="*/ 4731922 w 5747657"/>
              <a:gd name="connsiteY13" fmla="*/ 4874491 h 5144400"/>
              <a:gd name="connsiteX14" fmla="*/ 4743062 w 5747657"/>
              <a:gd name="connsiteY14" fmla="*/ 4879423 h 5144400"/>
              <a:gd name="connsiteX15" fmla="*/ 4747197 w 5747657"/>
              <a:gd name="connsiteY15" fmla="*/ 4907264 h 5144400"/>
              <a:gd name="connsiteX16" fmla="*/ 4743221 w 5747657"/>
              <a:gd name="connsiteY16" fmla="*/ 4934786 h 5144400"/>
              <a:gd name="connsiteX17" fmla="*/ 4731922 w 5747657"/>
              <a:gd name="connsiteY17" fmla="*/ 4940037 h 5144400"/>
              <a:gd name="connsiteX18" fmla="*/ 4720622 w 5747657"/>
              <a:gd name="connsiteY18" fmla="*/ 4934786 h 5144400"/>
              <a:gd name="connsiteX19" fmla="*/ 4716646 w 5747657"/>
              <a:gd name="connsiteY19" fmla="*/ 4907264 h 5144400"/>
              <a:gd name="connsiteX20" fmla="*/ 4720782 w 5747657"/>
              <a:gd name="connsiteY20" fmla="*/ 4879423 h 5144400"/>
              <a:gd name="connsiteX21" fmla="*/ 4731922 w 5747657"/>
              <a:gd name="connsiteY21" fmla="*/ 4874491 h 5144400"/>
              <a:gd name="connsiteX22" fmla="*/ 5304584 w 5747657"/>
              <a:gd name="connsiteY22" fmla="*/ 4871856 h 5144400"/>
              <a:gd name="connsiteX23" fmla="*/ 5310294 w 5747657"/>
              <a:gd name="connsiteY23" fmla="*/ 4871856 h 5144400"/>
              <a:gd name="connsiteX24" fmla="*/ 5319896 w 5747657"/>
              <a:gd name="connsiteY24" fmla="*/ 4874876 h 5144400"/>
              <a:gd name="connsiteX25" fmla="*/ 5322832 w 5747657"/>
              <a:gd name="connsiteY25" fmla="*/ 4885031 h 5144400"/>
              <a:gd name="connsiteX26" fmla="*/ 5319812 w 5747657"/>
              <a:gd name="connsiteY26" fmla="*/ 4894793 h 5144400"/>
              <a:gd name="connsiteX27" fmla="*/ 5319821 w 5747657"/>
              <a:gd name="connsiteY27" fmla="*/ 4894793 h 5144400"/>
              <a:gd name="connsiteX28" fmla="*/ 5310454 w 5747657"/>
              <a:gd name="connsiteY28" fmla="*/ 4898525 h 5144400"/>
              <a:gd name="connsiteX29" fmla="*/ 5304584 w 5747657"/>
              <a:gd name="connsiteY29" fmla="*/ 4898525 h 5144400"/>
              <a:gd name="connsiteX30" fmla="*/ 5114687 w 5747657"/>
              <a:gd name="connsiteY30" fmla="*/ 4850626 h 5144400"/>
              <a:gd name="connsiteX31" fmla="*/ 5114687 w 5747657"/>
              <a:gd name="connsiteY31" fmla="*/ 4963911 h 5144400"/>
              <a:gd name="connsiteX32" fmla="*/ 5188616 w 5747657"/>
              <a:gd name="connsiteY32" fmla="*/ 4963911 h 5144400"/>
              <a:gd name="connsiteX33" fmla="*/ 5188616 w 5747657"/>
              <a:gd name="connsiteY33" fmla="*/ 4939090 h 5144400"/>
              <a:gd name="connsiteX34" fmla="*/ 5142537 w 5747657"/>
              <a:gd name="connsiteY34" fmla="*/ 4939090 h 5144400"/>
              <a:gd name="connsiteX35" fmla="*/ 5142537 w 5747657"/>
              <a:gd name="connsiteY35" fmla="*/ 4919201 h 5144400"/>
              <a:gd name="connsiteX36" fmla="*/ 5184537 w 5747657"/>
              <a:gd name="connsiteY36" fmla="*/ 4919201 h 5144400"/>
              <a:gd name="connsiteX37" fmla="*/ 5184537 w 5747657"/>
              <a:gd name="connsiteY37" fmla="*/ 4894380 h 5144400"/>
              <a:gd name="connsiteX38" fmla="*/ 5142537 w 5747657"/>
              <a:gd name="connsiteY38" fmla="*/ 4894380 h 5144400"/>
              <a:gd name="connsiteX39" fmla="*/ 5142537 w 5747657"/>
              <a:gd name="connsiteY39" fmla="*/ 4875447 h 5144400"/>
              <a:gd name="connsiteX40" fmla="*/ 5188616 w 5747657"/>
              <a:gd name="connsiteY40" fmla="*/ 4875447 h 5144400"/>
              <a:gd name="connsiteX41" fmla="*/ 5188616 w 5747657"/>
              <a:gd name="connsiteY41" fmla="*/ 4850626 h 5144400"/>
              <a:gd name="connsiteX42" fmla="*/ 4958670 w 5747657"/>
              <a:gd name="connsiteY42" fmla="*/ 4850626 h 5144400"/>
              <a:gd name="connsiteX43" fmla="*/ 4958670 w 5747657"/>
              <a:gd name="connsiteY43" fmla="*/ 4963911 h 5144400"/>
              <a:gd name="connsiteX44" fmla="*/ 5000680 w 5747657"/>
              <a:gd name="connsiteY44" fmla="*/ 4963911 h 5144400"/>
              <a:gd name="connsiteX45" fmla="*/ 5031230 w 5747657"/>
              <a:gd name="connsiteY45" fmla="*/ 4952771 h 5144400"/>
              <a:gd name="connsiteX46" fmla="*/ 5042052 w 5747657"/>
              <a:gd name="connsiteY46" fmla="*/ 4931767 h 5144400"/>
              <a:gd name="connsiteX47" fmla="*/ 5043008 w 5747657"/>
              <a:gd name="connsiteY47" fmla="*/ 4907269 h 5144400"/>
              <a:gd name="connsiteX48" fmla="*/ 5042052 w 5747657"/>
              <a:gd name="connsiteY48" fmla="*/ 4882771 h 5144400"/>
              <a:gd name="connsiteX49" fmla="*/ 5031230 w 5747657"/>
              <a:gd name="connsiteY49" fmla="*/ 4861766 h 5144400"/>
              <a:gd name="connsiteX50" fmla="*/ 5000680 w 5747657"/>
              <a:gd name="connsiteY50" fmla="*/ 4850626 h 5144400"/>
              <a:gd name="connsiteX51" fmla="*/ 4814590 w 5747657"/>
              <a:gd name="connsiteY51" fmla="*/ 4850626 h 5144400"/>
              <a:gd name="connsiteX52" fmla="*/ 4814590 w 5747657"/>
              <a:gd name="connsiteY52" fmla="*/ 4963911 h 5144400"/>
              <a:gd name="connsiteX53" fmla="*/ 4842440 w 5747657"/>
              <a:gd name="connsiteY53" fmla="*/ 4963911 h 5144400"/>
              <a:gd name="connsiteX54" fmla="*/ 4842440 w 5747657"/>
              <a:gd name="connsiteY54" fmla="*/ 4906955 h 5144400"/>
              <a:gd name="connsiteX55" fmla="*/ 4878711 w 5747657"/>
              <a:gd name="connsiteY55" fmla="*/ 4963911 h 5144400"/>
              <a:gd name="connsiteX56" fmla="*/ 4903063 w 5747657"/>
              <a:gd name="connsiteY56" fmla="*/ 4963911 h 5144400"/>
              <a:gd name="connsiteX57" fmla="*/ 4903063 w 5747657"/>
              <a:gd name="connsiteY57" fmla="*/ 4850626 h 5144400"/>
              <a:gd name="connsiteX58" fmla="*/ 4875213 w 5747657"/>
              <a:gd name="connsiteY58" fmla="*/ 4850626 h 5144400"/>
              <a:gd name="connsiteX59" fmla="*/ 4875213 w 5747657"/>
              <a:gd name="connsiteY59" fmla="*/ 4907583 h 5144400"/>
              <a:gd name="connsiteX60" fmla="*/ 4838933 w 5747657"/>
              <a:gd name="connsiteY60" fmla="*/ 4850626 h 5144400"/>
              <a:gd name="connsiteX61" fmla="*/ 4575633 w 5747657"/>
              <a:gd name="connsiteY61" fmla="*/ 4850626 h 5144400"/>
              <a:gd name="connsiteX62" fmla="*/ 4609841 w 5747657"/>
              <a:gd name="connsiteY62" fmla="*/ 4921724 h 5144400"/>
              <a:gd name="connsiteX63" fmla="*/ 4609841 w 5747657"/>
              <a:gd name="connsiteY63" fmla="*/ 4963911 h 5144400"/>
              <a:gd name="connsiteX64" fmla="*/ 4637691 w 5747657"/>
              <a:gd name="connsiteY64" fmla="*/ 4963911 h 5144400"/>
              <a:gd name="connsiteX65" fmla="*/ 4637691 w 5747657"/>
              <a:gd name="connsiteY65" fmla="*/ 4921724 h 5144400"/>
              <a:gd name="connsiteX66" fmla="*/ 4671899 w 5747657"/>
              <a:gd name="connsiteY66" fmla="*/ 4850626 h 5144400"/>
              <a:gd name="connsiteX67" fmla="*/ 4641507 w 5747657"/>
              <a:gd name="connsiteY67" fmla="*/ 4850626 h 5144400"/>
              <a:gd name="connsiteX68" fmla="*/ 4623841 w 5747657"/>
              <a:gd name="connsiteY68" fmla="*/ 4889776 h 5144400"/>
              <a:gd name="connsiteX69" fmla="*/ 4606024 w 5747657"/>
              <a:gd name="connsiteY69" fmla="*/ 4850626 h 5144400"/>
              <a:gd name="connsiteX70" fmla="*/ 5275055 w 5747657"/>
              <a:gd name="connsiteY70" fmla="*/ 4850570 h 5144400"/>
              <a:gd name="connsiteX71" fmla="*/ 5275055 w 5747657"/>
              <a:gd name="connsiteY71" fmla="*/ 4963912 h 5144400"/>
              <a:gd name="connsiteX72" fmla="*/ 5304584 w 5747657"/>
              <a:gd name="connsiteY72" fmla="*/ 4963912 h 5144400"/>
              <a:gd name="connsiteX73" fmla="*/ 5304584 w 5747657"/>
              <a:gd name="connsiteY73" fmla="*/ 4918507 h 5144400"/>
              <a:gd name="connsiteX74" fmla="*/ 5312357 w 5747657"/>
              <a:gd name="connsiteY74" fmla="*/ 4918507 h 5144400"/>
              <a:gd name="connsiteX75" fmla="*/ 5316886 w 5747657"/>
              <a:gd name="connsiteY75" fmla="*/ 4919220 h 5144400"/>
              <a:gd name="connsiteX76" fmla="*/ 5319906 w 5747657"/>
              <a:gd name="connsiteY76" fmla="*/ 4921761 h 5144400"/>
              <a:gd name="connsiteX77" fmla="*/ 5321575 w 5747657"/>
              <a:gd name="connsiteY77" fmla="*/ 4926759 h 5144400"/>
              <a:gd name="connsiteX78" fmla="*/ 5322053 w 5747657"/>
              <a:gd name="connsiteY78" fmla="*/ 4934692 h 5144400"/>
              <a:gd name="connsiteX79" fmla="*/ 5321969 w 5747657"/>
              <a:gd name="connsiteY79" fmla="*/ 4942232 h 5144400"/>
              <a:gd name="connsiteX80" fmla="*/ 5321969 w 5747657"/>
              <a:gd name="connsiteY80" fmla="*/ 4946648 h 5144400"/>
              <a:gd name="connsiteX81" fmla="*/ 5321969 w 5747657"/>
              <a:gd name="connsiteY81" fmla="*/ 4952631 h 5144400"/>
              <a:gd name="connsiteX82" fmla="*/ 5321969 w 5747657"/>
              <a:gd name="connsiteY82" fmla="*/ 4963902 h 5144400"/>
              <a:gd name="connsiteX83" fmla="*/ 5351647 w 5747657"/>
              <a:gd name="connsiteY83" fmla="*/ 4963902 h 5144400"/>
              <a:gd name="connsiteX84" fmla="*/ 5351573 w 5747657"/>
              <a:gd name="connsiteY84" fmla="*/ 4933427 h 5144400"/>
              <a:gd name="connsiteX85" fmla="*/ 5347606 w 5747657"/>
              <a:gd name="connsiteY85" fmla="*/ 4915488 h 5144400"/>
              <a:gd name="connsiteX86" fmla="*/ 5347606 w 5747657"/>
              <a:gd name="connsiteY86" fmla="*/ 4915507 h 5144400"/>
              <a:gd name="connsiteX87" fmla="*/ 5333006 w 5747657"/>
              <a:gd name="connsiteY87" fmla="*/ 4908043 h 5144400"/>
              <a:gd name="connsiteX88" fmla="*/ 5333006 w 5747657"/>
              <a:gd name="connsiteY88" fmla="*/ 4907724 h 5144400"/>
              <a:gd name="connsiteX89" fmla="*/ 5347765 w 5747657"/>
              <a:gd name="connsiteY89" fmla="*/ 4899153 h 5144400"/>
              <a:gd name="connsiteX90" fmla="*/ 5352370 w 5747657"/>
              <a:gd name="connsiteY90" fmla="*/ 4880736 h 5144400"/>
              <a:gd name="connsiteX91" fmla="*/ 5350700 w 5747657"/>
              <a:gd name="connsiteY91" fmla="*/ 4868668 h 5144400"/>
              <a:gd name="connsiteX92" fmla="*/ 5345299 w 5747657"/>
              <a:gd name="connsiteY92" fmla="*/ 4859066 h 5144400"/>
              <a:gd name="connsiteX93" fmla="*/ 5335613 w 5747657"/>
              <a:gd name="connsiteY93" fmla="*/ 4852792 h 5144400"/>
              <a:gd name="connsiteX94" fmla="*/ 5321247 w 5747657"/>
              <a:gd name="connsiteY94" fmla="*/ 4850570 h 5144400"/>
              <a:gd name="connsiteX95" fmla="*/ 4731912 w 5747657"/>
              <a:gd name="connsiteY95" fmla="*/ 4849660 h 5144400"/>
              <a:gd name="connsiteX96" fmla="*/ 4700246 w 5747657"/>
              <a:gd name="connsiteY96" fmla="*/ 4862394 h 5144400"/>
              <a:gd name="connsiteX97" fmla="*/ 4690062 w 5747657"/>
              <a:gd name="connsiteY97" fmla="*/ 4882921 h 5144400"/>
              <a:gd name="connsiteX98" fmla="*/ 4688787 w 5747657"/>
              <a:gd name="connsiteY98" fmla="*/ 4907264 h 5144400"/>
              <a:gd name="connsiteX99" fmla="*/ 4690062 w 5747657"/>
              <a:gd name="connsiteY99" fmla="*/ 4931607 h 5144400"/>
              <a:gd name="connsiteX100" fmla="*/ 4700246 w 5747657"/>
              <a:gd name="connsiteY100" fmla="*/ 4952134 h 5144400"/>
              <a:gd name="connsiteX101" fmla="*/ 4731912 w 5747657"/>
              <a:gd name="connsiteY101" fmla="*/ 4964858 h 5144400"/>
              <a:gd name="connsiteX102" fmla="*/ 4763579 w 5747657"/>
              <a:gd name="connsiteY102" fmla="*/ 4952134 h 5144400"/>
              <a:gd name="connsiteX103" fmla="*/ 4773763 w 5747657"/>
              <a:gd name="connsiteY103" fmla="*/ 4931607 h 5144400"/>
              <a:gd name="connsiteX104" fmla="*/ 4775038 w 5747657"/>
              <a:gd name="connsiteY104" fmla="*/ 4907264 h 5144400"/>
              <a:gd name="connsiteX105" fmla="*/ 4773763 w 5747657"/>
              <a:gd name="connsiteY105" fmla="*/ 4882921 h 5144400"/>
              <a:gd name="connsiteX106" fmla="*/ 4763579 w 5747657"/>
              <a:gd name="connsiteY106" fmla="*/ 4862394 h 5144400"/>
              <a:gd name="connsiteX107" fmla="*/ 4731912 w 5747657"/>
              <a:gd name="connsiteY107" fmla="*/ 4849660 h 5144400"/>
              <a:gd name="connsiteX108" fmla="*/ 0 w 5747657"/>
              <a:gd name="connsiteY108" fmla="*/ 0 h 5144400"/>
              <a:gd name="connsiteX109" fmla="*/ 5747657 w 5747657"/>
              <a:gd name="connsiteY109" fmla="*/ 0 h 5144400"/>
              <a:gd name="connsiteX110" fmla="*/ 5747657 w 5747657"/>
              <a:gd name="connsiteY110" fmla="*/ 5144400 h 5144400"/>
              <a:gd name="connsiteX111" fmla="*/ 0 w 5747657"/>
              <a:gd name="connsiteY111" fmla="*/ 5144400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747657" h="5144400">
                <a:moveTo>
                  <a:pt x="4548749" y="4935733"/>
                </a:moveTo>
                <a:lnTo>
                  <a:pt x="4548749" y="4963911"/>
                </a:lnTo>
                <a:lnTo>
                  <a:pt x="4576927" y="4963911"/>
                </a:lnTo>
                <a:lnTo>
                  <a:pt x="4576927" y="4935733"/>
                </a:lnTo>
                <a:close/>
                <a:moveTo>
                  <a:pt x="4986529" y="4875438"/>
                </a:moveTo>
                <a:lnTo>
                  <a:pt x="4998785" y="4875438"/>
                </a:lnTo>
                <a:cubicBezTo>
                  <a:pt x="5004834" y="4875438"/>
                  <a:pt x="5009288" y="4877567"/>
                  <a:pt x="5012148" y="4881805"/>
                </a:cubicBezTo>
                <a:cubicBezTo>
                  <a:pt x="5013152" y="4883292"/>
                  <a:pt x="5013906" y="4886157"/>
                  <a:pt x="5014410" y="4890400"/>
                </a:cubicBezTo>
                <a:lnTo>
                  <a:pt x="5015167" y="4907260"/>
                </a:lnTo>
                <a:lnTo>
                  <a:pt x="5014530" y="4926028"/>
                </a:lnTo>
                <a:cubicBezTo>
                  <a:pt x="5014108" y="4928794"/>
                  <a:pt x="5013311" y="4931016"/>
                  <a:pt x="5012148" y="4932714"/>
                </a:cubicBezTo>
                <a:cubicBezTo>
                  <a:pt x="5009288" y="4936961"/>
                  <a:pt x="5004834" y="4939081"/>
                  <a:pt x="4998785" y="4939081"/>
                </a:cubicBezTo>
                <a:lnTo>
                  <a:pt x="4986529" y="4939081"/>
                </a:lnTo>
                <a:close/>
                <a:moveTo>
                  <a:pt x="4731922" y="4874491"/>
                </a:moveTo>
                <a:cubicBezTo>
                  <a:pt x="4736798" y="4874491"/>
                  <a:pt x="4740521" y="4876141"/>
                  <a:pt x="4743062" y="4879423"/>
                </a:cubicBezTo>
                <a:cubicBezTo>
                  <a:pt x="4745819" y="4883024"/>
                  <a:pt x="4747197" y="4892307"/>
                  <a:pt x="4747197" y="4907264"/>
                </a:cubicBezTo>
                <a:cubicBezTo>
                  <a:pt x="4747197" y="4922108"/>
                  <a:pt x="4745875" y="4931288"/>
                  <a:pt x="4743221" y="4934786"/>
                </a:cubicBezTo>
                <a:cubicBezTo>
                  <a:pt x="4740568" y="4938283"/>
                  <a:pt x="4736807" y="4940037"/>
                  <a:pt x="4731922" y="4940037"/>
                </a:cubicBezTo>
                <a:cubicBezTo>
                  <a:pt x="4727036" y="4940037"/>
                  <a:pt x="4723276" y="4938283"/>
                  <a:pt x="4720622" y="4934786"/>
                </a:cubicBezTo>
                <a:cubicBezTo>
                  <a:pt x="4717969" y="4931288"/>
                  <a:pt x="4716646" y="4922220"/>
                  <a:pt x="4716646" y="4907264"/>
                </a:cubicBezTo>
                <a:cubicBezTo>
                  <a:pt x="4716646" y="4892307"/>
                  <a:pt x="4718025" y="4883033"/>
                  <a:pt x="4720782" y="4879423"/>
                </a:cubicBezTo>
                <a:cubicBezTo>
                  <a:pt x="4723332" y="4876141"/>
                  <a:pt x="4727046" y="4874491"/>
                  <a:pt x="4731922" y="4874491"/>
                </a:cubicBezTo>
                <a:close/>
                <a:moveTo>
                  <a:pt x="5304584" y="4871856"/>
                </a:moveTo>
                <a:lnTo>
                  <a:pt x="5310294" y="4871856"/>
                </a:lnTo>
                <a:cubicBezTo>
                  <a:pt x="5314739" y="4871856"/>
                  <a:pt x="5317937" y="4872859"/>
                  <a:pt x="5319896" y="4874876"/>
                </a:cubicBezTo>
                <a:cubicBezTo>
                  <a:pt x="5321856" y="4876892"/>
                  <a:pt x="5322832" y="4880267"/>
                  <a:pt x="5322832" y="4885031"/>
                </a:cubicBezTo>
                <a:cubicBezTo>
                  <a:pt x="5322832" y="4889054"/>
                  <a:pt x="5321819" y="4892308"/>
                  <a:pt x="5319812" y="4894793"/>
                </a:cubicBezTo>
                <a:lnTo>
                  <a:pt x="5319821" y="4894793"/>
                </a:lnTo>
                <a:cubicBezTo>
                  <a:pt x="5317805" y="4897278"/>
                  <a:pt x="5314692" y="4898525"/>
                  <a:pt x="5310454" y="4898525"/>
                </a:cubicBezTo>
                <a:lnTo>
                  <a:pt x="5304584" y="4898525"/>
                </a:lnTo>
                <a:close/>
                <a:moveTo>
                  <a:pt x="5114687" y="4850626"/>
                </a:moveTo>
                <a:lnTo>
                  <a:pt x="5114687" y="4963911"/>
                </a:lnTo>
                <a:lnTo>
                  <a:pt x="5188616" y="4963911"/>
                </a:lnTo>
                <a:lnTo>
                  <a:pt x="5188616" y="4939090"/>
                </a:lnTo>
                <a:lnTo>
                  <a:pt x="5142537" y="4939090"/>
                </a:lnTo>
                <a:lnTo>
                  <a:pt x="5142537" y="4919201"/>
                </a:lnTo>
                <a:lnTo>
                  <a:pt x="5184537" y="4919201"/>
                </a:lnTo>
                <a:lnTo>
                  <a:pt x="5184537" y="4894380"/>
                </a:lnTo>
                <a:lnTo>
                  <a:pt x="5142537" y="4894380"/>
                </a:lnTo>
                <a:lnTo>
                  <a:pt x="5142537" y="4875447"/>
                </a:lnTo>
                <a:lnTo>
                  <a:pt x="5188616" y="4875447"/>
                </a:lnTo>
                <a:lnTo>
                  <a:pt x="5188616" y="4850626"/>
                </a:lnTo>
                <a:close/>
                <a:moveTo>
                  <a:pt x="4958670" y="4850626"/>
                </a:moveTo>
                <a:lnTo>
                  <a:pt x="4958670" y="4963911"/>
                </a:lnTo>
                <a:lnTo>
                  <a:pt x="5000680" y="4963911"/>
                </a:lnTo>
                <a:cubicBezTo>
                  <a:pt x="5013620" y="4963911"/>
                  <a:pt x="5023804" y="4960198"/>
                  <a:pt x="5031230" y="4952771"/>
                </a:cubicBezTo>
                <a:cubicBezTo>
                  <a:pt x="5037063" y="4946939"/>
                  <a:pt x="5040673" y="4939934"/>
                  <a:pt x="5042052" y="4931767"/>
                </a:cubicBezTo>
                <a:lnTo>
                  <a:pt x="5043008" y="4907269"/>
                </a:lnTo>
                <a:lnTo>
                  <a:pt x="5042052" y="4882771"/>
                </a:lnTo>
                <a:cubicBezTo>
                  <a:pt x="5040673" y="4874603"/>
                  <a:pt x="5037063" y="4867599"/>
                  <a:pt x="5031230" y="4861766"/>
                </a:cubicBezTo>
                <a:cubicBezTo>
                  <a:pt x="5023804" y="4854339"/>
                  <a:pt x="5013620" y="4850626"/>
                  <a:pt x="5000680" y="4850626"/>
                </a:cubicBezTo>
                <a:close/>
                <a:moveTo>
                  <a:pt x="4814590" y="4850626"/>
                </a:moveTo>
                <a:lnTo>
                  <a:pt x="4814590" y="4963911"/>
                </a:lnTo>
                <a:lnTo>
                  <a:pt x="4842440" y="4963911"/>
                </a:lnTo>
                <a:lnTo>
                  <a:pt x="4842440" y="4906955"/>
                </a:lnTo>
                <a:lnTo>
                  <a:pt x="4878711" y="4963911"/>
                </a:lnTo>
                <a:lnTo>
                  <a:pt x="4903063" y="4963911"/>
                </a:lnTo>
                <a:lnTo>
                  <a:pt x="4903063" y="4850626"/>
                </a:lnTo>
                <a:lnTo>
                  <a:pt x="4875213" y="4850626"/>
                </a:lnTo>
                <a:lnTo>
                  <a:pt x="4875213" y="4907583"/>
                </a:lnTo>
                <a:lnTo>
                  <a:pt x="4838933" y="4850626"/>
                </a:lnTo>
                <a:close/>
                <a:moveTo>
                  <a:pt x="4575633" y="4850626"/>
                </a:moveTo>
                <a:lnTo>
                  <a:pt x="4609841" y="4921724"/>
                </a:lnTo>
                <a:lnTo>
                  <a:pt x="4609841" y="4963911"/>
                </a:lnTo>
                <a:lnTo>
                  <a:pt x="4637691" y="4963911"/>
                </a:lnTo>
                <a:lnTo>
                  <a:pt x="4637691" y="4921724"/>
                </a:lnTo>
                <a:lnTo>
                  <a:pt x="4671899" y="4850626"/>
                </a:lnTo>
                <a:lnTo>
                  <a:pt x="4641507" y="4850626"/>
                </a:lnTo>
                <a:lnTo>
                  <a:pt x="4623841" y="4889776"/>
                </a:lnTo>
                <a:lnTo>
                  <a:pt x="4606024" y="4850626"/>
                </a:lnTo>
                <a:close/>
                <a:moveTo>
                  <a:pt x="5275055" y="4850570"/>
                </a:moveTo>
                <a:lnTo>
                  <a:pt x="5275055" y="4963912"/>
                </a:lnTo>
                <a:lnTo>
                  <a:pt x="5304584" y="4963912"/>
                </a:lnTo>
                <a:lnTo>
                  <a:pt x="5304584" y="4918507"/>
                </a:lnTo>
                <a:lnTo>
                  <a:pt x="5312357" y="4918507"/>
                </a:lnTo>
                <a:cubicBezTo>
                  <a:pt x="5314158" y="4918507"/>
                  <a:pt x="5315667" y="4918742"/>
                  <a:pt x="5316886" y="4919220"/>
                </a:cubicBezTo>
                <a:cubicBezTo>
                  <a:pt x="5318105" y="4919698"/>
                  <a:pt x="5319109" y="4920542"/>
                  <a:pt x="5319906" y="4921761"/>
                </a:cubicBezTo>
                <a:cubicBezTo>
                  <a:pt x="5320703" y="4922980"/>
                  <a:pt x="5321256" y="4924650"/>
                  <a:pt x="5321575" y="4926759"/>
                </a:cubicBezTo>
                <a:cubicBezTo>
                  <a:pt x="5321894" y="4928879"/>
                  <a:pt x="5322053" y="4931523"/>
                  <a:pt x="5322053" y="4934692"/>
                </a:cubicBezTo>
                <a:lnTo>
                  <a:pt x="5321969" y="4942232"/>
                </a:lnTo>
                <a:cubicBezTo>
                  <a:pt x="5321969" y="4943394"/>
                  <a:pt x="5321913" y="4944792"/>
                  <a:pt x="5321969" y="4946648"/>
                </a:cubicBezTo>
                <a:cubicBezTo>
                  <a:pt x="5322016" y="4948505"/>
                  <a:pt x="5321969" y="4950484"/>
                  <a:pt x="5321969" y="4952631"/>
                </a:cubicBezTo>
                <a:lnTo>
                  <a:pt x="5321969" y="4963902"/>
                </a:lnTo>
                <a:lnTo>
                  <a:pt x="5351647" y="4963902"/>
                </a:lnTo>
                <a:lnTo>
                  <a:pt x="5351573" y="4933427"/>
                </a:lnTo>
                <a:cubicBezTo>
                  <a:pt x="5351573" y="4925803"/>
                  <a:pt x="5350250" y="4919830"/>
                  <a:pt x="5347606" y="4915488"/>
                </a:cubicBezTo>
                <a:lnTo>
                  <a:pt x="5347606" y="4915507"/>
                </a:lnTo>
                <a:cubicBezTo>
                  <a:pt x="5344962" y="4911165"/>
                  <a:pt x="5340095" y="4908680"/>
                  <a:pt x="5333006" y="4908043"/>
                </a:cubicBezTo>
                <a:lnTo>
                  <a:pt x="5333006" y="4907724"/>
                </a:lnTo>
                <a:cubicBezTo>
                  <a:pt x="5339776" y="4906664"/>
                  <a:pt x="5344699" y="4903813"/>
                  <a:pt x="5347765" y="4899153"/>
                </a:cubicBezTo>
                <a:cubicBezTo>
                  <a:pt x="5350832" y="4894502"/>
                  <a:pt x="5352370" y="4888360"/>
                  <a:pt x="5352370" y="4880736"/>
                </a:cubicBezTo>
                <a:cubicBezTo>
                  <a:pt x="5352370" y="4876395"/>
                  <a:pt x="5351816" y="4872381"/>
                  <a:pt x="5350700" y="4868668"/>
                </a:cubicBezTo>
                <a:cubicBezTo>
                  <a:pt x="5349594" y="4864964"/>
                  <a:pt x="5347793" y="4861766"/>
                  <a:pt x="5345299" y="4859066"/>
                </a:cubicBezTo>
                <a:cubicBezTo>
                  <a:pt x="5342814" y="4856365"/>
                  <a:pt x="5339588" y="4854274"/>
                  <a:pt x="5335613" y="4852792"/>
                </a:cubicBezTo>
                <a:cubicBezTo>
                  <a:pt x="5331646" y="4851311"/>
                  <a:pt x="5326854" y="4850570"/>
                  <a:pt x="5321247" y="4850570"/>
                </a:cubicBezTo>
                <a:close/>
                <a:moveTo>
                  <a:pt x="4731912" y="4849660"/>
                </a:moveTo>
                <a:cubicBezTo>
                  <a:pt x="4719281" y="4849660"/>
                  <a:pt x="4708732" y="4853908"/>
                  <a:pt x="4700246" y="4862394"/>
                </a:cubicBezTo>
                <a:cubicBezTo>
                  <a:pt x="4694938" y="4867702"/>
                  <a:pt x="4691544" y="4874547"/>
                  <a:pt x="4690062" y="4882921"/>
                </a:cubicBezTo>
                <a:cubicBezTo>
                  <a:pt x="4689209" y="4887591"/>
                  <a:pt x="4688787" y="4895702"/>
                  <a:pt x="4688787" y="4907264"/>
                </a:cubicBezTo>
                <a:cubicBezTo>
                  <a:pt x="4688787" y="4918826"/>
                  <a:pt x="4689209" y="4926937"/>
                  <a:pt x="4690062" y="4931607"/>
                </a:cubicBezTo>
                <a:cubicBezTo>
                  <a:pt x="4691544" y="4939990"/>
                  <a:pt x="4694938" y="4946826"/>
                  <a:pt x="4700246" y="4952134"/>
                </a:cubicBezTo>
                <a:cubicBezTo>
                  <a:pt x="4708732" y="4960620"/>
                  <a:pt x="4719291" y="4964858"/>
                  <a:pt x="4731912" y="4964858"/>
                </a:cubicBezTo>
                <a:cubicBezTo>
                  <a:pt x="4744534" y="4964858"/>
                  <a:pt x="4755093" y="4960620"/>
                  <a:pt x="4763579" y="4952134"/>
                </a:cubicBezTo>
                <a:cubicBezTo>
                  <a:pt x="4768887" y="4946826"/>
                  <a:pt x="4772272" y="4939990"/>
                  <a:pt x="4773763" y="4931607"/>
                </a:cubicBezTo>
                <a:cubicBezTo>
                  <a:pt x="4774616" y="4926937"/>
                  <a:pt x="4775038" y="4918826"/>
                  <a:pt x="4775038" y="4907264"/>
                </a:cubicBezTo>
                <a:cubicBezTo>
                  <a:pt x="4775038" y="4895702"/>
                  <a:pt x="4774607" y="4887591"/>
                  <a:pt x="4773763" y="4882921"/>
                </a:cubicBezTo>
                <a:cubicBezTo>
                  <a:pt x="4772272" y="4874538"/>
                  <a:pt x="4768887" y="4867702"/>
                  <a:pt x="4763579" y="4862394"/>
                </a:cubicBezTo>
                <a:cubicBezTo>
                  <a:pt x="4755093" y="4853908"/>
                  <a:pt x="4744543" y="4849660"/>
                  <a:pt x="4731912" y="4849660"/>
                </a:cubicBezTo>
                <a:close/>
                <a:moveTo>
                  <a:pt x="0" y="0"/>
                </a:moveTo>
                <a:lnTo>
                  <a:pt x="5747657" y="0"/>
                </a:lnTo>
                <a:lnTo>
                  <a:pt x="5747657" y="5144400"/>
                </a:lnTo>
                <a:lnTo>
                  <a:pt x="0" y="51444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0CA69FE2-0AF3-F352-412E-A9472429878A}"/>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10" name="Date Placeholder 9">
            <a:extLst>
              <a:ext uri="{FF2B5EF4-FFF2-40B4-BE49-F238E27FC236}">
                <a16:creationId xmlns:a16="http://schemas.microsoft.com/office/drawing/2014/main" id="{E0E6473E-7830-218E-240C-93F99274208C}"/>
              </a:ext>
            </a:extLst>
          </p:cNvPr>
          <p:cNvSpPr>
            <a:spLocks noGrp="1"/>
          </p:cNvSpPr>
          <p:nvPr>
            <p:ph type="dt" sz="half" idx="20"/>
          </p:nvPr>
        </p:nvSpPr>
        <p:spPr/>
        <p:txBody>
          <a:bodyPr/>
          <a:lstStyle/>
          <a:p>
            <a:endParaRPr lang="en-GB"/>
          </a:p>
        </p:txBody>
      </p:sp>
      <p:sp>
        <p:nvSpPr>
          <p:cNvPr id="2" name="Title 1">
            <a:extLst>
              <a:ext uri="{FF2B5EF4-FFF2-40B4-BE49-F238E27FC236}">
                <a16:creationId xmlns:a16="http://schemas.microsoft.com/office/drawing/2014/main" id="{B2D34631-E64D-C489-F92D-8AE44B15982B}"/>
              </a:ext>
            </a:extLst>
          </p:cNvPr>
          <p:cNvSpPr>
            <a:spLocks noGrp="1"/>
          </p:cNvSpPr>
          <p:nvPr>
            <p:ph type="title"/>
          </p:nvPr>
        </p:nvSpPr>
        <p:spPr>
          <a:xfrm>
            <a:off x="533400" y="559617"/>
            <a:ext cx="3549952" cy="736588"/>
          </a:xfrm>
        </p:spPr>
        <p:txBody>
          <a:bodyPr/>
          <a:lstStyle>
            <a:lvl1pPr>
              <a:defRPr/>
            </a:lvl1pPr>
          </a:lstStyle>
          <a:p>
            <a:r>
              <a:rPr lang="en-GB"/>
              <a:t>Click to edit Master title style</a:t>
            </a:r>
          </a:p>
        </p:txBody>
      </p:sp>
      <p:sp>
        <p:nvSpPr>
          <p:cNvPr id="6" name="Text Placeholder 3">
            <a:extLst>
              <a:ext uri="{FF2B5EF4-FFF2-40B4-BE49-F238E27FC236}">
                <a16:creationId xmlns:a16="http://schemas.microsoft.com/office/drawing/2014/main" id="{9B7ECBC9-EA08-6A11-064F-3979041E992A}"/>
              </a:ext>
            </a:extLst>
          </p:cNvPr>
          <p:cNvSpPr>
            <a:spLocks noGrp="1"/>
          </p:cNvSpPr>
          <p:nvPr>
            <p:ph type="body" sz="quarter" idx="15" hasCustomPrompt="1"/>
          </p:nvPr>
        </p:nvSpPr>
        <p:spPr>
          <a:xfrm>
            <a:off x="524934" y="1426770"/>
            <a:ext cx="3549953"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Rectangle 6">
            <a:extLst>
              <a:ext uri="{FF2B5EF4-FFF2-40B4-BE49-F238E27FC236}">
                <a16:creationId xmlns:a16="http://schemas.microsoft.com/office/drawing/2014/main" id="{E2DC85E6-932F-7260-5417-553AFB1F0521}"/>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378098770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FULL BLLED IMAGE + TIT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1FDCF6-3F33-9EA8-7D1B-B4689567D8F6}"/>
              </a:ext>
            </a:extLst>
          </p:cNvPr>
          <p:cNvSpPr/>
          <p:nvPr/>
        </p:nvSpPr>
        <p:spPr bwMode="auto">
          <a:xfrm>
            <a:off x="10237409" y="6086325"/>
            <a:ext cx="1741715" cy="771676"/>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6" name="Picture Placeholder 5">
            <a:extLst>
              <a:ext uri="{FF2B5EF4-FFF2-40B4-BE49-F238E27FC236}">
                <a16:creationId xmlns:a16="http://schemas.microsoft.com/office/drawing/2014/main" id="{F5CCDCA2-AE0B-E784-2414-EDC797B0D8C7}"/>
              </a:ext>
            </a:extLst>
          </p:cNvPr>
          <p:cNvSpPr>
            <a:spLocks noGrp="1"/>
          </p:cNvSpPr>
          <p:nvPr>
            <p:ph type="pic" sz="quarter" idx="17"/>
          </p:nvPr>
        </p:nvSpPr>
        <p:spPr bwMode="auto">
          <a:xfrm>
            <a:off x="1" y="0"/>
            <a:ext cx="12192000" cy="6859200"/>
          </a:xfrm>
          <a:custGeom>
            <a:avLst/>
            <a:gdLst>
              <a:gd name="connsiteX0" fmla="*/ 7945091 w 9144000"/>
              <a:gd name="connsiteY0" fmla="*/ 4935733 h 5144400"/>
              <a:gd name="connsiteX1" fmla="*/ 7945091 w 9144000"/>
              <a:gd name="connsiteY1" fmla="*/ 4963911 h 5144400"/>
              <a:gd name="connsiteX2" fmla="*/ 7973269 w 9144000"/>
              <a:gd name="connsiteY2" fmla="*/ 4963911 h 5144400"/>
              <a:gd name="connsiteX3" fmla="*/ 7973269 w 9144000"/>
              <a:gd name="connsiteY3" fmla="*/ 4935733 h 5144400"/>
              <a:gd name="connsiteX4" fmla="*/ 8382871 w 9144000"/>
              <a:gd name="connsiteY4" fmla="*/ 4875438 h 5144400"/>
              <a:gd name="connsiteX5" fmla="*/ 8395127 w 9144000"/>
              <a:gd name="connsiteY5" fmla="*/ 4875438 h 5144400"/>
              <a:gd name="connsiteX6" fmla="*/ 8408490 w 9144000"/>
              <a:gd name="connsiteY6" fmla="*/ 4881805 h 5144400"/>
              <a:gd name="connsiteX7" fmla="*/ 8410752 w 9144000"/>
              <a:gd name="connsiteY7" fmla="*/ 4890400 h 5144400"/>
              <a:gd name="connsiteX8" fmla="*/ 8411509 w 9144000"/>
              <a:gd name="connsiteY8" fmla="*/ 4907260 h 5144400"/>
              <a:gd name="connsiteX9" fmla="*/ 8410872 w 9144000"/>
              <a:gd name="connsiteY9" fmla="*/ 4926028 h 5144400"/>
              <a:gd name="connsiteX10" fmla="*/ 8408490 w 9144000"/>
              <a:gd name="connsiteY10" fmla="*/ 4932714 h 5144400"/>
              <a:gd name="connsiteX11" fmla="*/ 8395127 w 9144000"/>
              <a:gd name="connsiteY11" fmla="*/ 4939081 h 5144400"/>
              <a:gd name="connsiteX12" fmla="*/ 8382871 w 9144000"/>
              <a:gd name="connsiteY12" fmla="*/ 4939081 h 5144400"/>
              <a:gd name="connsiteX13" fmla="*/ 8128264 w 9144000"/>
              <a:gd name="connsiteY13" fmla="*/ 4874491 h 5144400"/>
              <a:gd name="connsiteX14" fmla="*/ 8139404 w 9144000"/>
              <a:gd name="connsiteY14" fmla="*/ 4879423 h 5144400"/>
              <a:gd name="connsiteX15" fmla="*/ 8143539 w 9144000"/>
              <a:gd name="connsiteY15" fmla="*/ 4907264 h 5144400"/>
              <a:gd name="connsiteX16" fmla="*/ 8139563 w 9144000"/>
              <a:gd name="connsiteY16" fmla="*/ 4934786 h 5144400"/>
              <a:gd name="connsiteX17" fmla="*/ 8128264 w 9144000"/>
              <a:gd name="connsiteY17" fmla="*/ 4940037 h 5144400"/>
              <a:gd name="connsiteX18" fmla="*/ 8116964 w 9144000"/>
              <a:gd name="connsiteY18" fmla="*/ 4934786 h 5144400"/>
              <a:gd name="connsiteX19" fmla="*/ 8112988 w 9144000"/>
              <a:gd name="connsiteY19" fmla="*/ 4907264 h 5144400"/>
              <a:gd name="connsiteX20" fmla="*/ 8117124 w 9144000"/>
              <a:gd name="connsiteY20" fmla="*/ 4879423 h 5144400"/>
              <a:gd name="connsiteX21" fmla="*/ 8128264 w 9144000"/>
              <a:gd name="connsiteY21" fmla="*/ 4874491 h 5144400"/>
              <a:gd name="connsiteX22" fmla="*/ 8700926 w 9144000"/>
              <a:gd name="connsiteY22" fmla="*/ 4871856 h 5144400"/>
              <a:gd name="connsiteX23" fmla="*/ 8706636 w 9144000"/>
              <a:gd name="connsiteY23" fmla="*/ 4871856 h 5144400"/>
              <a:gd name="connsiteX24" fmla="*/ 8716238 w 9144000"/>
              <a:gd name="connsiteY24" fmla="*/ 4874876 h 5144400"/>
              <a:gd name="connsiteX25" fmla="*/ 8719174 w 9144000"/>
              <a:gd name="connsiteY25" fmla="*/ 4885031 h 5144400"/>
              <a:gd name="connsiteX26" fmla="*/ 8716154 w 9144000"/>
              <a:gd name="connsiteY26" fmla="*/ 4894793 h 5144400"/>
              <a:gd name="connsiteX27" fmla="*/ 8716163 w 9144000"/>
              <a:gd name="connsiteY27" fmla="*/ 4894793 h 5144400"/>
              <a:gd name="connsiteX28" fmla="*/ 8706796 w 9144000"/>
              <a:gd name="connsiteY28" fmla="*/ 4898525 h 5144400"/>
              <a:gd name="connsiteX29" fmla="*/ 8700926 w 9144000"/>
              <a:gd name="connsiteY29" fmla="*/ 4898525 h 5144400"/>
              <a:gd name="connsiteX30" fmla="*/ 8511029 w 9144000"/>
              <a:gd name="connsiteY30" fmla="*/ 4850626 h 5144400"/>
              <a:gd name="connsiteX31" fmla="*/ 8511029 w 9144000"/>
              <a:gd name="connsiteY31" fmla="*/ 4963911 h 5144400"/>
              <a:gd name="connsiteX32" fmla="*/ 8584958 w 9144000"/>
              <a:gd name="connsiteY32" fmla="*/ 4963911 h 5144400"/>
              <a:gd name="connsiteX33" fmla="*/ 8584958 w 9144000"/>
              <a:gd name="connsiteY33" fmla="*/ 4939090 h 5144400"/>
              <a:gd name="connsiteX34" fmla="*/ 8538879 w 9144000"/>
              <a:gd name="connsiteY34" fmla="*/ 4939090 h 5144400"/>
              <a:gd name="connsiteX35" fmla="*/ 8538879 w 9144000"/>
              <a:gd name="connsiteY35" fmla="*/ 4919201 h 5144400"/>
              <a:gd name="connsiteX36" fmla="*/ 8580879 w 9144000"/>
              <a:gd name="connsiteY36" fmla="*/ 4919201 h 5144400"/>
              <a:gd name="connsiteX37" fmla="*/ 8580879 w 9144000"/>
              <a:gd name="connsiteY37" fmla="*/ 4894380 h 5144400"/>
              <a:gd name="connsiteX38" fmla="*/ 8538879 w 9144000"/>
              <a:gd name="connsiteY38" fmla="*/ 4894380 h 5144400"/>
              <a:gd name="connsiteX39" fmla="*/ 8538879 w 9144000"/>
              <a:gd name="connsiteY39" fmla="*/ 4875447 h 5144400"/>
              <a:gd name="connsiteX40" fmla="*/ 8584958 w 9144000"/>
              <a:gd name="connsiteY40" fmla="*/ 4875447 h 5144400"/>
              <a:gd name="connsiteX41" fmla="*/ 8584958 w 9144000"/>
              <a:gd name="connsiteY41" fmla="*/ 4850626 h 5144400"/>
              <a:gd name="connsiteX42" fmla="*/ 8355012 w 9144000"/>
              <a:gd name="connsiteY42" fmla="*/ 4850626 h 5144400"/>
              <a:gd name="connsiteX43" fmla="*/ 8355012 w 9144000"/>
              <a:gd name="connsiteY43" fmla="*/ 4963911 h 5144400"/>
              <a:gd name="connsiteX44" fmla="*/ 8397022 w 9144000"/>
              <a:gd name="connsiteY44" fmla="*/ 4963911 h 5144400"/>
              <a:gd name="connsiteX45" fmla="*/ 8427572 w 9144000"/>
              <a:gd name="connsiteY45" fmla="*/ 4952771 h 5144400"/>
              <a:gd name="connsiteX46" fmla="*/ 8438394 w 9144000"/>
              <a:gd name="connsiteY46" fmla="*/ 4931767 h 5144400"/>
              <a:gd name="connsiteX47" fmla="*/ 8439350 w 9144000"/>
              <a:gd name="connsiteY47" fmla="*/ 4907269 h 5144400"/>
              <a:gd name="connsiteX48" fmla="*/ 8438394 w 9144000"/>
              <a:gd name="connsiteY48" fmla="*/ 4882771 h 5144400"/>
              <a:gd name="connsiteX49" fmla="*/ 8427572 w 9144000"/>
              <a:gd name="connsiteY49" fmla="*/ 4861766 h 5144400"/>
              <a:gd name="connsiteX50" fmla="*/ 8397022 w 9144000"/>
              <a:gd name="connsiteY50" fmla="*/ 4850626 h 5144400"/>
              <a:gd name="connsiteX51" fmla="*/ 8210932 w 9144000"/>
              <a:gd name="connsiteY51" fmla="*/ 4850626 h 5144400"/>
              <a:gd name="connsiteX52" fmla="*/ 8210932 w 9144000"/>
              <a:gd name="connsiteY52" fmla="*/ 4963911 h 5144400"/>
              <a:gd name="connsiteX53" fmla="*/ 8238782 w 9144000"/>
              <a:gd name="connsiteY53" fmla="*/ 4963911 h 5144400"/>
              <a:gd name="connsiteX54" fmla="*/ 8238782 w 9144000"/>
              <a:gd name="connsiteY54" fmla="*/ 4906955 h 5144400"/>
              <a:gd name="connsiteX55" fmla="*/ 8275053 w 9144000"/>
              <a:gd name="connsiteY55" fmla="*/ 4963911 h 5144400"/>
              <a:gd name="connsiteX56" fmla="*/ 8299405 w 9144000"/>
              <a:gd name="connsiteY56" fmla="*/ 4963911 h 5144400"/>
              <a:gd name="connsiteX57" fmla="*/ 8299405 w 9144000"/>
              <a:gd name="connsiteY57" fmla="*/ 4850626 h 5144400"/>
              <a:gd name="connsiteX58" fmla="*/ 8271555 w 9144000"/>
              <a:gd name="connsiteY58" fmla="*/ 4850626 h 5144400"/>
              <a:gd name="connsiteX59" fmla="*/ 8271555 w 9144000"/>
              <a:gd name="connsiteY59" fmla="*/ 4907583 h 5144400"/>
              <a:gd name="connsiteX60" fmla="*/ 8235275 w 9144000"/>
              <a:gd name="connsiteY60" fmla="*/ 4850626 h 5144400"/>
              <a:gd name="connsiteX61" fmla="*/ 7971975 w 9144000"/>
              <a:gd name="connsiteY61" fmla="*/ 4850626 h 5144400"/>
              <a:gd name="connsiteX62" fmla="*/ 8006183 w 9144000"/>
              <a:gd name="connsiteY62" fmla="*/ 4921724 h 5144400"/>
              <a:gd name="connsiteX63" fmla="*/ 8006183 w 9144000"/>
              <a:gd name="connsiteY63" fmla="*/ 4963911 h 5144400"/>
              <a:gd name="connsiteX64" fmla="*/ 8034033 w 9144000"/>
              <a:gd name="connsiteY64" fmla="*/ 4963911 h 5144400"/>
              <a:gd name="connsiteX65" fmla="*/ 8034033 w 9144000"/>
              <a:gd name="connsiteY65" fmla="*/ 4921724 h 5144400"/>
              <a:gd name="connsiteX66" fmla="*/ 8068241 w 9144000"/>
              <a:gd name="connsiteY66" fmla="*/ 4850626 h 5144400"/>
              <a:gd name="connsiteX67" fmla="*/ 8037849 w 9144000"/>
              <a:gd name="connsiteY67" fmla="*/ 4850626 h 5144400"/>
              <a:gd name="connsiteX68" fmla="*/ 8020183 w 9144000"/>
              <a:gd name="connsiteY68" fmla="*/ 4889776 h 5144400"/>
              <a:gd name="connsiteX69" fmla="*/ 8002366 w 9144000"/>
              <a:gd name="connsiteY69" fmla="*/ 4850626 h 5144400"/>
              <a:gd name="connsiteX70" fmla="*/ 8671397 w 9144000"/>
              <a:gd name="connsiteY70" fmla="*/ 4850570 h 5144400"/>
              <a:gd name="connsiteX71" fmla="*/ 8671397 w 9144000"/>
              <a:gd name="connsiteY71" fmla="*/ 4963912 h 5144400"/>
              <a:gd name="connsiteX72" fmla="*/ 8700926 w 9144000"/>
              <a:gd name="connsiteY72" fmla="*/ 4963912 h 5144400"/>
              <a:gd name="connsiteX73" fmla="*/ 8700926 w 9144000"/>
              <a:gd name="connsiteY73" fmla="*/ 4918507 h 5144400"/>
              <a:gd name="connsiteX74" fmla="*/ 8708699 w 9144000"/>
              <a:gd name="connsiteY74" fmla="*/ 4918507 h 5144400"/>
              <a:gd name="connsiteX75" fmla="*/ 8713228 w 9144000"/>
              <a:gd name="connsiteY75" fmla="*/ 4919220 h 5144400"/>
              <a:gd name="connsiteX76" fmla="*/ 8716248 w 9144000"/>
              <a:gd name="connsiteY76" fmla="*/ 4921761 h 5144400"/>
              <a:gd name="connsiteX77" fmla="*/ 8717917 w 9144000"/>
              <a:gd name="connsiteY77" fmla="*/ 4926759 h 5144400"/>
              <a:gd name="connsiteX78" fmla="*/ 8718395 w 9144000"/>
              <a:gd name="connsiteY78" fmla="*/ 4934692 h 5144400"/>
              <a:gd name="connsiteX79" fmla="*/ 8718311 w 9144000"/>
              <a:gd name="connsiteY79" fmla="*/ 4942232 h 5144400"/>
              <a:gd name="connsiteX80" fmla="*/ 8718311 w 9144000"/>
              <a:gd name="connsiteY80" fmla="*/ 4946648 h 5144400"/>
              <a:gd name="connsiteX81" fmla="*/ 8718311 w 9144000"/>
              <a:gd name="connsiteY81" fmla="*/ 4952631 h 5144400"/>
              <a:gd name="connsiteX82" fmla="*/ 8718311 w 9144000"/>
              <a:gd name="connsiteY82" fmla="*/ 4963902 h 5144400"/>
              <a:gd name="connsiteX83" fmla="*/ 8747989 w 9144000"/>
              <a:gd name="connsiteY83" fmla="*/ 4963902 h 5144400"/>
              <a:gd name="connsiteX84" fmla="*/ 8747915 w 9144000"/>
              <a:gd name="connsiteY84" fmla="*/ 4933427 h 5144400"/>
              <a:gd name="connsiteX85" fmla="*/ 8743948 w 9144000"/>
              <a:gd name="connsiteY85" fmla="*/ 4915488 h 5144400"/>
              <a:gd name="connsiteX86" fmla="*/ 8743948 w 9144000"/>
              <a:gd name="connsiteY86" fmla="*/ 4915507 h 5144400"/>
              <a:gd name="connsiteX87" fmla="*/ 8729348 w 9144000"/>
              <a:gd name="connsiteY87" fmla="*/ 4908043 h 5144400"/>
              <a:gd name="connsiteX88" fmla="*/ 8729348 w 9144000"/>
              <a:gd name="connsiteY88" fmla="*/ 4907724 h 5144400"/>
              <a:gd name="connsiteX89" fmla="*/ 8744107 w 9144000"/>
              <a:gd name="connsiteY89" fmla="*/ 4899153 h 5144400"/>
              <a:gd name="connsiteX90" fmla="*/ 8748712 w 9144000"/>
              <a:gd name="connsiteY90" fmla="*/ 4880736 h 5144400"/>
              <a:gd name="connsiteX91" fmla="*/ 8747042 w 9144000"/>
              <a:gd name="connsiteY91" fmla="*/ 4868668 h 5144400"/>
              <a:gd name="connsiteX92" fmla="*/ 8741641 w 9144000"/>
              <a:gd name="connsiteY92" fmla="*/ 4859066 h 5144400"/>
              <a:gd name="connsiteX93" fmla="*/ 8731955 w 9144000"/>
              <a:gd name="connsiteY93" fmla="*/ 4852792 h 5144400"/>
              <a:gd name="connsiteX94" fmla="*/ 8717589 w 9144000"/>
              <a:gd name="connsiteY94" fmla="*/ 4850570 h 5144400"/>
              <a:gd name="connsiteX95" fmla="*/ 8128254 w 9144000"/>
              <a:gd name="connsiteY95" fmla="*/ 4849660 h 5144400"/>
              <a:gd name="connsiteX96" fmla="*/ 8096588 w 9144000"/>
              <a:gd name="connsiteY96" fmla="*/ 4862394 h 5144400"/>
              <a:gd name="connsiteX97" fmla="*/ 8086404 w 9144000"/>
              <a:gd name="connsiteY97" fmla="*/ 4882921 h 5144400"/>
              <a:gd name="connsiteX98" fmla="*/ 8085129 w 9144000"/>
              <a:gd name="connsiteY98" fmla="*/ 4907264 h 5144400"/>
              <a:gd name="connsiteX99" fmla="*/ 8086404 w 9144000"/>
              <a:gd name="connsiteY99" fmla="*/ 4931607 h 5144400"/>
              <a:gd name="connsiteX100" fmla="*/ 8096588 w 9144000"/>
              <a:gd name="connsiteY100" fmla="*/ 4952134 h 5144400"/>
              <a:gd name="connsiteX101" fmla="*/ 8128254 w 9144000"/>
              <a:gd name="connsiteY101" fmla="*/ 4964858 h 5144400"/>
              <a:gd name="connsiteX102" fmla="*/ 8159921 w 9144000"/>
              <a:gd name="connsiteY102" fmla="*/ 4952134 h 5144400"/>
              <a:gd name="connsiteX103" fmla="*/ 8170105 w 9144000"/>
              <a:gd name="connsiteY103" fmla="*/ 4931607 h 5144400"/>
              <a:gd name="connsiteX104" fmla="*/ 8171380 w 9144000"/>
              <a:gd name="connsiteY104" fmla="*/ 4907264 h 5144400"/>
              <a:gd name="connsiteX105" fmla="*/ 8170105 w 9144000"/>
              <a:gd name="connsiteY105" fmla="*/ 4882921 h 5144400"/>
              <a:gd name="connsiteX106" fmla="*/ 8159921 w 9144000"/>
              <a:gd name="connsiteY106" fmla="*/ 4862394 h 5144400"/>
              <a:gd name="connsiteX107" fmla="*/ 8128254 w 9144000"/>
              <a:gd name="connsiteY107" fmla="*/ 4849660 h 5144400"/>
              <a:gd name="connsiteX108" fmla="*/ 0 w 9144000"/>
              <a:gd name="connsiteY108" fmla="*/ 0 h 5144400"/>
              <a:gd name="connsiteX109" fmla="*/ 9144000 w 9144000"/>
              <a:gd name="connsiteY109" fmla="*/ 0 h 5144400"/>
              <a:gd name="connsiteX110" fmla="*/ 9144000 w 9144000"/>
              <a:gd name="connsiteY110" fmla="*/ 5144400 h 5144400"/>
              <a:gd name="connsiteX111" fmla="*/ 0 w 9144000"/>
              <a:gd name="connsiteY111" fmla="*/ 5144400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9144000" h="5144400">
                <a:moveTo>
                  <a:pt x="7945091" y="4935733"/>
                </a:moveTo>
                <a:lnTo>
                  <a:pt x="7945091" y="4963911"/>
                </a:lnTo>
                <a:lnTo>
                  <a:pt x="7973269" y="4963911"/>
                </a:lnTo>
                <a:lnTo>
                  <a:pt x="7973269" y="4935733"/>
                </a:lnTo>
                <a:close/>
                <a:moveTo>
                  <a:pt x="8382871" y="4875438"/>
                </a:moveTo>
                <a:lnTo>
                  <a:pt x="8395127" y="4875438"/>
                </a:lnTo>
                <a:cubicBezTo>
                  <a:pt x="8401176" y="4875438"/>
                  <a:pt x="8405630" y="4877567"/>
                  <a:pt x="8408490" y="4881805"/>
                </a:cubicBezTo>
                <a:cubicBezTo>
                  <a:pt x="8409494" y="4883292"/>
                  <a:pt x="8410248" y="4886157"/>
                  <a:pt x="8410752" y="4890400"/>
                </a:cubicBezTo>
                <a:lnTo>
                  <a:pt x="8411509" y="4907260"/>
                </a:lnTo>
                <a:lnTo>
                  <a:pt x="8410872" y="4926028"/>
                </a:lnTo>
                <a:cubicBezTo>
                  <a:pt x="8410450" y="4928794"/>
                  <a:pt x="8409653" y="4931016"/>
                  <a:pt x="8408490" y="4932714"/>
                </a:cubicBezTo>
                <a:cubicBezTo>
                  <a:pt x="8405630" y="4936961"/>
                  <a:pt x="8401176" y="4939081"/>
                  <a:pt x="8395127" y="4939081"/>
                </a:cubicBezTo>
                <a:lnTo>
                  <a:pt x="8382871" y="4939081"/>
                </a:lnTo>
                <a:close/>
                <a:moveTo>
                  <a:pt x="8128264" y="4874491"/>
                </a:moveTo>
                <a:cubicBezTo>
                  <a:pt x="8133140" y="4874491"/>
                  <a:pt x="8136863" y="4876141"/>
                  <a:pt x="8139404" y="4879423"/>
                </a:cubicBezTo>
                <a:cubicBezTo>
                  <a:pt x="8142161" y="4883024"/>
                  <a:pt x="8143539" y="4892307"/>
                  <a:pt x="8143539" y="4907264"/>
                </a:cubicBezTo>
                <a:cubicBezTo>
                  <a:pt x="8143539" y="4922108"/>
                  <a:pt x="8142217" y="4931288"/>
                  <a:pt x="8139563" y="4934786"/>
                </a:cubicBezTo>
                <a:cubicBezTo>
                  <a:pt x="8136910" y="4938283"/>
                  <a:pt x="8133149" y="4940037"/>
                  <a:pt x="8128264" y="4940037"/>
                </a:cubicBezTo>
                <a:cubicBezTo>
                  <a:pt x="8123378" y="4940037"/>
                  <a:pt x="8119618" y="4938283"/>
                  <a:pt x="8116964" y="4934786"/>
                </a:cubicBezTo>
                <a:cubicBezTo>
                  <a:pt x="8114311" y="4931288"/>
                  <a:pt x="8112988" y="4922220"/>
                  <a:pt x="8112988" y="4907264"/>
                </a:cubicBezTo>
                <a:cubicBezTo>
                  <a:pt x="8112988" y="4892307"/>
                  <a:pt x="8114367" y="4883033"/>
                  <a:pt x="8117124" y="4879423"/>
                </a:cubicBezTo>
                <a:cubicBezTo>
                  <a:pt x="8119674" y="4876141"/>
                  <a:pt x="8123388" y="4874491"/>
                  <a:pt x="8128264" y="4874491"/>
                </a:cubicBezTo>
                <a:close/>
                <a:moveTo>
                  <a:pt x="8700926" y="4871856"/>
                </a:moveTo>
                <a:lnTo>
                  <a:pt x="8706636" y="4871856"/>
                </a:lnTo>
                <a:cubicBezTo>
                  <a:pt x="8711081" y="4871856"/>
                  <a:pt x="8714279" y="4872859"/>
                  <a:pt x="8716238" y="4874876"/>
                </a:cubicBezTo>
                <a:cubicBezTo>
                  <a:pt x="8718198" y="4876892"/>
                  <a:pt x="8719174" y="4880267"/>
                  <a:pt x="8719174" y="4885031"/>
                </a:cubicBezTo>
                <a:cubicBezTo>
                  <a:pt x="8719174" y="4889054"/>
                  <a:pt x="8718161" y="4892308"/>
                  <a:pt x="8716154" y="4894793"/>
                </a:cubicBezTo>
                <a:lnTo>
                  <a:pt x="8716163" y="4894793"/>
                </a:lnTo>
                <a:cubicBezTo>
                  <a:pt x="8714147" y="4897278"/>
                  <a:pt x="8711034" y="4898525"/>
                  <a:pt x="8706796" y="4898525"/>
                </a:cubicBezTo>
                <a:lnTo>
                  <a:pt x="8700926" y="4898525"/>
                </a:lnTo>
                <a:close/>
                <a:moveTo>
                  <a:pt x="8511029" y="4850626"/>
                </a:moveTo>
                <a:lnTo>
                  <a:pt x="8511029" y="4963911"/>
                </a:lnTo>
                <a:lnTo>
                  <a:pt x="8584958" y="4963911"/>
                </a:lnTo>
                <a:lnTo>
                  <a:pt x="8584958" y="4939090"/>
                </a:lnTo>
                <a:lnTo>
                  <a:pt x="8538879" y="4939090"/>
                </a:lnTo>
                <a:lnTo>
                  <a:pt x="8538879" y="4919201"/>
                </a:lnTo>
                <a:lnTo>
                  <a:pt x="8580879" y="4919201"/>
                </a:lnTo>
                <a:lnTo>
                  <a:pt x="8580879" y="4894380"/>
                </a:lnTo>
                <a:lnTo>
                  <a:pt x="8538879" y="4894380"/>
                </a:lnTo>
                <a:lnTo>
                  <a:pt x="8538879" y="4875447"/>
                </a:lnTo>
                <a:lnTo>
                  <a:pt x="8584958" y="4875447"/>
                </a:lnTo>
                <a:lnTo>
                  <a:pt x="8584958" y="4850626"/>
                </a:lnTo>
                <a:close/>
                <a:moveTo>
                  <a:pt x="8355012" y="4850626"/>
                </a:moveTo>
                <a:lnTo>
                  <a:pt x="8355012" y="4963911"/>
                </a:lnTo>
                <a:lnTo>
                  <a:pt x="8397022" y="4963911"/>
                </a:lnTo>
                <a:cubicBezTo>
                  <a:pt x="8409962" y="4963911"/>
                  <a:pt x="8420146" y="4960198"/>
                  <a:pt x="8427572" y="4952771"/>
                </a:cubicBezTo>
                <a:cubicBezTo>
                  <a:pt x="8433405" y="4946939"/>
                  <a:pt x="8437015" y="4939934"/>
                  <a:pt x="8438394" y="4931767"/>
                </a:cubicBezTo>
                <a:lnTo>
                  <a:pt x="8439350" y="4907269"/>
                </a:lnTo>
                <a:lnTo>
                  <a:pt x="8438394" y="4882771"/>
                </a:lnTo>
                <a:cubicBezTo>
                  <a:pt x="8437015" y="4874603"/>
                  <a:pt x="8433405" y="4867599"/>
                  <a:pt x="8427572" y="4861766"/>
                </a:cubicBezTo>
                <a:cubicBezTo>
                  <a:pt x="8420146" y="4854339"/>
                  <a:pt x="8409962" y="4850626"/>
                  <a:pt x="8397022" y="4850626"/>
                </a:cubicBezTo>
                <a:close/>
                <a:moveTo>
                  <a:pt x="8210932" y="4850626"/>
                </a:moveTo>
                <a:lnTo>
                  <a:pt x="8210932" y="4963911"/>
                </a:lnTo>
                <a:lnTo>
                  <a:pt x="8238782" y="4963911"/>
                </a:lnTo>
                <a:lnTo>
                  <a:pt x="8238782" y="4906955"/>
                </a:lnTo>
                <a:lnTo>
                  <a:pt x="8275053" y="4963911"/>
                </a:lnTo>
                <a:lnTo>
                  <a:pt x="8299405" y="4963911"/>
                </a:lnTo>
                <a:lnTo>
                  <a:pt x="8299405" y="4850626"/>
                </a:lnTo>
                <a:lnTo>
                  <a:pt x="8271555" y="4850626"/>
                </a:lnTo>
                <a:lnTo>
                  <a:pt x="8271555" y="4907583"/>
                </a:lnTo>
                <a:lnTo>
                  <a:pt x="8235275" y="4850626"/>
                </a:lnTo>
                <a:close/>
                <a:moveTo>
                  <a:pt x="7971975" y="4850626"/>
                </a:moveTo>
                <a:lnTo>
                  <a:pt x="8006183" y="4921724"/>
                </a:lnTo>
                <a:lnTo>
                  <a:pt x="8006183" y="4963911"/>
                </a:lnTo>
                <a:lnTo>
                  <a:pt x="8034033" y="4963911"/>
                </a:lnTo>
                <a:lnTo>
                  <a:pt x="8034033" y="4921724"/>
                </a:lnTo>
                <a:lnTo>
                  <a:pt x="8068241" y="4850626"/>
                </a:lnTo>
                <a:lnTo>
                  <a:pt x="8037849" y="4850626"/>
                </a:lnTo>
                <a:lnTo>
                  <a:pt x="8020183" y="4889776"/>
                </a:lnTo>
                <a:lnTo>
                  <a:pt x="8002366" y="4850626"/>
                </a:lnTo>
                <a:close/>
                <a:moveTo>
                  <a:pt x="8671397" y="4850570"/>
                </a:moveTo>
                <a:lnTo>
                  <a:pt x="8671397" y="4963912"/>
                </a:lnTo>
                <a:lnTo>
                  <a:pt x="8700926" y="4963912"/>
                </a:lnTo>
                <a:lnTo>
                  <a:pt x="8700926" y="4918507"/>
                </a:lnTo>
                <a:lnTo>
                  <a:pt x="8708699" y="4918507"/>
                </a:lnTo>
                <a:cubicBezTo>
                  <a:pt x="8710500" y="4918507"/>
                  <a:pt x="8712009" y="4918742"/>
                  <a:pt x="8713228" y="4919220"/>
                </a:cubicBezTo>
                <a:cubicBezTo>
                  <a:pt x="8714447" y="4919698"/>
                  <a:pt x="8715451" y="4920542"/>
                  <a:pt x="8716248" y="4921761"/>
                </a:cubicBezTo>
                <a:cubicBezTo>
                  <a:pt x="8717045" y="4922980"/>
                  <a:pt x="8717598" y="4924650"/>
                  <a:pt x="8717917" y="4926759"/>
                </a:cubicBezTo>
                <a:cubicBezTo>
                  <a:pt x="8718236" y="4928879"/>
                  <a:pt x="8718395" y="4931523"/>
                  <a:pt x="8718395" y="4934692"/>
                </a:cubicBezTo>
                <a:lnTo>
                  <a:pt x="8718311" y="4942232"/>
                </a:lnTo>
                <a:cubicBezTo>
                  <a:pt x="8718311" y="4943394"/>
                  <a:pt x="8718255" y="4944792"/>
                  <a:pt x="8718311" y="4946648"/>
                </a:cubicBezTo>
                <a:cubicBezTo>
                  <a:pt x="8718358" y="4948505"/>
                  <a:pt x="8718311" y="4950484"/>
                  <a:pt x="8718311" y="4952631"/>
                </a:cubicBezTo>
                <a:lnTo>
                  <a:pt x="8718311" y="4963902"/>
                </a:lnTo>
                <a:lnTo>
                  <a:pt x="8747989" y="4963902"/>
                </a:lnTo>
                <a:lnTo>
                  <a:pt x="8747915" y="4933427"/>
                </a:lnTo>
                <a:cubicBezTo>
                  <a:pt x="8747915" y="4925803"/>
                  <a:pt x="8746592" y="4919830"/>
                  <a:pt x="8743948" y="4915488"/>
                </a:cubicBezTo>
                <a:lnTo>
                  <a:pt x="8743948" y="4915507"/>
                </a:lnTo>
                <a:cubicBezTo>
                  <a:pt x="8741304" y="4911165"/>
                  <a:pt x="8736437" y="4908680"/>
                  <a:pt x="8729348" y="4908043"/>
                </a:cubicBezTo>
                <a:lnTo>
                  <a:pt x="8729348" y="4907724"/>
                </a:lnTo>
                <a:cubicBezTo>
                  <a:pt x="8736118" y="4906664"/>
                  <a:pt x="8741041" y="4903813"/>
                  <a:pt x="8744107" y="4899153"/>
                </a:cubicBezTo>
                <a:cubicBezTo>
                  <a:pt x="8747174" y="4894502"/>
                  <a:pt x="8748712" y="4888360"/>
                  <a:pt x="8748712" y="4880736"/>
                </a:cubicBezTo>
                <a:cubicBezTo>
                  <a:pt x="8748712" y="4876395"/>
                  <a:pt x="8748158" y="4872381"/>
                  <a:pt x="8747042" y="4868668"/>
                </a:cubicBezTo>
                <a:cubicBezTo>
                  <a:pt x="8745936" y="4864964"/>
                  <a:pt x="8744135" y="4861766"/>
                  <a:pt x="8741641" y="4859066"/>
                </a:cubicBezTo>
                <a:cubicBezTo>
                  <a:pt x="8739156" y="4856365"/>
                  <a:pt x="8735930" y="4854274"/>
                  <a:pt x="8731955" y="4852792"/>
                </a:cubicBezTo>
                <a:cubicBezTo>
                  <a:pt x="8727988" y="4851311"/>
                  <a:pt x="8723196" y="4850570"/>
                  <a:pt x="8717589" y="4850570"/>
                </a:cubicBezTo>
                <a:close/>
                <a:moveTo>
                  <a:pt x="8128254" y="4849660"/>
                </a:moveTo>
                <a:cubicBezTo>
                  <a:pt x="8115623" y="4849660"/>
                  <a:pt x="8105074" y="4853908"/>
                  <a:pt x="8096588" y="4862394"/>
                </a:cubicBezTo>
                <a:cubicBezTo>
                  <a:pt x="8091280" y="4867702"/>
                  <a:pt x="8087886" y="4874547"/>
                  <a:pt x="8086404" y="4882921"/>
                </a:cubicBezTo>
                <a:cubicBezTo>
                  <a:pt x="8085551" y="4887591"/>
                  <a:pt x="8085129" y="4895702"/>
                  <a:pt x="8085129" y="4907264"/>
                </a:cubicBezTo>
                <a:cubicBezTo>
                  <a:pt x="8085129" y="4918826"/>
                  <a:pt x="8085551" y="4926937"/>
                  <a:pt x="8086404" y="4931607"/>
                </a:cubicBezTo>
                <a:cubicBezTo>
                  <a:pt x="8087886" y="4939990"/>
                  <a:pt x="8091280" y="4946826"/>
                  <a:pt x="8096588" y="4952134"/>
                </a:cubicBezTo>
                <a:cubicBezTo>
                  <a:pt x="8105074" y="4960620"/>
                  <a:pt x="8115633" y="4964858"/>
                  <a:pt x="8128254" y="4964858"/>
                </a:cubicBezTo>
                <a:cubicBezTo>
                  <a:pt x="8140876" y="4964858"/>
                  <a:pt x="8151435" y="4960620"/>
                  <a:pt x="8159921" y="4952134"/>
                </a:cubicBezTo>
                <a:cubicBezTo>
                  <a:pt x="8165229" y="4946826"/>
                  <a:pt x="8168614" y="4939990"/>
                  <a:pt x="8170105" y="4931607"/>
                </a:cubicBezTo>
                <a:cubicBezTo>
                  <a:pt x="8170958" y="4926937"/>
                  <a:pt x="8171380" y="4918826"/>
                  <a:pt x="8171380" y="4907264"/>
                </a:cubicBezTo>
                <a:cubicBezTo>
                  <a:pt x="8171380" y="4895702"/>
                  <a:pt x="8170949" y="4887591"/>
                  <a:pt x="8170105" y="4882921"/>
                </a:cubicBezTo>
                <a:cubicBezTo>
                  <a:pt x="8168614" y="4874538"/>
                  <a:pt x="8165229" y="4867702"/>
                  <a:pt x="8159921" y="4862394"/>
                </a:cubicBezTo>
                <a:cubicBezTo>
                  <a:pt x="8151435" y="4853908"/>
                  <a:pt x="8140885" y="4849660"/>
                  <a:pt x="8128254" y="4849660"/>
                </a:cubicBezTo>
                <a:close/>
                <a:moveTo>
                  <a:pt x="0" y="0"/>
                </a:moveTo>
                <a:lnTo>
                  <a:pt x="9144000" y="0"/>
                </a:lnTo>
                <a:lnTo>
                  <a:pt x="9144000" y="5144400"/>
                </a:lnTo>
                <a:lnTo>
                  <a:pt x="0" y="51444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4" name="Footer Placeholder 7">
            <a:extLst>
              <a:ext uri="{FF2B5EF4-FFF2-40B4-BE49-F238E27FC236}">
                <a16:creationId xmlns:a16="http://schemas.microsoft.com/office/drawing/2014/main" id="{137AEC95-36C8-4D65-1717-64E721457575}"/>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16" name="Slide Number Placeholder 8">
            <a:extLst>
              <a:ext uri="{FF2B5EF4-FFF2-40B4-BE49-F238E27FC236}">
                <a16:creationId xmlns:a16="http://schemas.microsoft.com/office/drawing/2014/main" id="{B4E12693-0461-70CF-D622-8CA0B13B91B4}"/>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
        <p:nvSpPr>
          <p:cNvPr id="2" name="Title 1">
            <a:extLst>
              <a:ext uri="{FF2B5EF4-FFF2-40B4-BE49-F238E27FC236}">
                <a16:creationId xmlns:a16="http://schemas.microsoft.com/office/drawing/2014/main" id="{B94612AA-C9CA-A13B-7678-B13B92B8642C}"/>
              </a:ext>
            </a:extLst>
          </p:cNvPr>
          <p:cNvSpPr>
            <a:spLocks noGrp="1"/>
          </p:cNvSpPr>
          <p:nvPr>
            <p:ph type="ctrTitle" hasCustomPrompt="1"/>
          </p:nvPr>
        </p:nvSpPr>
        <p:spPr>
          <a:xfrm>
            <a:off x="1606248" y="2862953"/>
            <a:ext cx="8994245" cy="1191980"/>
          </a:xfrm>
        </p:spPr>
        <p:txBody>
          <a:bodyPr tIns="0" anchor="ctr" anchorCtr="0">
            <a:noAutofit/>
          </a:bodyPr>
          <a:lstStyle>
            <a:lvl1pPr algn="ctr">
              <a:lnSpc>
                <a:spcPct val="100000"/>
              </a:lnSpc>
              <a:defRPr lang="en-US" sz="3200" b="0" baseline="0" dirty="0">
                <a:solidFill>
                  <a:schemeClr val="bg1"/>
                </a:solidFill>
              </a:defRPr>
            </a:lvl1pPr>
          </a:lstStyle>
          <a:p>
            <a:r>
              <a:rPr lang="en-US"/>
              <a:t>A title goes here</a:t>
            </a:r>
          </a:p>
        </p:txBody>
      </p:sp>
      <p:sp>
        <p:nvSpPr>
          <p:cNvPr id="3" name="Rectangle 2">
            <a:extLst>
              <a:ext uri="{FF2B5EF4-FFF2-40B4-BE49-F238E27FC236}">
                <a16:creationId xmlns:a16="http://schemas.microsoft.com/office/drawing/2014/main" id="{0C6ED1E9-3D2E-120E-FB81-80FD0F32F497}"/>
              </a:ext>
            </a:extLst>
          </p:cNvPr>
          <p:cNvSpPr/>
          <p:nvPr userDrawn="1"/>
        </p:nvSpPr>
        <p:spPr bwMode="auto">
          <a:xfrm>
            <a:off x="10237409" y="6086325"/>
            <a:ext cx="1741715" cy="771676"/>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105442133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FULL BLLED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1FDCF6-3F33-9EA8-7D1B-B4689567D8F6}"/>
              </a:ext>
            </a:extLst>
          </p:cNvPr>
          <p:cNvSpPr/>
          <p:nvPr/>
        </p:nvSpPr>
        <p:spPr bwMode="auto">
          <a:xfrm>
            <a:off x="10237409" y="6086325"/>
            <a:ext cx="1741715" cy="771676"/>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6" name="Picture Placeholder 5">
            <a:extLst>
              <a:ext uri="{FF2B5EF4-FFF2-40B4-BE49-F238E27FC236}">
                <a16:creationId xmlns:a16="http://schemas.microsoft.com/office/drawing/2014/main" id="{F5CCDCA2-AE0B-E784-2414-EDC797B0D8C7}"/>
              </a:ext>
            </a:extLst>
          </p:cNvPr>
          <p:cNvSpPr>
            <a:spLocks noGrp="1"/>
          </p:cNvSpPr>
          <p:nvPr>
            <p:ph type="pic" sz="quarter" idx="17"/>
          </p:nvPr>
        </p:nvSpPr>
        <p:spPr bwMode="auto">
          <a:xfrm>
            <a:off x="1" y="0"/>
            <a:ext cx="12192000" cy="6859200"/>
          </a:xfrm>
          <a:custGeom>
            <a:avLst/>
            <a:gdLst>
              <a:gd name="connsiteX0" fmla="*/ 7945091 w 9144000"/>
              <a:gd name="connsiteY0" fmla="*/ 4935733 h 5144400"/>
              <a:gd name="connsiteX1" fmla="*/ 7945091 w 9144000"/>
              <a:gd name="connsiteY1" fmla="*/ 4963911 h 5144400"/>
              <a:gd name="connsiteX2" fmla="*/ 7973269 w 9144000"/>
              <a:gd name="connsiteY2" fmla="*/ 4963911 h 5144400"/>
              <a:gd name="connsiteX3" fmla="*/ 7973269 w 9144000"/>
              <a:gd name="connsiteY3" fmla="*/ 4935733 h 5144400"/>
              <a:gd name="connsiteX4" fmla="*/ 8382871 w 9144000"/>
              <a:gd name="connsiteY4" fmla="*/ 4875438 h 5144400"/>
              <a:gd name="connsiteX5" fmla="*/ 8395127 w 9144000"/>
              <a:gd name="connsiteY5" fmla="*/ 4875438 h 5144400"/>
              <a:gd name="connsiteX6" fmla="*/ 8408490 w 9144000"/>
              <a:gd name="connsiteY6" fmla="*/ 4881805 h 5144400"/>
              <a:gd name="connsiteX7" fmla="*/ 8410752 w 9144000"/>
              <a:gd name="connsiteY7" fmla="*/ 4890400 h 5144400"/>
              <a:gd name="connsiteX8" fmla="*/ 8411509 w 9144000"/>
              <a:gd name="connsiteY8" fmla="*/ 4907260 h 5144400"/>
              <a:gd name="connsiteX9" fmla="*/ 8410872 w 9144000"/>
              <a:gd name="connsiteY9" fmla="*/ 4926028 h 5144400"/>
              <a:gd name="connsiteX10" fmla="*/ 8408490 w 9144000"/>
              <a:gd name="connsiteY10" fmla="*/ 4932714 h 5144400"/>
              <a:gd name="connsiteX11" fmla="*/ 8395127 w 9144000"/>
              <a:gd name="connsiteY11" fmla="*/ 4939081 h 5144400"/>
              <a:gd name="connsiteX12" fmla="*/ 8382871 w 9144000"/>
              <a:gd name="connsiteY12" fmla="*/ 4939081 h 5144400"/>
              <a:gd name="connsiteX13" fmla="*/ 8128264 w 9144000"/>
              <a:gd name="connsiteY13" fmla="*/ 4874491 h 5144400"/>
              <a:gd name="connsiteX14" fmla="*/ 8139404 w 9144000"/>
              <a:gd name="connsiteY14" fmla="*/ 4879423 h 5144400"/>
              <a:gd name="connsiteX15" fmla="*/ 8143539 w 9144000"/>
              <a:gd name="connsiteY15" fmla="*/ 4907264 h 5144400"/>
              <a:gd name="connsiteX16" fmla="*/ 8139563 w 9144000"/>
              <a:gd name="connsiteY16" fmla="*/ 4934786 h 5144400"/>
              <a:gd name="connsiteX17" fmla="*/ 8128264 w 9144000"/>
              <a:gd name="connsiteY17" fmla="*/ 4940037 h 5144400"/>
              <a:gd name="connsiteX18" fmla="*/ 8116964 w 9144000"/>
              <a:gd name="connsiteY18" fmla="*/ 4934786 h 5144400"/>
              <a:gd name="connsiteX19" fmla="*/ 8112988 w 9144000"/>
              <a:gd name="connsiteY19" fmla="*/ 4907264 h 5144400"/>
              <a:gd name="connsiteX20" fmla="*/ 8117124 w 9144000"/>
              <a:gd name="connsiteY20" fmla="*/ 4879423 h 5144400"/>
              <a:gd name="connsiteX21" fmla="*/ 8128264 w 9144000"/>
              <a:gd name="connsiteY21" fmla="*/ 4874491 h 5144400"/>
              <a:gd name="connsiteX22" fmla="*/ 8700926 w 9144000"/>
              <a:gd name="connsiteY22" fmla="*/ 4871856 h 5144400"/>
              <a:gd name="connsiteX23" fmla="*/ 8706636 w 9144000"/>
              <a:gd name="connsiteY23" fmla="*/ 4871856 h 5144400"/>
              <a:gd name="connsiteX24" fmla="*/ 8716238 w 9144000"/>
              <a:gd name="connsiteY24" fmla="*/ 4874876 h 5144400"/>
              <a:gd name="connsiteX25" fmla="*/ 8719174 w 9144000"/>
              <a:gd name="connsiteY25" fmla="*/ 4885031 h 5144400"/>
              <a:gd name="connsiteX26" fmla="*/ 8716154 w 9144000"/>
              <a:gd name="connsiteY26" fmla="*/ 4894793 h 5144400"/>
              <a:gd name="connsiteX27" fmla="*/ 8716163 w 9144000"/>
              <a:gd name="connsiteY27" fmla="*/ 4894793 h 5144400"/>
              <a:gd name="connsiteX28" fmla="*/ 8706796 w 9144000"/>
              <a:gd name="connsiteY28" fmla="*/ 4898525 h 5144400"/>
              <a:gd name="connsiteX29" fmla="*/ 8700926 w 9144000"/>
              <a:gd name="connsiteY29" fmla="*/ 4898525 h 5144400"/>
              <a:gd name="connsiteX30" fmla="*/ 8511029 w 9144000"/>
              <a:gd name="connsiteY30" fmla="*/ 4850626 h 5144400"/>
              <a:gd name="connsiteX31" fmla="*/ 8511029 w 9144000"/>
              <a:gd name="connsiteY31" fmla="*/ 4963911 h 5144400"/>
              <a:gd name="connsiteX32" fmla="*/ 8584958 w 9144000"/>
              <a:gd name="connsiteY32" fmla="*/ 4963911 h 5144400"/>
              <a:gd name="connsiteX33" fmla="*/ 8584958 w 9144000"/>
              <a:gd name="connsiteY33" fmla="*/ 4939090 h 5144400"/>
              <a:gd name="connsiteX34" fmla="*/ 8538879 w 9144000"/>
              <a:gd name="connsiteY34" fmla="*/ 4939090 h 5144400"/>
              <a:gd name="connsiteX35" fmla="*/ 8538879 w 9144000"/>
              <a:gd name="connsiteY35" fmla="*/ 4919201 h 5144400"/>
              <a:gd name="connsiteX36" fmla="*/ 8580879 w 9144000"/>
              <a:gd name="connsiteY36" fmla="*/ 4919201 h 5144400"/>
              <a:gd name="connsiteX37" fmla="*/ 8580879 w 9144000"/>
              <a:gd name="connsiteY37" fmla="*/ 4894380 h 5144400"/>
              <a:gd name="connsiteX38" fmla="*/ 8538879 w 9144000"/>
              <a:gd name="connsiteY38" fmla="*/ 4894380 h 5144400"/>
              <a:gd name="connsiteX39" fmla="*/ 8538879 w 9144000"/>
              <a:gd name="connsiteY39" fmla="*/ 4875447 h 5144400"/>
              <a:gd name="connsiteX40" fmla="*/ 8584958 w 9144000"/>
              <a:gd name="connsiteY40" fmla="*/ 4875447 h 5144400"/>
              <a:gd name="connsiteX41" fmla="*/ 8584958 w 9144000"/>
              <a:gd name="connsiteY41" fmla="*/ 4850626 h 5144400"/>
              <a:gd name="connsiteX42" fmla="*/ 8355012 w 9144000"/>
              <a:gd name="connsiteY42" fmla="*/ 4850626 h 5144400"/>
              <a:gd name="connsiteX43" fmla="*/ 8355012 w 9144000"/>
              <a:gd name="connsiteY43" fmla="*/ 4963911 h 5144400"/>
              <a:gd name="connsiteX44" fmla="*/ 8397022 w 9144000"/>
              <a:gd name="connsiteY44" fmla="*/ 4963911 h 5144400"/>
              <a:gd name="connsiteX45" fmla="*/ 8427572 w 9144000"/>
              <a:gd name="connsiteY45" fmla="*/ 4952771 h 5144400"/>
              <a:gd name="connsiteX46" fmla="*/ 8438394 w 9144000"/>
              <a:gd name="connsiteY46" fmla="*/ 4931767 h 5144400"/>
              <a:gd name="connsiteX47" fmla="*/ 8439350 w 9144000"/>
              <a:gd name="connsiteY47" fmla="*/ 4907269 h 5144400"/>
              <a:gd name="connsiteX48" fmla="*/ 8438394 w 9144000"/>
              <a:gd name="connsiteY48" fmla="*/ 4882771 h 5144400"/>
              <a:gd name="connsiteX49" fmla="*/ 8427572 w 9144000"/>
              <a:gd name="connsiteY49" fmla="*/ 4861766 h 5144400"/>
              <a:gd name="connsiteX50" fmla="*/ 8397022 w 9144000"/>
              <a:gd name="connsiteY50" fmla="*/ 4850626 h 5144400"/>
              <a:gd name="connsiteX51" fmla="*/ 8210932 w 9144000"/>
              <a:gd name="connsiteY51" fmla="*/ 4850626 h 5144400"/>
              <a:gd name="connsiteX52" fmla="*/ 8210932 w 9144000"/>
              <a:gd name="connsiteY52" fmla="*/ 4963911 h 5144400"/>
              <a:gd name="connsiteX53" fmla="*/ 8238782 w 9144000"/>
              <a:gd name="connsiteY53" fmla="*/ 4963911 h 5144400"/>
              <a:gd name="connsiteX54" fmla="*/ 8238782 w 9144000"/>
              <a:gd name="connsiteY54" fmla="*/ 4906955 h 5144400"/>
              <a:gd name="connsiteX55" fmla="*/ 8275053 w 9144000"/>
              <a:gd name="connsiteY55" fmla="*/ 4963911 h 5144400"/>
              <a:gd name="connsiteX56" fmla="*/ 8299405 w 9144000"/>
              <a:gd name="connsiteY56" fmla="*/ 4963911 h 5144400"/>
              <a:gd name="connsiteX57" fmla="*/ 8299405 w 9144000"/>
              <a:gd name="connsiteY57" fmla="*/ 4850626 h 5144400"/>
              <a:gd name="connsiteX58" fmla="*/ 8271555 w 9144000"/>
              <a:gd name="connsiteY58" fmla="*/ 4850626 h 5144400"/>
              <a:gd name="connsiteX59" fmla="*/ 8271555 w 9144000"/>
              <a:gd name="connsiteY59" fmla="*/ 4907583 h 5144400"/>
              <a:gd name="connsiteX60" fmla="*/ 8235275 w 9144000"/>
              <a:gd name="connsiteY60" fmla="*/ 4850626 h 5144400"/>
              <a:gd name="connsiteX61" fmla="*/ 7971975 w 9144000"/>
              <a:gd name="connsiteY61" fmla="*/ 4850626 h 5144400"/>
              <a:gd name="connsiteX62" fmla="*/ 8006183 w 9144000"/>
              <a:gd name="connsiteY62" fmla="*/ 4921724 h 5144400"/>
              <a:gd name="connsiteX63" fmla="*/ 8006183 w 9144000"/>
              <a:gd name="connsiteY63" fmla="*/ 4963911 h 5144400"/>
              <a:gd name="connsiteX64" fmla="*/ 8034033 w 9144000"/>
              <a:gd name="connsiteY64" fmla="*/ 4963911 h 5144400"/>
              <a:gd name="connsiteX65" fmla="*/ 8034033 w 9144000"/>
              <a:gd name="connsiteY65" fmla="*/ 4921724 h 5144400"/>
              <a:gd name="connsiteX66" fmla="*/ 8068241 w 9144000"/>
              <a:gd name="connsiteY66" fmla="*/ 4850626 h 5144400"/>
              <a:gd name="connsiteX67" fmla="*/ 8037849 w 9144000"/>
              <a:gd name="connsiteY67" fmla="*/ 4850626 h 5144400"/>
              <a:gd name="connsiteX68" fmla="*/ 8020183 w 9144000"/>
              <a:gd name="connsiteY68" fmla="*/ 4889776 h 5144400"/>
              <a:gd name="connsiteX69" fmla="*/ 8002366 w 9144000"/>
              <a:gd name="connsiteY69" fmla="*/ 4850626 h 5144400"/>
              <a:gd name="connsiteX70" fmla="*/ 8671397 w 9144000"/>
              <a:gd name="connsiteY70" fmla="*/ 4850570 h 5144400"/>
              <a:gd name="connsiteX71" fmla="*/ 8671397 w 9144000"/>
              <a:gd name="connsiteY71" fmla="*/ 4963912 h 5144400"/>
              <a:gd name="connsiteX72" fmla="*/ 8700926 w 9144000"/>
              <a:gd name="connsiteY72" fmla="*/ 4963912 h 5144400"/>
              <a:gd name="connsiteX73" fmla="*/ 8700926 w 9144000"/>
              <a:gd name="connsiteY73" fmla="*/ 4918507 h 5144400"/>
              <a:gd name="connsiteX74" fmla="*/ 8708699 w 9144000"/>
              <a:gd name="connsiteY74" fmla="*/ 4918507 h 5144400"/>
              <a:gd name="connsiteX75" fmla="*/ 8713228 w 9144000"/>
              <a:gd name="connsiteY75" fmla="*/ 4919220 h 5144400"/>
              <a:gd name="connsiteX76" fmla="*/ 8716248 w 9144000"/>
              <a:gd name="connsiteY76" fmla="*/ 4921761 h 5144400"/>
              <a:gd name="connsiteX77" fmla="*/ 8717917 w 9144000"/>
              <a:gd name="connsiteY77" fmla="*/ 4926759 h 5144400"/>
              <a:gd name="connsiteX78" fmla="*/ 8718395 w 9144000"/>
              <a:gd name="connsiteY78" fmla="*/ 4934692 h 5144400"/>
              <a:gd name="connsiteX79" fmla="*/ 8718311 w 9144000"/>
              <a:gd name="connsiteY79" fmla="*/ 4942232 h 5144400"/>
              <a:gd name="connsiteX80" fmla="*/ 8718311 w 9144000"/>
              <a:gd name="connsiteY80" fmla="*/ 4946648 h 5144400"/>
              <a:gd name="connsiteX81" fmla="*/ 8718311 w 9144000"/>
              <a:gd name="connsiteY81" fmla="*/ 4952631 h 5144400"/>
              <a:gd name="connsiteX82" fmla="*/ 8718311 w 9144000"/>
              <a:gd name="connsiteY82" fmla="*/ 4963902 h 5144400"/>
              <a:gd name="connsiteX83" fmla="*/ 8747989 w 9144000"/>
              <a:gd name="connsiteY83" fmla="*/ 4963902 h 5144400"/>
              <a:gd name="connsiteX84" fmla="*/ 8747915 w 9144000"/>
              <a:gd name="connsiteY84" fmla="*/ 4933427 h 5144400"/>
              <a:gd name="connsiteX85" fmla="*/ 8743948 w 9144000"/>
              <a:gd name="connsiteY85" fmla="*/ 4915488 h 5144400"/>
              <a:gd name="connsiteX86" fmla="*/ 8743948 w 9144000"/>
              <a:gd name="connsiteY86" fmla="*/ 4915507 h 5144400"/>
              <a:gd name="connsiteX87" fmla="*/ 8729348 w 9144000"/>
              <a:gd name="connsiteY87" fmla="*/ 4908043 h 5144400"/>
              <a:gd name="connsiteX88" fmla="*/ 8729348 w 9144000"/>
              <a:gd name="connsiteY88" fmla="*/ 4907724 h 5144400"/>
              <a:gd name="connsiteX89" fmla="*/ 8744107 w 9144000"/>
              <a:gd name="connsiteY89" fmla="*/ 4899153 h 5144400"/>
              <a:gd name="connsiteX90" fmla="*/ 8748712 w 9144000"/>
              <a:gd name="connsiteY90" fmla="*/ 4880736 h 5144400"/>
              <a:gd name="connsiteX91" fmla="*/ 8747042 w 9144000"/>
              <a:gd name="connsiteY91" fmla="*/ 4868668 h 5144400"/>
              <a:gd name="connsiteX92" fmla="*/ 8741641 w 9144000"/>
              <a:gd name="connsiteY92" fmla="*/ 4859066 h 5144400"/>
              <a:gd name="connsiteX93" fmla="*/ 8731955 w 9144000"/>
              <a:gd name="connsiteY93" fmla="*/ 4852792 h 5144400"/>
              <a:gd name="connsiteX94" fmla="*/ 8717589 w 9144000"/>
              <a:gd name="connsiteY94" fmla="*/ 4850570 h 5144400"/>
              <a:gd name="connsiteX95" fmla="*/ 8128254 w 9144000"/>
              <a:gd name="connsiteY95" fmla="*/ 4849660 h 5144400"/>
              <a:gd name="connsiteX96" fmla="*/ 8096588 w 9144000"/>
              <a:gd name="connsiteY96" fmla="*/ 4862394 h 5144400"/>
              <a:gd name="connsiteX97" fmla="*/ 8086404 w 9144000"/>
              <a:gd name="connsiteY97" fmla="*/ 4882921 h 5144400"/>
              <a:gd name="connsiteX98" fmla="*/ 8085129 w 9144000"/>
              <a:gd name="connsiteY98" fmla="*/ 4907264 h 5144400"/>
              <a:gd name="connsiteX99" fmla="*/ 8086404 w 9144000"/>
              <a:gd name="connsiteY99" fmla="*/ 4931607 h 5144400"/>
              <a:gd name="connsiteX100" fmla="*/ 8096588 w 9144000"/>
              <a:gd name="connsiteY100" fmla="*/ 4952134 h 5144400"/>
              <a:gd name="connsiteX101" fmla="*/ 8128254 w 9144000"/>
              <a:gd name="connsiteY101" fmla="*/ 4964858 h 5144400"/>
              <a:gd name="connsiteX102" fmla="*/ 8159921 w 9144000"/>
              <a:gd name="connsiteY102" fmla="*/ 4952134 h 5144400"/>
              <a:gd name="connsiteX103" fmla="*/ 8170105 w 9144000"/>
              <a:gd name="connsiteY103" fmla="*/ 4931607 h 5144400"/>
              <a:gd name="connsiteX104" fmla="*/ 8171380 w 9144000"/>
              <a:gd name="connsiteY104" fmla="*/ 4907264 h 5144400"/>
              <a:gd name="connsiteX105" fmla="*/ 8170105 w 9144000"/>
              <a:gd name="connsiteY105" fmla="*/ 4882921 h 5144400"/>
              <a:gd name="connsiteX106" fmla="*/ 8159921 w 9144000"/>
              <a:gd name="connsiteY106" fmla="*/ 4862394 h 5144400"/>
              <a:gd name="connsiteX107" fmla="*/ 8128254 w 9144000"/>
              <a:gd name="connsiteY107" fmla="*/ 4849660 h 5144400"/>
              <a:gd name="connsiteX108" fmla="*/ 0 w 9144000"/>
              <a:gd name="connsiteY108" fmla="*/ 0 h 5144400"/>
              <a:gd name="connsiteX109" fmla="*/ 9144000 w 9144000"/>
              <a:gd name="connsiteY109" fmla="*/ 0 h 5144400"/>
              <a:gd name="connsiteX110" fmla="*/ 9144000 w 9144000"/>
              <a:gd name="connsiteY110" fmla="*/ 5144400 h 5144400"/>
              <a:gd name="connsiteX111" fmla="*/ 0 w 9144000"/>
              <a:gd name="connsiteY111" fmla="*/ 5144400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9144000" h="5144400">
                <a:moveTo>
                  <a:pt x="7945091" y="4935733"/>
                </a:moveTo>
                <a:lnTo>
                  <a:pt x="7945091" y="4963911"/>
                </a:lnTo>
                <a:lnTo>
                  <a:pt x="7973269" y="4963911"/>
                </a:lnTo>
                <a:lnTo>
                  <a:pt x="7973269" y="4935733"/>
                </a:lnTo>
                <a:close/>
                <a:moveTo>
                  <a:pt x="8382871" y="4875438"/>
                </a:moveTo>
                <a:lnTo>
                  <a:pt x="8395127" y="4875438"/>
                </a:lnTo>
                <a:cubicBezTo>
                  <a:pt x="8401176" y="4875438"/>
                  <a:pt x="8405630" y="4877567"/>
                  <a:pt x="8408490" y="4881805"/>
                </a:cubicBezTo>
                <a:cubicBezTo>
                  <a:pt x="8409494" y="4883292"/>
                  <a:pt x="8410248" y="4886157"/>
                  <a:pt x="8410752" y="4890400"/>
                </a:cubicBezTo>
                <a:lnTo>
                  <a:pt x="8411509" y="4907260"/>
                </a:lnTo>
                <a:lnTo>
                  <a:pt x="8410872" y="4926028"/>
                </a:lnTo>
                <a:cubicBezTo>
                  <a:pt x="8410450" y="4928794"/>
                  <a:pt x="8409653" y="4931016"/>
                  <a:pt x="8408490" y="4932714"/>
                </a:cubicBezTo>
                <a:cubicBezTo>
                  <a:pt x="8405630" y="4936961"/>
                  <a:pt x="8401176" y="4939081"/>
                  <a:pt x="8395127" y="4939081"/>
                </a:cubicBezTo>
                <a:lnTo>
                  <a:pt x="8382871" y="4939081"/>
                </a:lnTo>
                <a:close/>
                <a:moveTo>
                  <a:pt x="8128264" y="4874491"/>
                </a:moveTo>
                <a:cubicBezTo>
                  <a:pt x="8133140" y="4874491"/>
                  <a:pt x="8136863" y="4876141"/>
                  <a:pt x="8139404" y="4879423"/>
                </a:cubicBezTo>
                <a:cubicBezTo>
                  <a:pt x="8142161" y="4883024"/>
                  <a:pt x="8143539" y="4892307"/>
                  <a:pt x="8143539" y="4907264"/>
                </a:cubicBezTo>
                <a:cubicBezTo>
                  <a:pt x="8143539" y="4922108"/>
                  <a:pt x="8142217" y="4931288"/>
                  <a:pt x="8139563" y="4934786"/>
                </a:cubicBezTo>
                <a:cubicBezTo>
                  <a:pt x="8136910" y="4938283"/>
                  <a:pt x="8133149" y="4940037"/>
                  <a:pt x="8128264" y="4940037"/>
                </a:cubicBezTo>
                <a:cubicBezTo>
                  <a:pt x="8123378" y="4940037"/>
                  <a:pt x="8119618" y="4938283"/>
                  <a:pt x="8116964" y="4934786"/>
                </a:cubicBezTo>
                <a:cubicBezTo>
                  <a:pt x="8114311" y="4931288"/>
                  <a:pt x="8112988" y="4922220"/>
                  <a:pt x="8112988" y="4907264"/>
                </a:cubicBezTo>
                <a:cubicBezTo>
                  <a:pt x="8112988" y="4892307"/>
                  <a:pt x="8114367" y="4883033"/>
                  <a:pt x="8117124" y="4879423"/>
                </a:cubicBezTo>
                <a:cubicBezTo>
                  <a:pt x="8119674" y="4876141"/>
                  <a:pt x="8123388" y="4874491"/>
                  <a:pt x="8128264" y="4874491"/>
                </a:cubicBezTo>
                <a:close/>
                <a:moveTo>
                  <a:pt x="8700926" y="4871856"/>
                </a:moveTo>
                <a:lnTo>
                  <a:pt x="8706636" y="4871856"/>
                </a:lnTo>
                <a:cubicBezTo>
                  <a:pt x="8711081" y="4871856"/>
                  <a:pt x="8714279" y="4872859"/>
                  <a:pt x="8716238" y="4874876"/>
                </a:cubicBezTo>
                <a:cubicBezTo>
                  <a:pt x="8718198" y="4876892"/>
                  <a:pt x="8719174" y="4880267"/>
                  <a:pt x="8719174" y="4885031"/>
                </a:cubicBezTo>
                <a:cubicBezTo>
                  <a:pt x="8719174" y="4889054"/>
                  <a:pt x="8718161" y="4892308"/>
                  <a:pt x="8716154" y="4894793"/>
                </a:cubicBezTo>
                <a:lnTo>
                  <a:pt x="8716163" y="4894793"/>
                </a:lnTo>
                <a:cubicBezTo>
                  <a:pt x="8714147" y="4897278"/>
                  <a:pt x="8711034" y="4898525"/>
                  <a:pt x="8706796" y="4898525"/>
                </a:cubicBezTo>
                <a:lnTo>
                  <a:pt x="8700926" y="4898525"/>
                </a:lnTo>
                <a:close/>
                <a:moveTo>
                  <a:pt x="8511029" y="4850626"/>
                </a:moveTo>
                <a:lnTo>
                  <a:pt x="8511029" y="4963911"/>
                </a:lnTo>
                <a:lnTo>
                  <a:pt x="8584958" y="4963911"/>
                </a:lnTo>
                <a:lnTo>
                  <a:pt x="8584958" y="4939090"/>
                </a:lnTo>
                <a:lnTo>
                  <a:pt x="8538879" y="4939090"/>
                </a:lnTo>
                <a:lnTo>
                  <a:pt x="8538879" y="4919201"/>
                </a:lnTo>
                <a:lnTo>
                  <a:pt x="8580879" y="4919201"/>
                </a:lnTo>
                <a:lnTo>
                  <a:pt x="8580879" y="4894380"/>
                </a:lnTo>
                <a:lnTo>
                  <a:pt x="8538879" y="4894380"/>
                </a:lnTo>
                <a:lnTo>
                  <a:pt x="8538879" y="4875447"/>
                </a:lnTo>
                <a:lnTo>
                  <a:pt x="8584958" y="4875447"/>
                </a:lnTo>
                <a:lnTo>
                  <a:pt x="8584958" y="4850626"/>
                </a:lnTo>
                <a:close/>
                <a:moveTo>
                  <a:pt x="8355012" y="4850626"/>
                </a:moveTo>
                <a:lnTo>
                  <a:pt x="8355012" y="4963911"/>
                </a:lnTo>
                <a:lnTo>
                  <a:pt x="8397022" y="4963911"/>
                </a:lnTo>
                <a:cubicBezTo>
                  <a:pt x="8409962" y="4963911"/>
                  <a:pt x="8420146" y="4960198"/>
                  <a:pt x="8427572" y="4952771"/>
                </a:cubicBezTo>
                <a:cubicBezTo>
                  <a:pt x="8433405" y="4946939"/>
                  <a:pt x="8437015" y="4939934"/>
                  <a:pt x="8438394" y="4931767"/>
                </a:cubicBezTo>
                <a:lnTo>
                  <a:pt x="8439350" y="4907269"/>
                </a:lnTo>
                <a:lnTo>
                  <a:pt x="8438394" y="4882771"/>
                </a:lnTo>
                <a:cubicBezTo>
                  <a:pt x="8437015" y="4874603"/>
                  <a:pt x="8433405" y="4867599"/>
                  <a:pt x="8427572" y="4861766"/>
                </a:cubicBezTo>
                <a:cubicBezTo>
                  <a:pt x="8420146" y="4854339"/>
                  <a:pt x="8409962" y="4850626"/>
                  <a:pt x="8397022" y="4850626"/>
                </a:cubicBezTo>
                <a:close/>
                <a:moveTo>
                  <a:pt x="8210932" y="4850626"/>
                </a:moveTo>
                <a:lnTo>
                  <a:pt x="8210932" y="4963911"/>
                </a:lnTo>
                <a:lnTo>
                  <a:pt x="8238782" y="4963911"/>
                </a:lnTo>
                <a:lnTo>
                  <a:pt x="8238782" y="4906955"/>
                </a:lnTo>
                <a:lnTo>
                  <a:pt x="8275053" y="4963911"/>
                </a:lnTo>
                <a:lnTo>
                  <a:pt x="8299405" y="4963911"/>
                </a:lnTo>
                <a:lnTo>
                  <a:pt x="8299405" y="4850626"/>
                </a:lnTo>
                <a:lnTo>
                  <a:pt x="8271555" y="4850626"/>
                </a:lnTo>
                <a:lnTo>
                  <a:pt x="8271555" y="4907583"/>
                </a:lnTo>
                <a:lnTo>
                  <a:pt x="8235275" y="4850626"/>
                </a:lnTo>
                <a:close/>
                <a:moveTo>
                  <a:pt x="7971975" y="4850626"/>
                </a:moveTo>
                <a:lnTo>
                  <a:pt x="8006183" y="4921724"/>
                </a:lnTo>
                <a:lnTo>
                  <a:pt x="8006183" y="4963911"/>
                </a:lnTo>
                <a:lnTo>
                  <a:pt x="8034033" y="4963911"/>
                </a:lnTo>
                <a:lnTo>
                  <a:pt x="8034033" y="4921724"/>
                </a:lnTo>
                <a:lnTo>
                  <a:pt x="8068241" y="4850626"/>
                </a:lnTo>
                <a:lnTo>
                  <a:pt x="8037849" y="4850626"/>
                </a:lnTo>
                <a:lnTo>
                  <a:pt x="8020183" y="4889776"/>
                </a:lnTo>
                <a:lnTo>
                  <a:pt x="8002366" y="4850626"/>
                </a:lnTo>
                <a:close/>
                <a:moveTo>
                  <a:pt x="8671397" y="4850570"/>
                </a:moveTo>
                <a:lnTo>
                  <a:pt x="8671397" y="4963912"/>
                </a:lnTo>
                <a:lnTo>
                  <a:pt x="8700926" y="4963912"/>
                </a:lnTo>
                <a:lnTo>
                  <a:pt x="8700926" y="4918507"/>
                </a:lnTo>
                <a:lnTo>
                  <a:pt x="8708699" y="4918507"/>
                </a:lnTo>
                <a:cubicBezTo>
                  <a:pt x="8710500" y="4918507"/>
                  <a:pt x="8712009" y="4918742"/>
                  <a:pt x="8713228" y="4919220"/>
                </a:cubicBezTo>
                <a:cubicBezTo>
                  <a:pt x="8714447" y="4919698"/>
                  <a:pt x="8715451" y="4920542"/>
                  <a:pt x="8716248" y="4921761"/>
                </a:cubicBezTo>
                <a:cubicBezTo>
                  <a:pt x="8717045" y="4922980"/>
                  <a:pt x="8717598" y="4924650"/>
                  <a:pt x="8717917" y="4926759"/>
                </a:cubicBezTo>
                <a:cubicBezTo>
                  <a:pt x="8718236" y="4928879"/>
                  <a:pt x="8718395" y="4931523"/>
                  <a:pt x="8718395" y="4934692"/>
                </a:cubicBezTo>
                <a:lnTo>
                  <a:pt x="8718311" y="4942232"/>
                </a:lnTo>
                <a:cubicBezTo>
                  <a:pt x="8718311" y="4943394"/>
                  <a:pt x="8718255" y="4944792"/>
                  <a:pt x="8718311" y="4946648"/>
                </a:cubicBezTo>
                <a:cubicBezTo>
                  <a:pt x="8718358" y="4948505"/>
                  <a:pt x="8718311" y="4950484"/>
                  <a:pt x="8718311" y="4952631"/>
                </a:cubicBezTo>
                <a:lnTo>
                  <a:pt x="8718311" y="4963902"/>
                </a:lnTo>
                <a:lnTo>
                  <a:pt x="8747989" y="4963902"/>
                </a:lnTo>
                <a:lnTo>
                  <a:pt x="8747915" y="4933427"/>
                </a:lnTo>
                <a:cubicBezTo>
                  <a:pt x="8747915" y="4925803"/>
                  <a:pt x="8746592" y="4919830"/>
                  <a:pt x="8743948" y="4915488"/>
                </a:cubicBezTo>
                <a:lnTo>
                  <a:pt x="8743948" y="4915507"/>
                </a:lnTo>
                <a:cubicBezTo>
                  <a:pt x="8741304" y="4911165"/>
                  <a:pt x="8736437" y="4908680"/>
                  <a:pt x="8729348" y="4908043"/>
                </a:cubicBezTo>
                <a:lnTo>
                  <a:pt x="8729348" y="4907724"/>
                </a:lnTo>
                <a:cubicBezTo>
                  <a:pt x="8736118" y="4906664"/>
                  <a:pt x="8741041" y="4903813"/>
                  <a:pt x="8744107" y="4899153"/>
                </a:cubicBezTo>
                <a:cubicBezTo>
                  <a:pt x="8747174" y="4894502"/>
                  <a:pt x="8748712" y="4888360"/>
                  <a:pt x="8748712" y="4880736"/>
                </a:cubicBezTo>
                <a:cubicBezTo>
                  <a:pt x="8748712" y="4876395"/>
                  <a:pt x="8748158" y="4872381"/>
                  <a:pt x="8747042" y="4868668"/>
                </a:cubicBezTo>
                <a:cubicBezTo>
                  <a:pt x="8745936" y="4864964"/>
                  <a:pt x="8744135" y="4861766"/>
                  <a:pt x="8741641" y="4859066"/>
                </a:cubicBezTo>
                <a:cubicBezTo>
                  <a:pt x="8739156" y="4856365"/>
                  <a:pt x="8735930" y="4854274"/>
                  <a:pt x="8731955" y="4852792"/>
                </a:cubicBezTo>
                <a:cubicBezTo>
                  <a:pt x="8727988" y="4851311"/>
                  <a:pt x="8723196" y="4850570"/>
                  <a:pt x="8717589" y="4850570"/>
                </a:cubicBezTo>
                <a:close/>
                <a:moveTo>
                  <a:pt x="8128254" y="4849660"/>
                </a:moveTo>
                <a:cubicBezTo>
                  <a:pt x="8115623" y="4849660"/>
                  <a:pt x="8105074" y="4853908"/>
                  <a:pt x="8096588" y="4862394"/>
                </a:cubicBezTo>
                <a:cubicBezTo>
                  <a:pt x="8091280" y="4867702"/>
                  <a:pt x="8087886" y="4874547"/>
                  <a:pt x="8086404" y="4882921"/>
                </a:cubicBezTo>
                <a:cubicBezTo>
                  <a:pt x="8085551" y="4887591"/>
                  <a:pt x="8085129" y="4895702"/>
                  <a:pt x="8085129" y="4907264"/>
                </a:cubicBezTo>
                <a:cubicBezTo>
                  <a:pt x="8085129" y="4918826"/>
                  <a:pt x="8085551" y="4926937"/>
                  <a:pt x="8086404" y="4931607"/>
                </a:cubicBezTo>
                <a:cubicBezTo>
                  <a:pt x="8087886" y="4939990"/>
                  <a:pt x="8091280" y="4946826"/>
                  <a:pt x="8096588" y="4952134"/>
                </a:cubicBezTo>
                <a:cubicBezTo>
                  <a:pt x="8105074" y="4960620"/>
                  <a:pt x="8115633" y="4964858"/>
                  <a:pt x="8128254" y="4964858"/>
                </a:cubicBezTo>
                <a:cubicBezTo>
                  <a:pt x="8140876" y="4964858"/>
                  <a:pt x="8151435" y="4960620"/>
                  <a:pt x="8159921" y="4952134"/>
                </a:cubicBezTo>
                <a:cubicBezTo>
                  <a:pt x="8165229" y="4946826"/>
                  <a:pt x="8168614" y="4939990"/>
                  <a:pt x="8170105" y="4931607"/>
                </a:cubicBezTo>
                <a:cubicBezTo>
                  <a:pt x="8170958" y="4926937"/>
                  <a:pt x="8171380" y="4918826"/>
                  <a:pt x="8171380" y="4907264"/>
                </a:cubicBezTo>
                <a:cubicBezTo>
                  <a:pt x="8171380" y="4895702"/>
                  <a:pt x="8170949" y="4887591"/>
                  <a:pt x="8170105" y="4882921"/>
                </a:cubicBezTo>
                <a:cubicBezTo>
                  <a:pt x="8168614" y="4874538"/>
                  <a:pt x="8165229" y="4867702"/>
                  <a:pt x="8159921" y="4862394"/>
                </a:cubicBezTo>
                <a:cubicBezTo>
                  <a:pt x="8151435" y="4853908"/>
                  <a:pt x="8140885" y="4849660"/>
                  <a:pt x="8128254" y="4849660"/>
                </a:cubicBezTo>
                <a:close/>
                <a:moveTo>
                  <a:pt x="0" y="0"/>
                </a:moveTo>
                <a:lnTo>
                  <a:pt x="9144000" y="0"/>
                </a:lnTo>
                <a:lnTo>
                  <a:pt x="9144000" y="5144400"/>
                </a:lnTo>
                <a:lnTo>
                  <a:pt x="0" y="51444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4" name="Footer Placeholder 7">
            <a:extLst>
              <a:ext uri="{FF2B5EF4-FFF2-40B4-BE49-F238E27FC236}">
                <a16:creationId xmlns:a16="http://schemas.microsoft.com/office/drawing/2014/main" id="{137AEC95-36C8-4D65-1717-64E721457575}"/>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16" name="Slide Number Placeholder 8">
            <a:extLst>
              <a:ext uri="{FF2B5EF4-FFF2-40B4-BE49-F238E27FC236}">
                <a16:creationId xmlns:a16="http://schemas.microsoft.com/office/drawing/2014/main" id="{B4E12693-0461-70CF-D622-8CA0B13B91B4}"/>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
        <p:nvSpPr>
          <p:cNvPr id="2" name="Rectangle 1">
            <a:extLst>
              <a:ext uri="{FF2B5EF4-FFF2-40B4-BE49-F238E27FC236}">
                <a16:creationId xmlns:a16="http://schemas.microsoft.com/office/drawing/2014/main" id="{8645C083-8ACA-EF72-A150-6DD4D4D989A8}"/>
              </a:ext>
            </a:extLst>
          </p:cNvPr>
          <p:cNvSpPr/>
          <p:nvPr userDrawn="1"/>
        </p:nvSpPr>
        <p:spPr bwMode="auto">
          <a:xfrm>
            <a:off x="10237409" y="6086325"/>
            <a:ext cx="1741715" cy="771676"/>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143325225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PLIT LAYOUT 01">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2582333" y="3708400"/>
            <a:ext cx="2787952" cy="2408765"/>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72CB6742-6346-13C9-33AB-8AB0C46B4CCD}"/>
              </a:ext>
            </a:extLst>
          </p:cNvPr>
          <p:cNvSpPr>
            <a:spLocks noGrp="1"/>
          </p:cNvSpPr>
          <p:nvPr>
            <p:ph type="title"/>
          </p:nvPr>
        </p:nvSpPr>
        <p:spPr>
          <a:xfrm>
            <a:off x="533400" y="559617"/>
            <a:ext cx="5156200"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3809A1BB-5C39-9426-47E1-1EF603210B06}"/>
              </a:ext>
            </a:extLst>
          </p:cNvPr>
          <p:cNvSpPr>
            <a:spLocks noGrp="1"/>
          </p:cNvSpPr>
          <p:nvPr>
            <p:ph type="body" sz="quarter" idx="15" hasCustomPrompt="1"/>
          </p:nvPr>
        </p:nvSpPr>
        <p:spPr>
          <a:xfrm>
            <a:off x="524934" y="1426770"/>
            <a:ext cx="516012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Rectangle 6">
            <a:extLst>
              <a:ext uri="{FF2B5EF4-FFF2-40B4-BE49-F238E27FC236}">
                <a16:creationId xmlns:a16="http://schemas.microsoft.com/office/drawing/2014/main" id="{46D09B50-8E92-4298-4A16-9969F70FDB18}"/>
              </a:ext>
            </a:extLst>
          </p:cNvPr>
          <p:cNvSpPr/>
          <p:nvPr/>
        </p:nvSpPr>
        <p:spPr bwMode="auto">
          <a:xfrm>
            <a:off x="6096001" y="0"/>
            <a:ext cx="6095999"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9" name="Rectangle 8">
            <a:extLst>
              <a:ext uri="{FF2B5EF4-FFF2-40B4-BE49-F238E27FC236}">
                <a16:creationId xmlns:a16="http://schemas.microsoft.com/office/drawing/2014/main" id="{B89D7293-1DA2-C4F8-DB30-68FD81315797}"/>
              </a:ext>
            </a:extLst>
          </p:cNvPr>
          <p:cNvSpPr/>
          <p:nvPr userDrawn="1"/>
        </p:nvSpPr>
        <p:spPr bwMode="auto">
          <a:xfrm>
            <a:off x="6096001" y="0"/>
            <a:ext cx="6095999"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Free-form: Shape 9">
            <a:extLst>
              <a:ext uri="{FF2B5EF4-FFF2-40B4-BE49-F238E27FC236}">
                <a16:creationId xmlns:a16="http://schemas.microsoft.com/office/drawing/2014/main" id="{732C69D9-8785-48CF-CB39-C0A57347B554}"/>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2187116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X COLUMNS + QUOTE">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5" name="Title 4">
            <a:extLst>
              <a:ext uri="{FF2B5EF4-FFF2-40B4-BE49-F238E27FC236}">
                <a16:creationId xmlns:a16="http://schemas.microsoft.com/office/drawing/2014/main" id="{72CB6742-6346-13C9-33AB-8AB0C46B4CCD}"/>
              </a:ext>
            </a:extLst>
          </p:cNvPr>
          <p:cNvSpPr>
            <a:spLocks noGrp="1"/>
          </p:cNvSpPr>
          <p:nvPr>
            <p:ph type="title"/>
          </p:nvPr>
        </p:nvSpPr>
        <p:spPr>
          <a:xfrm>
            <a:off x="533400" y="559617"/>
            <a:ext cx="5156200"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3809A1BB-5C39-9426-47E1-1EF603210B06}"/>
              </a:ext>
            </a:extLst>
          </p:cNvPr>
          <p:cNvSpPr>
            <a:spLocks noGrp="1"/>
          </p:cNvSpPr>
          <p:nvPr>
            <p:ph type="body" sz="quarter" idx="15" hasCustomPrompt="1"/>
          </p:nvPr>
        </p:nvSpPr>
        <p:spPr>
          <a:xfrm>
            <a:off x="524934" y="1426770"/>
            <a:ext cx="516012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Rectangle 6">
            <a:extLst>
              <a:ext uri="{FF2B5EF4-FFF2-40B4-BE49-F238E27FC236}">
                <a16:creationId xmlns:a16="http://schemas.microsoft.com/office/drawing/2014/main" id="{46D09B50-8E92-4298-4A16-9969F70FDB18}"/>
              </a:ext>
            </a:extLst>
          </p:cNvPr>
          <p:cNvSpPr/>
          <p:nvPr/>
        </p:nvSpPr>
        <p:spPr bwMode="auto">
          <a:xfrm>
            <a:off x="7406969" y="1"/>
            <a:ext cx="4785031" cy="4640825"/>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11" name="Text Placeholder 4">
            <a:extLst>
              <a:ext uri="{FF2B5EF4-FFF2-40B4-BE49-F238E27FC236}">
                <a16:creationId xmlns:a16="http://schemas.microsoft.com/office/drawing/2014/main" id="{435E51D2-E081-58CA-45D1-E4CDAE8C2F77}"/>
              </a:ext>
            </a:extLst>
          </p:cNvPr>
          <p:cNvSpPr>
            <a:spLocks noGrp="1"/>
          </p:cNvSpPr>
          <p:nvPr>
            <p:ph type="body" sz="quarter" idx="21"/>
          </p:nvPr>
        </p:nvSpPr>
        <p:spPr>
          <a:xfrm>
            <a:off x="533400" y="2804585"/>
            <a:ext cx="2575848"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ext Placeholder 4">
            <a:extLst>
              <a:ext uri="{FF2B5EF4-FFF2-40B4-BE49-F238E27FC236}">
                <a16:creationId xmlns:a16="http://schemas.microsoft.com/office/drawing/2014/main" id="{55A51709-4926-DB49-91C0-85D8E4105657}"/>
              </a:ext>
            </a:extLst>
          </p:cNvPr>
          <p:cNvSpPr>
            <a:spLocks noGrp="1"/>
          </p:cNvSpPr>
          <p:nvPr>
            <p:ph type="body" sz="quarter" idx="22"/>
          </p:nvPr>
        </p:nvSpPr>
        <p:spPr>
          <a:xfrm>
            <a:off x="3422752" y="2804585"/>
            <a:ext cx="2575848"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4" name="Text Placeholder 4">
            <a:extLst>
              <a:ext uri="{FF2B5EF4-FFF2-40B4-BE49-F238E27FC236}">
                <a16:creationId xmlns:a16="http://schemas.microsoft.com/office/drawing/2014/main" id="{14720F11-7D9E-9911-60A1-86F0728D9A5A}"/>
              </a:ext>
            </a:extLst>
          </p:cNvPr>
          <p:cNvSpPr>
            <a:spLocks noGrp="1"/>
          </p:cNvSpPr>
          <p:nvPr>
            <p:ph type="body" sz="quarter" idx="23"/>
          </p:nvPr>
        </p:nvSpPr>
        <p:spPr>
          <a:xfrm>
            <a:off x="7906262" y="1490134"/>
            <a:ext cx="3184524" cy="2634089"/>
          </a:xfrm>
        </p:spPr>
        <p:txBody>
          <a:bodyPr anchor="b"/>
          <a:lstStyle>
            <a:lvl1pPr>
              <a:defRPr sz="2667">
                <a:solidFill>
                  <a:schemeClr val="accent1"/>
                </a:solidFill>
                <a:latin typeface="+mj-lt"/>
              </a:defRPr>
            </a:lvl1pPr>
            <a:lvl2pPr marL="0" indent="0">
              <a:buNone/>
              <a:defRPr sz="1467">
                <a:solidFill>
                  <a:schemeClr val="accent1"/>
                </a:solidFill>
              </a:defRPr>
            </a:lvl2pPr>
          </a:lstStyle>
          <a:p>
            <a:pPr lvl="0"/>
            <a:r>
              <a:rPr lang="en-GB"/>
              <a:t>Click to edit Master text styles</a:t>
            </a:r>
          </a:p>
          <a:p>
            <a:pPr lvl="1"/>
            <a:r>
              <a:rPr lang="en-GB"/>
              <a:t>Second level</a:t>
            </a:r>
          </a:p>
        </p:txBody>
      </p:sp>
      <p:sp>
        <p:nvSpPr>
          <p:cNvPr id="6" name="Rectangle 5">
            <a:extLst>
              <a:ext uri="{FF2B5EF4-FFF2-40B4-BE49-F238E27FC236}">
                <a16:creationId xmlns:a16="http://schemas.microsoft.com/office/drawing/2014/main" id="{43E23FE2-45AD-F5D0-E995-BD9378104511}"/>
              </a:ext>
            </a:extLst>
          </p:cNvPr>
          <p:cNvSpPr/>
          <p:nvPr userDrawn="1"/>
        </p:nvSpPr>
        <p:spPr bwMode="auto">
          <a:xfrm>
            <a:off x="7406969" y="1"/>
            <a:ext cx="4785031" cy="4640825"/>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9" name="Free-form: Shape 8">
            <a:extLst>
              <a:ext uri="{FF2B5EF4-FFF2-40B4-BE49-F238E27FC236}">
                <a16:creationId xmlns:a16="http://schemas.microsoft.com/office/drawing/2014/main" id="{D8104E0A-B3FF-3A41-8597-B669CE8F3151}"/>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423711776"/>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PLIT LAYOUT 02">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1467023" y="2659445"/>
            <a:ext cx="3018021" cy="851201"/>
          </a:xfrm>
        </p:spPr>
        <p:txBody>
          <a:bodyPr/>
          <a:lstStyle>
            <a:lvl1pPr algn="ctr">
              <a:lnSpc>
                <a:spcPct val="100000"/>
              </a:lnSpc>
              <a:defRPr sz="2667">
                <a:latin typeface="+mj-lt"/>
              </a:defRPr>
            </a:lvl1pPr>
            <a:lvl2pPr marL="0" indent="0" algn="ctr">
              <a:lnSpc>
                <a:spcPct val="100000"/>
              </a:lnSpc>
              <a:buNone/>
              <a:defRPr sz="1600"/>
            </a:lvl2pPr>
            <a:lvl3pPr algn="ctr">
              <a:defRPr/>
            </a:lvl3pPr>
            <a:lvl4pPr algn="ctr">
              <a:defRPr/>
            </a:lvl4pPr>
            <a:lvl5pPr algn="ctr">
              <a:defRPr/>
            </a:lvl5pPr>
          </a:lstStyle>
          <a:p>
            <a:pPr lvl="0"/>
            <a:r>
              <a:rPr lang="en-GB"/>
              <a:t>Click to edit Master text styles</a:t>
            </a:r>
          </a:p>
          <a:p>
            <a:pPr lvl="1"/>
            <a:r>
              <a:rPr lang="en-GB"/>
              <a:t>Second level</a:t>
            </a:r>
          </a:p>
        </p:txBody>
      </p:sp>
      <p:sp>
        <p:nvSpPr>
          <p:cNvPr id="7" name="Rectangle 6">
            <a:extLst>
              <a:ext uri="{FF2B5EF4-FFF2-40B4-BE49-F238E27FC236}">
                <a16:creationId xmlns:a16="http://schemas.microsoft.com/office/drawing/2014/main" id="{46D09B50-8E92-4298-4A16-9969F70FDB18}"/>
              </a:ext>
            </a:extLst>
          </p:cNvPr>
          <p:cNvSpPr/>
          <p:nvPr/>
        </p:nvSpPr>
        <p:spPr bwMode="auto">
          <a:xfrm>
            <a:off x="6096001" y="0"/>
            <a:ext cx="6095999"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9" name="Text Placeholder 4">
            <a:extLst>
              <a:ext uri="{FF2B5EF4-FFF2-40B4-BE49-F238E27FC236}">
                <a16:creationId xmlns:a16="http://schemas.microsoft.com/office/drawing/2014/main" id="{6B28B624-EB6E-0CF1-FB99-4CD297BE7FB7}"/>
              </a:ext>
            </a:extLst>
          </p:cNvPr>
          <p:cNvSpPr>
            <a:spLocks noGrp="1"/>
          </p:cNvSpPr>
          <p:nvPr>
            <p:ph type="body" sz="quarter" idx="21"/>
          </p:nvPr>
        </p:nvSpPr>
        <p:spPr>
          <a:xfrm>
            <a:off x="7634988" y="2659445"/>
            <a:ext cx="3018021" cy="851201"/>
          </a:xfrm>
        </p:spPr>
        <p:txBody>
          <a:bodyPr/>
          <a:lstStyle>
            <a:lvl1pPr algn="ctr">
              <a:lnSpc>
                <a:spcPct val="100000"/>
              </a:lnSpc>
              <a:defRPr sz="2667">
                <a:latin typeface="+mj-lt"/>
              </a:defRPr>
            </a:lvl1pPr>
            <a:lvl2pPr marL="0" indent="0" algn="ctr">
              <a:lnSpc>
                <a:spcPct val="100000"/>
              </a:lnSpc>
              <a:buNone/>
              <a:defRPr sz="1600"/>
            </a:lvl2pPr>
            <a:lvl3pPr algn="ctr">
              <a:defRPr/>
            </a:lvl3pPr>
            <a:lvl4pPr algn="ctr">
              <a:defRPr/>
            </a:lvl4pPr>
            <a:lvl5pPr algn="ctr">
              <a:defRPr/>
            </a:lvl5pPr>
          </a:lstStyle>
          <a:p>
            <a:pPr lvl="0"/>
            <a:r>
              <a:rPr lang="en-GB"/>
              <a:t>Click to edit Master text styles</a:t>
            </a:r>
          </a:p>
          <a:p>
            <a:pPr lvl="1"/>
            <a:r>
              <a:rPr lang="en-GB"/>
              <a:t>Second level</a:t>
            </a:r>
          </a:p>
        </p:txBody>
      </p:sp>
      <p:sp>
        <p:nvSpPr>
          <p:cNvPr id="10" name="Text Placeholder 4">
            <a:extLst>
              <a:ext uri="{FF2B5EF4-FFF2-40B4-BE49-F238E27FC236}">
                <a16:creationId xmlns:a16="http://schemas.microsoft.com/office/drawing/2014/main" id="{C5EA563B-CA6D-4DF7-4877-C0A3736F0C0E}"/>
              </a:ext>
            </a:extLst>
          </p:cNvPr>
          <p:cNvSpPr>
            <a:spLocks noGrp="1"/>
          </p:cNvSpPr>
          <p:nvPr>
            <p:ph type="body" sz="quarter" idx="22"/>
          </p:nvPr>
        </p:nvSpPr>
        <p:spPr>
          <a:xfrm>
            <a:off x="1467023" y="3752546"/>
            <a:ext cx="3018021" cy="1308705"/>
          </a:xfrm>
        </p:spPr>
        <p:txBody>
          <a:bodyPr/>
          <a:lstStyle>
            <a:lvl1pPr algn="ctr">
              <a:lnSpc>
                <a:spcPct val="100000"/>
              </a:lnSpc>
              <a:defRPr sz="1467">
                <a:latin typeface="+mn-lt"/>
              </a:defRPr>
            </a:lvl1pPr>
            <a:lvl2pPr marL="0" indent="0" algn="ctr">
              <a:lnSpc>
                <a:spcPct val="100000"/>
              </a:lnSpc>
              <a:buNone/>
              <a:defRPr sz="1467" b="1"/>
            </a:lvl2pPr>
            <a:lvl3pPr algn="ctr">
              <a:defRPr/>
            </a:lvl3pPr>
            <a:lvl4pPr algn="ctr">
              <a:defRPr/>
            </a:lvl4pPr>
            <a:lvl5pPr algn="ctr">
              <a:defRPr/>
            </a:lvl5pPr>
          </a:lstStyle>
          <a:p>
            <a:pPr lvl="0"/>
            <a:r>
              <a:rPr lang="en-GB"/>
              <a:t>Click to edit Master text styles</a:t>
            </a:r>
          </a:p>
          <a:p>
            <a:pPr lvl="1"/>
            <a:r>
              <a:rPr lang="en-GB"/>
              <a:t>Second level</a:t>
            </a:r>
          </a:p>
        </p:txBody>
      </p:sp>
      <p:sp>
        <p:nvSpPr>
          <p:cNvPr id="11" name="Text Placeholder 4">
            <a:extLst>
              <a:ext uri="{FF2B5EF4-FFF2-40B4-BE49-F238E27FC236}">
                <a16:creationId xmlns:a16="http://schemas.microsoft.com/office/drawing/2014/main" id="{6D563333-5A9F-5A80-CF86-B16AD88AA5D4}"/>
              </a:ext>
            </a:extLst>
          </p:cNvPr>
          <p:cNvSpPr>
            <a:spLocks noGrp="1"/>
          </p:cNvSpPr>
          <p:nvPr>
            <p:ph type="body" sz="quarter" idx="23"/>
          </p:nvPr>
        </p:nvSpPr>
        <p:spPr>
          <a:xfrm>
            <a:off x="7634988" y="3752546"/>
            <a:ext cx="3018021" cy="1308705"/>
          </a:xfrm>
        </p:spPr>
        <p:txBody>
          <a:bodyPr/>
          <a:lstStyle>
            <a:lvl1pPr algn="ctr">
              <a:lnSpc>
                <a:spcPct val="100000"/>
              </a:lnSpc>
              <a:defRPr sz="1467">
                <a:latin typeface="+mn-lt"/>
              </a:defRPr>
            </a:lvl1pPr>
            <a:lvl2pPr marL="0" indent="0" algn="ctr">
              <a:lnSpc>
                <a:spcPct val="100000"/>
              </a:lnSpc>
              <a:buNone/>
              <a:defRPr sz="1467"/>
            </a:lvl2pPr>
            <a:lvl3pPr algn="ctr">
              <a:defRPr/>
            </a:lvl3pPr>
            <a:lvl4pPr algn="ctr">
              <a:defRPr/>
            </a:lvl4pPr>
            <a:lvl5pPr algn="ctr">
              <a:defRPr/>
            </a:lvl5pPr>
          </a:lstStyle>
          <a:p>
            <a:pPr lvl="0"/>
            <a:r>
              <a:rPr lang="en-GB"/>
              <a:t>Click to edit Master text styles</a:t>
            </a:r>
          </a:p>
          <a:p>
            <a:pPr lvl="1"/>
            <a:r>
              <a:rPr lang="en-GB"/>
              <a:t>Second level</a:t>
            </a:r>
          </a:p>
        </p:txBody>
      </p:sp>
      <p:sp>
        <p:nvSpPr>
          <p:cNvPr id="5" name="Rectangle 4">
            <a:extLst>
              <a:ext uri="{FF2B5EF4-FFF2-40B4-BE49-F238E27FC236}">
                <a16:creationId xmlns:a16="http://schemas.microsoft.com/office/drawing/2014/main" id="{EC090C77-712E-0436-EFA4-67DFB8B4D964}"/>
              </a:ext>
            </a:extLst>
          </p:cNvPr>
          <p:cNvSpPr/>
          <p:nvPr userDrawn="1"/>
        </p:nvSpPr>
        <p:spPr bwMode="auto">
          <a:xfrm>
            <a:off x="6096001" y="0"/>
            <a:ext cx="6095999"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2" name="Free-form: Shape 11">
            <a:extLst>
              <a:ext uri="{FF2B5EF4-FFF2-40B4-BE49-F238E27FC236}">
                <a16:creationId xmlns:a16="http://schemas.microsoft.com/office/drawing/2014/main" id="{DB017B7C-EFD6-6222-9508-CC247F4623D3}"/>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193889848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PLIT LAYOUT 03">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1467023" y="2659445"/>
            <a:ext cx="3018021" cy="851201"/>
          </a:xfrm>
        </p:spPr>
        <p:txBody>
          <a:bodyPr/>
          <a:lstStyle>
            <a:lvl1pPr algn="ctr">
              <a:lnSpc>
                <a:spcPct val="100000"/>
              </a:lnSpc>
              <a:defRPr sz="2667">
                <a:latin typeface="+mj-lt"/>
              </a:defRPr>
            </a:lvl1pPr>
            <a:lvl2pPr marL="0" indent="0" algn="ctr">
              <a:lnSpc>
                <a:spcPct val="100000"/>
              </a:lnSpc>
              <a:buNone/>
              <a:defRPr sz="1600"/>
            </a:lvl2pPr>
            <a:lvl3pPr algn="ctr">
              <a:defRPr/>
            </a:lvl3pPr>
            <a:lvl4pPr algn="ctr">
              <a:defRPr/>
            </a:lvl4pPr>
            <a:lvl5pPr algn="ctr">
              <a:defRPr/>
            </a:lvl5pPr>
          </a:lstStyle>
          <a:p>
            <a:pPr lvl="0"/>
            <a:r>
              <a:rPr lang="en-GB"/>
              <a:t>Click to edit Master text styles</a:t>
            </a:r>
          </a:p>
          <a:p>
            <a:pPr lvl="1"/>
            <a:r>
              <a:rPr lang="en-GB"/>
              <a:t>Second level</a:t>
            </a:r>
          </a:p>
        </p:txBody>
      </p:sp>
      <p:sp>
        <p:nvSpPr>
          <p:cNvPr id="7" name="Rectangle 6">
            <a:extLst>
              <a:ext uri="{FF2B5EF4-FFF2-40B4-BE49-F238E27FC236}">
                <a16:creationId xmlns:a16="http://schemas.microsoft.com/office/drawing/2014/main" id="{46D09B50-8E92-4298-4A16-9969F70FDB18}"/>
              </a:ext>
            </a:extLst>
          </p:cNvPr>
          <p:cNvSpPr/>
          <p:nvPr/>
        </p:nvSpPr>
        <p:spPr bwMode="auto">
          <a:xfrm>
            <a:off x="6096001" y="0"/>
            <a:ext cx="6095999"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9" name="Text Placeholder 4">
            <a:extLst>
              <a:ext uri="{FF2B5EF4-FFF2-40B4-BE49-F238E27FC236}">
                <a16:creationId xmlns:a16="http://schemas.microsoft.com/office/drawing/2014/main" id="{6B28B624-EB6E-0CF1-FB99-4CD297BE7FB7}"/>
              </a:ext>
            </a:extLst>
          </p:cNvPr>
          <p:cNvSpPr>
            <a:spLocks noGrp="1"/>
          </p:cNvSpPr>
          <p:nvPr>
            <p:ph type="body" sz="quarter" idx="21"/>
          </p:nvPr>
        </p:nvSpPr>
        <p:spPr>
          <a:xfrm>
            <a:off x="7634988" y="2659445"/>
            <a:ext cx="3018021" cy="851201"/>
          </a:xfrm>
        </p:spPr>
        <p:txBody>
          <a:bodyPr/>
          <a:lstStyle>
            <a:lvl1pPr algn="ctr">
              <a:lnSpc>
                <a:spcPct val="100000"/>
              </a:lnSpc>
              <a:defRPr sz="2667">
                <a:solidFill>
                  <a:schemeClr val="bg1"/>
                </a:solidFill>
                <a:latin typeface="+mj-lt"/>
              </a:defRPr>
            </a:lvl1pPr>
            <a:lvl2pPr marL="0" indent="0" algn="ctr">
              <a:lnSpc>
                <a:spcPct val="100000"/>
              </a:lnSpc>
              <a:buNone/>
              <a:defRPr sz="1600">
                <a:solidFill>
                  <a:schemeClr val="bg1"/>
                </a:solidFill>
              </a:defRPr>
            </a:lvl2pPr>
            <a:lvl3pPr algn="ctr">
              <a:defRPr/>
            </a:lvl3pPr>
            <a:lvl4pPr algn="ctr">
              <a:defRPr/>
            </a:lvl4pPr>
            <a:lvl5pPr algn="ctr">
              <a:defRPr/>
            </a:lvl5pPr>
          </a:lstStyle>
          <a:p>
            <a:pPr lvl="0"/>
            <a:r>
              <a:rPr lang="en-GB"/>
              <a:t>Click to edit Master text styles</a:t>
            </a:r>
          </a:p>
          <a:p>
            <a:pPr lvl="1"/>
            <a:r>
              <a:rPr lang="en-GB"/>
              <a:t>Second level</a:t>
            </a:r>
          </a:p>
        </p:txBody>
      </p:sp>
      <p:sp>
        <p:nvSpPr>
          <p:cNvPr id="10" name="Text Placeholder 4">
            <a:extLst>
              <a:ext uri="{FF2B5EF4-FFF2-40B4-BE49-F238E27FC236}">
                <a16:creationId xmlns:a16="http://schemas.microsoft.com/office/drawing/2014/main" id="{C5EA563B-CA6D-4DF7-4877-C0A3736F0C0E}"/>
              </a:ext>
            </a:extLst>
          </p:cNvPr>
          <p:cNvSpPr>
            <a:spLocks noGrp="1"/>
          </p:cNvSpPr>
          <p:nvPr>
            <p:ph type="body" sz="quarter" idx="22"/>
          </p:nvPr>
        </p:nvSpPr>
        <p:spPr>
          <a:xfrm>
            <a:off x="1467023" y="3752546"/>
            <a:ext cx="3018021" cy="1308705"/>
          </a:xfrm>
        </p:spPr>
        <p:txBody>
          <a:bodyPr/>
          <a:lstStyle>
            <a:lvl1pPr algn="ctr">
              <a:lnSpc>
                <a:spcPct val="100000"/>
              </a:lnSpc>
              <a:defRPr sz="1467">
                <a:latin typeface="+mn-lt"/>
              </a:defRPr>
            </a:lvl1pPr>
            <a:lvl2pPr marL="0" indent="0" algn="ctr">
              <a:lnSpc>
                <a:spcPct val="100000"/>
              </a:lnSpc>
              <a:buNone/>
              <a:defRPr sz="1467" b="1"/>
            </a:lvl2pPr>
            <a:lvl3pPr algn="ctr">
              <a:defRPr/>
            </a:lvl3pPr>
            <a:lvl4pPr algn="ctr">
              <a:defRPr/>
            </a:lvl4pPr>
            <a:lvl5pPr algn="ctr">
              <a:defRPr/>
            </a:lvl5pPr>
          </a:lstStyle>
          <a:p>
            <a:pPr lvl="0"/>
            <a:r>
              <a:rPr lang="en-GB"/>
              <a:t>Click to edit Master text styles</a:t>
            </a:r>
          </a:p>
          <a:p>
            <a:pPr lvl="1"/>
            <a:r>
              <a:rPr lang="en-GB"/>
              <a:t>Second level</a:t>
            </a:r>
          </a:p>
        </p:txBody>
      </p:sp>
      <p:sp>
        <p:nvSpPr>
          <p:cNvPr id="11" name="Text Placeholder 4">
            <a:extLst>
              <a:ext uri="{FF2B5EF4-FFF2-40B4-BE49-F238E27FC236}">
                <a16:creationId xmlns:a16="http://schemas.microsoft.com/office/drawing/2014/main" id="{6D563333-5A9F-5A80-CF86-B16AD88AA5D4}"/>
              </a:ext>
            </a:extLst>
          </p:cNvPr>
          <p:cNvSpPr>
            <a:spLocks noGrp="1"/>
          </p:cNvSpPr>
          <p:nvPr>
            <p:ph type="body" sz="quarter" idx="23"/>
          </p:nvPr>
        </p:nvSpPr>
        <p:spPr>
          <a:xfrm>
            <a:off x="7634988" y="3752546"/>
            <a:ext cx="3018021" cy="1308705"/>
          </a:xfrm>
        </p:spPr>
        <p:txBody>
          <a:bodyPr/>
          <a:lstStyle>
            <a:lvl1pPr algn="ctr">
              <a:lnSpc>
                <a:spcPct val="100000"/>
              </a:lnSpc>
              <a:defRPr sz="1467">
                <a:solidFill>
                  <a:schemeClr val="bg1"/>
                </a:solidFill>
                <a:latin typeface="+mn-lt"/>
              </a:defRPr>
            </a:lvl1pPr>
            <a:lvl2pPr marL="0" indent="0" algn="ctr">
              <a:lnSpc>
                <a:spcPct val="100000"/>
              </a:lnSpc>
              <a:buNone/>
              <a:defRPr sz="1467">
                <a:solidFill>
                  <a:schemeClr val="bg1"/>
                </a:solidFill>
              </a:defRPr>
            </a:lvl2pPr>
            <a:lvl3pPr algn="ctr">
              <a:defRPr/>
            </a:lvl3pPr>
            <a:lvl4pPr algn="ctr">
              <a:defRPr/>
            </a:lvl4pPr>
            <a:lvl5pPr algn="ctr">
              <a:defRPr/>
            </a:lvl5pPr>
          </a:lstStyle>
          <a:p>
            <a:pPr lvl="0"/>
            <a:r>
              <a:rPr lang="en-GB"/>
              <a:t>Click to edit Master text styles</a:t>
            </a:r>
          </a:p>
          <a:p>
            <a:pPr lvl="1"/>
            <a:r>
              <a:rPr lang="en-GB"/>
              <a:t>Second level</a:t>
            </a:r>
          </a:p>
        </p:txBody>
      </p:sp>
      <p:sp>
        <p:nvSpPr>
          <p:cNvPr id="5" name="Rectangle 4">
            <a:extLst>
              <a:ext uri="{FF2B5EF4-FFF2-40B4-BE49-F238E27FC236}">
                <a16:creationId xmlns:a16="http://schemas.microsoft.com/office/drawing/2014/main" id="{394CC542-432A-D45D-D564-6DAD2F2848CB}"/>
              </a:ext>
            </a:extLst>
          </p:cNvPr>
          <p:cNvSpPr/>
          <p:nvPr userDrawn="1"/>
        </p:nvSpPr>
        <p:spPr bwMode="auto">
          <a:xfrm>
            <a:off x="6096001" y="0"/>
            <a:ext cx="6095999"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2" name="Free-form: Shape 11">
            <a:extLst>
              <a:ext uri="{FF2B5EF4-FFF2-40B4-BE49-F238E27FC236}">
                <a16:creationId xmlns:a16="http://schemas.microsoft.com/office/drawing/2014/main" id="{7541C550-9D48-4985-2BA2-D1E45EFC3D32}"/>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391425685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PLIT LAYOUT 04">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7" name="Rectangle 6">
            <a:extLst>
              <a:ext uri="{FF2B5EF4-FFF2-40B4-BE49-F238E27FC236}">
                <a16:creationId xmlns:a16="http://schemas.microsoft.com/office/drawing/2014/main" id="{46D09B50-8E92-4298-4A16-9969F70FDB18}"/>
              </a:ext>
            </a:extLst>
          </p:cNvPr>
          <p:cNvSpPr/>
          <p:nvPr/>
        </p:nvSpPr>
        <p:spPr bwMode="auto">
          <a:xfrm>
            <a:off x="6096001" y="0"/>
            <a:ext cx="6095999"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5" name="Title 4">
            <a:extLst>
              <a:ext uri="{FF2B5EF4-FFF2-40B4-BE49-F238E27FC236}">
                <a16:creationId xmlns:a16="http://schemas.microsoft.com/office/drawing/2014/main" id="{99583B8A-9BB0-F131-0927-45BE971BF186}"/>
              </a:ext>
            </a:extLst>
          </p:cNvPr>
          <p:cNvSpPr>
            <a:spLocks noGrp="1"/>
          </p:cNvSpPr>
          <p:nvPr>
            <p:ph type="title"/>
          </p:nvPr>
        </p:nvSpPr>
        <p:spPr/>
        <p:txBody>
          <a:bodyPr/>
          <a:lstStyle/>
          <a:p>
            <a:r>
              <a:rPr lang="en-GB"/>
              <a:t>Click to edit Master title style</a:t>
            </a:r>
          </a:p>
        </p:txBody>
      </p:sp>
      <p:sp>
        <p:nvSpPr>
          <p:cNvPr id="6" name="Rectangle 5">
            <a:extLst>
              <a:ext uri="{FF2B5EF4-FFF2-40B4-BE49-F238E27FC236}">
                <a16:creationId xmlns:a16="http://schemas.microsoft.com/office/drawing/2014/main" id="{1A8D4D4F-A30B-7AF5-4136-809528F8F0FD}"/>
              </a:ext>
            </a:extLst>
          </p:cNvPr>
          <p:cNvSpPr/>
          <p:nvPr userDrawn="1"/>
        </p:nvSpPr>
        <p:spPr bwMode="auto">
          <a:xfrm>
            <a:off x="6096001" y="0"/>
            <a:ext cx="6095999"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9" name="Free-form: Shape 8">
            <a:extLst>
              <a:ext uri="{FF2B5EF4-FFF2-40B4-BE49-F238E27FC236}">
                <a16:creationId xmlns:a16="http://schemas.microsoft.com/office/drawing/2014/main" id="{4946F61E-8EF0-B56E-F5A7-140CEE05000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30365876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MODULAR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D09B50-8E92-4298-4A16-9969F70FDB18}"/>
              </a:ext>
            </a:extLst>
          </p:cNvPr>
          <p:cNvSpPr/>
          <p:nvPr/>
        </p:nvSpPr>
        <p:spPr bwMode="auto">
          <a:xfrm>
            <a:off x="6850743" y="0"/>
            <a:ext cx="5341256" cy="6858000"/>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15" name="Group 14">
            <a:extLst>
              <a:ext uri="{FF2B5EF4-FFF2-40B4-BE49-F238E27FC236}">
                <a16:creationId xmlns:a16="http://schemas.microsoft.com/office/drawing/2014/main" id="{B3C8B910-108E-5A4E-0A0A-D9763290A73E}"/>
              </a:ext>
            </a:extLst>
          </p:cNvPr>
          <p:cNvGrpSpPr/>
          <p:nvPr/>
        </p:nvGrpSpPr>
        <p:grpSpPr>
          <a:xfrm>
            <a:off x="0" y="1"/>
            <a:ext cx="6848595" cy="3427751"/>
            <a:chOff x="0" y="0"/>
            <a:chExt cx="5096656" cy="2570813"/>
          </a:xfrm>
        </p:grpSpPr>
        <p:sp>
          <p:nvSpPr>
            <p:cNvPr id="13" name="Rectangle 12">
              <a:extLst>
                <a:ext uri="{FF2B5EF4-FFF2-40B4-BE49-F238E27FC236}">
                  <a16:creationId xmlns:a16="http://schemas.microsoft.com/office/drawing/2014/main" id="{B43E186D-C6F2-B22F-73BE-0AC6A5FE6598}"/>
                </a:ext>
              </a:extLst>
            </p:cNvPr>
            <p:cNvSpPr/>
            <p:nvPr userDrawn="1"/>
          </p:nvSpPr>
          <p:spPr bwMode="auto">
            <a:xfrm>
              <a:off x="0" y="0"/>
              <a:ext cx="2563318" cy="25708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4" name="Rectangle 13">
              <a:extLst>
                <a:ext uri="{FF2B5EF4-FFF2-40B4-BE49-F238E27FC236}">
                  <a16:creationId xmlns:a16="http://schemas.microsoft.com/office/drawing/2014/main" id="{401496D5-79F6-45C4-7047-6A011D8006AF}"/>
                </a:ext>
              </a:extLst>
            </p:cNvPr>
            <p:cNvSpPr/>
            <p:nvPr userDrawn="1"/>
          </p:nvSpPr>
          <p:spPr bwMode="auto">
            <a:xfrm>
              <a:off x="2533338" y="0"/>
              <a:ext cx="2563318" cy="2570813"/>
            </a:xfrm>
            <a:prstGeom prst="rect">
              <a:avLst/>
            </a:prstGeom>
            <a:solidFill>
              <a:schemeClr val="accent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16" name="Picture Placeholder 11">
            <a:extLst>
              <a:ext uri="{FF2B5EF4-FFF2-40B4-BE49-F238E27FC236}">
                <a16:creationId xmlns:a16="http://schemas.microsoft.com/office/drawing/2014/main" id="{0327798F-34B3-A708-F712-367EBB42F50E}"/>
              </a:ext>
            </a:extLst>
          </p:cNvPr>
          <p:cNvSpPr>
            <a:spLocks noGrp="1"/>
          </p:cNvSpPr>
          <p:nvPr>
            <p:ph type="pic" sz="quarter" idx="17"/>
          </p:nvPr>
        </p:nvSpPr>
        <p:spPr bwMode="auto">
          <a:xfrm>
            <a:off x="2" y="3427751"/>
            <a:ext cx="6848593" cy="3429600"/>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lvl1pPr>
              <a:defRPr>
                <a:solidFill>
                  <a:schemeClr val="bg1"/>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lvl1pPr>
              <a:defRPr>
                <a:solidFill>
                  <a:schemeClr val="bg1"/>
                </a:solidFill>
              </a:defRPr>
            </a:lvl1p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hasCustomPrompt="1"/>
          </p:nvPr>
        </p:nvSpPr>
        <p:spPr>
          <a:xfrm>
            <a:off x="383985" y="2349004"/>
            <a:ext cx="2729408" cy="851201"/>
          </a:xfrm>
        </p:spPr>
        <p:txBody>
          <a:bodyPr anchor="b"/>
          <a:lstStyle>
            <a:lvl1pPr algn="l">
              <a:lnSpc>
                <a:spcPct val="90000"/>
              </a:lnSpc>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8" name="Free-form: Shape 7">
            <a:extLst>
              <a:ext uri="{FF2B5EF4-FFF2-40B4-BE49-F238E27FC236}">
                <a16:creationId xmlns:a16="http://schemas.microsoft.com/office/drawing/2014/main" id="{DA19399D-64DD-9487-41B5-E293F6F2ECA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
        <p:nvSpPr>
          <p:cNvPr id="17" name="Text Placeholder 4">
            <a:extLst>
              <a:ext uri="{FF2B5EF4-FFF2-40B4-BE49-F238E27FC236}">
                <a16:creationId xmlns:a16="http://schemas.microsoft.com/office/drawing/2014/main" id="{2716A047-3B57-03FE-D242-9BB81D2C8DE2}"/>
              </a:ext>
            </a:extLst>
          </p:cNvPr>
          <p:cNvSpPr>
            <a:spLocks noGrp="1"/>
          </p:cNvSpPr>
          <p:nvPr>
            <p:ph type="body" sz="quarter" idx="24" hasCustomPrompt="1"/>
          </p:nvPr>
        </p:nvSpPr>
        <p:spPr>
          <a:xfrm>
            <a:off x="3735201" y="2349004"/>
            <a:ext cx="2729408" cy="851201"/>
          </a:xfrm>
        </p:spPr>
        <p:txBody>
          <a:bodyPr anchor="b"/>
          <a:lstStyle>
            <a:lvl1pPr algn="l">
              <a:lnSpc>
                <a:spcPct val="90000"/>
              </a:lnSpc>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18" name="Text Placeholder 4">
            <a:extLst>
              <a:ext uri="{FF2B5EF4-FFF2-40B4-BE49-F238E27FC236}">
                <a16:creationId xmlns:a16="http://schemas.microsoft.com/office/drawing/2014/main" id="{1A02F5E1-66C5-3329-E7E3-8A0564B41AE6}"/>
              </a:ext>
            </a:extLst>
          </p:cNvPr>
          <p:cNvSpPr>
            <a:spLocks noGrp="1"/>
          </p:cNvSpPr>
          <p:nvPr>
            <p:ph type="body" sz="quarter" idx="25" hasCustomPrompt="1"/>
          </p:nvPr>
        </p:nvSpPr>
        <p:spPr>
          <a:xfrm>
            <a:off x="7232580" y="1248301"/>
            <a:ext cx="2729408" cy="851201"/>
          </a:xfrm>
        </p:spPr>
        <p:txBody>
          <a:bodyPr anchor="t"/>
          <a:lstStyle>
            <a:lvl1pPr algn="l">
              <a:lnSpc>
                <a:spcPct val="90000"/>
              </a:lnSpc>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19" name="Text Placeholder 4">
            <a:extLst>
              <a:ext uri="{FF2B5EF4-FFF2-40B4-BE49-F238E27FC236}">
                <a16:creationId xmlns:a16="http://schemas.microsoft.com/office/drawing/2014/main" id="{6DB72734-4EB4-3816-4C09-61BD16CFE02A}"/>
              </a:ext>
            </a:extLst>
          </p:cNvPr>
          <p:cNvSpPr>
            <a:spLocks noGrp="1"/>
          </p:cNvSpPr>
          <p:nvPr>
            <p:ph type="body" sz="quarter" idx="26" hasCustomPrompt="1"/>
          </p:nvPr>
        </p:nvSpPr>
        <p:spPr>
          <a:xfrm>
            <a:off x="7232580" y="789482"/>
            <a:ext cx="683424" cy="428839"/>
          </a:xfrm>
        </p:spPr>
        <p:txBody>
          <a:bodyPr anchor="b"/>
          <a:lstStyle>
            <a:lvl1pPr algn="l">
              <a:defRPr sz="1467">
                <a:solidFill>
                  <a:schemeClr val="bg1"/>
                </a:solidFill>
                <a:latin typeface="+mn-lt"/>
              </a:defRPr>
            </a:lvl1pPr>
            <a:lvl2pPr marL="0" indent="0" algn="ctr">
              <a:buNone/>
              <a:defRPr sz="2933"/>
            </a:lvl2pPr>
            <a:lvl3pPr algn="ctr">
              <a:defRPr/>
            </a:lvl3pPr>
            <a:lvl4pPr algn="ctr">
              <a:defRPr/>
            </a:lvl4pPr>
            <a:lvl5pPr algn="ctr">
              <a:defRPr/>
            </a:lvl5pPr>
          </a:lstStyle>
          <a:p>
            <a:pPr lvl="0"/>
            <a:r>
              <a:rPr lang="en-US"/>
              <a:t>01</a:t>
            </a:r>
          </a:p>
        </p:txBody>
      </p:sp>
      <p:sp>
        <p:nvSpPr>
          <p:cNvPr id="20" name="Text Placeholder 4">
            <a:extLst>
              <a:ext uri="{FF2B5EF4-FFF2-40B4-BE49-F238E27FC236}">
                <a16:creationId xmlns:a16="http://schemas.microsoft.com/office/drawing/2014/main" id="{35F582C5-F9C7-85E7-3771-02630BC13A28}"/>
              </a:ext>
            </a:extLst>
          </p:cNvPr>
          <p:cNvSpPr>
            <a:spLocks noGrp="1"/>
          </p:cNvSpPr>
          <p:nvPr>
            <p:ph type="body" sz="quarter" idx="27"/>
          </p:nvPr>
        </p:nvSpPr>
        <p:spPr>
          <a:xfrm>
            <a:off x="9525903" y="2648264"/>
            <a:ext cx="2139048" cy="3087973"/>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Rectangle 4">
            <a:extLst>
              <a:ext uri="{FF2B5EF4-FFF2-40B4-BE49-F238E27FC236}">
                <a16:creationId xmlns:a16="http://schemas.microsoft.com/office/drawing/2014/main" id="{02A1B059-C229-682D-5EAC-3399B430697D}"/>
              </a:ext>
            </a:extLst>
          </p:cNvPr>
          <p:cNvSpPr/>
          <p:nvPr userDrawn="1"/>
        </p:nvSpPr>
        <p:spPr bwMode="auto">
          <a:xfrm>
            <a:off x="6850743" y="0"/>
            <a:ext cx="5341256" cy="6858000"/>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9" name="Group 8">
            <a:extLst>
              <a:ext uri="{FF2B5EF4-FFF2-40B4-BE49-F238E27FC236}">
                <a16:creationId xmlns:a16="http://schemas.microsoft.com/office/drawing/2014/main" id="{CAADA764-7CD9-DA55-C334-4117FC7F37AB}"/>
              </a:ext>
            </a:extLst>
          </p:cNvPr>
          <p:cNvGrpSpPr/>
          <p:nvPr userDrawn="1"/>
        </p:nvGrpSpPr>
        <p:grpSpPr>
          <a:xfrm>
            <a:off x="0" y="1"/>
            <a:ext cx="6848595" cy="3427751"/>
            <a:chOff x="0" y="0"/>
            <a:chExt cx="5096656" cy="2570813"/>
          </a:xfrm>
        </p:grpSpPr>
        <p:sp>
          <p:nvSpPr>
            <p:cNvPr id="10" name="Rectangle 9">
              <a:extLst>
                <a:ext uri="{FF2B5EF4-FFF2-40B4-BE49-F238E27FC236}">
                  <a16:creationId xmlns:a16="http://schemas.microsoft.com/office/drawing/2014/main" id="{00C954AC-BB4E-EA77-C9D7-6726A68E2CCF}"/>
                </a:ext>
              </a:extLst>
            </p:cNvPr>
            <p:cNvSpPr/>
            <p:nvPr userDrawn="1"/>
          </p:nvSpPr>
          <p:spPr bwMode="auto">
            <a:xfrm>
              <a:off x="0" y="0"/>
              <a:ext cx="2563318" cy="25708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1" name="Rectangle 10">
              <a:extLst>
                <a:ext uri="{FF2B5EF4-FFF2-40B4-BE49-F238E27FC236}">
                  <a16:creationId xmlns:a16="http://schemas.microsoft.com/office/drawing/2014/main" id="{F141450B-0B16-B741-6DE8-D9B5F3F80EC5}"/>
                </a:ext>
              </a:extLst>
            </p:cNvPr>
            <p:cNvSpPr/>
            <p:nvPr userDrawn="1"/>
          </p:nvSpPr>
          <p:spPr bwMode="auto">
            <a:xfrm>
              <a:off x="2533338" y="0"/>
              <a:ext cx="2563318" cy="2570813"/>
            </a:xfrm>
            <a:prstGeom prst="rect">
              <a:avLst/>
            </a:prstGeom>
            <a:solidFill>
              <a:schemeClr val="accent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12" name="Free-form: Shape 11">
            <a:extLst>
              <a:ext uri="{FF2B5EF4-FFF2-40B4-BE49-F238E27FC236}">
                <a16:creationId xmlns:a16="http://schemas.microsoft.com/office/drawing/2014/main" id="{D16E8CB1-34C4-F0DE-0C02-C8536C1CB957}"/>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37341270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MODULAR 0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B5103F7-3B9A-4B26-A9E5-FA22401A9887}"/>
              </a:ext>
            </a:extLst>
          </p:cNvPr>
          <p:cNvSpPr/>
          <p:nvPr/>
        </p:nvSpPr>
        <p:spPr bwMode="auto">
          <a:xfrm>
            <a:off x="6850743" y="1989667"/>
            <a:ext cx="5341256" cy="486768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7" name="Rectangle 6">
            <a:extLst>
              <a:ext uri="{FF2B5EF4-FFF2-40B4-BE49-F238E27FC236}">
                <a16:creationId xmlns:a16="http://schemas.microsoft.com/office/drawing/2014/main" id="{46D09B50-8E92-4298-4A16-9969F70FDB18}"/>
              </a:ext>
            </a:extLst>
          </p:cNvPr>
          <p:cNvSpPr/>
          <p:nvPr/>
        </p:nvSpPr>
        <p:spPr bwMode="auto">
          <a:xfrm>
            <a:off x="6850743" y="0"/>
            <a:ext cx="5341256" cy="1989667"/>
          </a:xfrm>
          <a:prstGeom prst="rect">
            <a:avLst/>
          </a:prstGeom>
          <a:solidFill>
            <a:schemeClr val="accent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15" name="Group 14">
            <a:extLst>
              <a:ext uri="{FF2B5EF4-FFF2-40B4-BE49-F238E27FC236}">
                <a16:creationId xmlns:a16="http://schemas.microsoft.com/office/drawing/2014/main" id="{B3C8B910-108E-5A4E-0A0A-D9763290A73E}"/>
              </a:ext>
            </a:extLst>
          </p:cNvPr>
          <p:cNvGrpSpPr/>
          <p:nvPr/>
        </p:nvGrpSpPr>
        <p:grpSpPr>
          <a:xfrm>
            <a:off x="0" y="1"/>
            <a:ext cx="6848595" cy="3427751"/>
            <a:chOff x="0" y="0"/>
            <a:chExt cx="5096656" cy="2570813"/>
          </a:xfrm>
        </p:grpSpPr>
        <p:sp>
          <p:nvSpPr>
            <p:cNvPr id="13" name="Rectangle 12">
              <a:extLst>
                <a:ext uri="{FF2B5EF4-FFF2-40B4-BE49-F238E27FC236}">
                  <a16:creationId xmlns:a16="http://schemas.microsoft.com/office/drawing/2014/main" id="{B43E186D-C6F2-B22F-73BE-0AC6A5FE6598}"/>
                </a:ext>
              </a:extLst>
            </p:cNvPr>
            <p:cNvSpPr/>
            <p:nvPr userDrawn="1"/>
          </p:nvSpPr>
          <p:spPr bwMode="auto">
            <a:xfrm>
              <a:off x="0"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4" name="Rectangle 13">
              <a:extLst>
                <a:ext uri="{FF2B5EF4-FFF2-40B4-BE49-F238E27FC236}">
                  <a16:creationId xmlns:a16="http://schemas.microsoft.com/office/drawing/2014/main" id="{401496D5-79F6-45C4-7047-6A011D8006AF}"/>
                </a:ext>
              </a:extLst>
            </p:cNvPr>
            <p:cNvSpPr/>
            <p:nvPr userDrawn="1"/>
          </p:nvSpPr>
          <p:spPr bwMode="auto">
            <a:xfrm>
              <a:off x="2533338" y="0"/>
              <a:ext cx="2563318" cy="2570813"/>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16" name="Picture Placeholder 11">
            <a:extLst>
              <a:ext uri="{FF2B5EF4-FFF2-40B4-BE49-F238E27FC236}">
                <a16:creationId xmlns:a16="http://schemas.microsoft.com/office/drawing/2014/main" id="{0327798F-34B3-A708-F712-367EBB42F50E}"/>
              </a:ext>
            </a:extLst>
          </p:cNvPr>
          <p:cNvSpPr>
            <a:spLocks noGrp="1"/>
          </p:cNvSpPr>
          <p:nvPr>
            <p:ph type="pic" sz="quarter" idx="17"/>
          </p:nvPr>
        </p:nvSpPr>
        <p:spPr bwMode="auto">
          <a:xfrm>
            <a:off x="2" y="3427751"/>
            <a:ext cx="6848593" cy="3429600"/>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lvl1pPr>
              <a:defRPr>
                <a:solidFill>
                  <a:schemeClr val="bg1"/>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lvl1pPr>
              <a:defRPr>
                <a:solidFill>
                  <a:schemeClr val="bg1"/>
                </a:solidFill>
              </a:defRPr>
            </a:lvl1p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hasCustomPrompt="1"/>
          </p:nvPr>
        </p:nvSpPr>
        <p:spPr>
          <a:xfrm>
            <a:off x="527050" y="1698886"/>
            <a:ext cx="2739380" cy="1501319"/>
          </a:xfrm>
        </p:spPr>
        <p:txBody>
          <a:bodyPr anchor="b"/>
          <a:lstStyle>
            <a:lvl1pPr marL="0" indent="0" algn="l">
              <a:buClr>
                <a:schemeClr val="bg1"/>
              </a:buClr>
              <a:buFont typeface="Publico Headline" panose="02040502060504060203" pitchFamily="18" charset="0"/>
              <a:buChar char="■"/>
              <a:tabLst>
                <a:tab pos="120648" algn="l"/>
              </a:tabLst>
              <a:defRPr sz="1867">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GB"/>
              <a:t>  </a:t>
            </a:r>
            <a:endParaRPr lang="en-US"/>
          </a:p>
        </p:txBody>
      </p:sp>
      <p:sp>
        <p:nvSpPr>
          <p:cNvPr id="8" name="Free-form: Shape 7">
            <a:extLst>
              <a:ext uri="{FF2B5EF4-FFF2-40B4-BE49-F238E27FC236}">
                <a16:creationId xmlns:a16="http://schemas.microsoft.com/office/drawing/2014/main" id="{DA19399D-64DD-9487-41B5-E293F6F2ECA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
        <p:nvSpPr>
          <p:cNvPr id="18" name="Text Placeholder 4">
            <a:extLst>
              <a:ext uri="{FF2B5EF4-FFF2-40B4-BE49-F238E27FC236}">
                <a16:creationId xmlns:a16="http://schemas.microsoft.com/office/drawing/2014/main" id="{1A02F5E1-66C5-3329-E7E3-8A0564B41AE6}"/>
              </a:ext>
            </a:extLst>
          </p:cNvPr>
          <p:cNvSpPr>
            <a:spLocks noGrp="1"/>
          </p:cNvSpPr>
          <p:nvPr>
            <p:ph type="body" sz="quarter" idx="25" hasCustomPrompt="1"/>
          </p:nvPr>
        </p:nvSpPr>
        <p:spPr>
          <a:xfrm>
            <a:off x="7384241" y="902731"/>
            <a:ext cx="1043720" cy="619645"/>
          </a:xfrm>
        </p:spPr>
        <p:txBody>
          <a:bodyPr anchor="b"/>
          <a:lstStyle>
            <a:lvl1pPr algn="l">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187</a:t>
            </a:r>
          </a:p>
        </p:txBody>
      </p:sp>
      <p:sp>
        <p:nvSpPr>
          <p:cNvPr id="20" name="Text Placeholder 4">
            <a:extLst>
              <a:ext uri="{FF2B5EF4-FFF2-40B4-BE49-F238E27FC236}">
                <a16:creationId xmlns:a16="http://schemas.microsoft.com/office/drawing/2014/main" id="{35F582C5-F9C7-85E7-3771-02630BC13A28}"/>
              </a:ext>
            </a:extLst>
          </p:cNvPr>
          <p:cNvSpPr>
            <a:spLocks noGrp="1"/>
          </p:cNvSpPr>
          <p:nvPr>
            <p:ph type="body" sz="quarter" idx="27"/>
          </p:nvPr>
        </p:nvSpPr>
        <p:spPr>
          <a:xfrm>
            <a:off x="7317586" y="2245780"/>
            <a:ext cx="4347365" cy="954424"/>
          </a:xfrm>
        </p:spPr>
        <p:txBody>
          <a:bodyPr/>
          <a:lstStyle>
            <a:lvl1pPr>
              <a:defRPr sz="933">
                <a:solidFill>
                  <a:schemeClr val="bg1"/>
                </a:solidFill>
              </a:defRPr>
            </a:lvl1pPr>
            <a:lvl2pPr>
              <a:buClr>
                <a:schemeClr val="bg1"/>
              </a:buClr>
              <a:defRPr sz="933">
                <a:solidFill>
                  <a:schemeClr val="bg1"/>
                </a:solidFill>
              </a:defRPr>
            </a:lvl2pPr>
            <a:lvl3pPr>
              <a:buClr>
                <a:schemeClr val="bg1"/>
              </a:buClr>
              <a:defRPr sz="933">
                <a:solidFill>
                  <a:schemeClr val="bg1"/>
                </a:solidFill>
              </a:defRPr>
            </a:lvl3pPr>
            <a:lvl4pPr marL="0" indent="0">
              <a:buClr>
                <a:schemeClr val="bg1"/>
              </a:buClr>
              <a:buNone/>
              <a:defRPr sz="933" cap="all" spc="133" baseline="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1" name="Text Placeholder 4">
            <a:extLst>
              <a:ext uri="{FF2B5EF4-FFF2-40B4-BE49-F238E27FC236}">
                <a16:creationId xmlns:a16="http://schemas.microsoft.com/office/drawing/2014/main" id="{E2A638B2-B5BE-6511-F157-34EDAF423D8E}"/>
              </a:ext>
            </a:extLst>
          </p:cNvPr>
          <p:cNvSpPr>
            <a:spLocks noGrp="1"/>
          </p:cNvSpPr>
          <p:nvPr>
            <p:ph type="body" sz="quarter" idx="28" hasCustomPrompt="1"/>
          </p:nvPr>
        </p:nvSpPr>
        <p:spPr>
          <a:xfrm>
            <a:off x="524934" y="495969"/>
            <a:ext cx="2451100" cy="428839"/>
          </a:xfrm>
        </p:spPr>
        <p:txBody>
          <a:bodyPr/>
          <a:lstStyle>
            <a:lvl1pPr>
              <a:defRPr sz="933" cap="all" spc="133"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ABOUT US</a:t>
            </a:r>
            <a:endParaRPr lang="en-GB"/>
          </a:p>
        </p:txBody>
      </p:sp>
      <p:sp>
        <p:nvSpPr>
          <p:cNvPr id="12" name="Text Placeholder 4">
            <a:extLst>
              <a:ext uri="{FF2B5EF4-FFF2-40B4-BE49-F238E27FC236}">
                <a16:creationId xmlns:a16="http://schemas.microsoft.com/office/drawing/2014/main" id="{AF17B758-1523-70A3-1368-F8575336CE2D}"/>
              </a:ext>
            </a:extLst>
          </p:cNvPr>
          <p:cNvSpPr>
            <a:spLocks noGrp="1"/>
          </p:cNvSpPr>
          <p:nvPr>
            <p:ph type="body" sz="quarter" idx="29" hasCustomPrompt="1"/>
          </p:nvPr>
        </p:nvSpPr>
        <p:spPr>
          <a:xfrm>
            <a:off x="3826278" y="495969"/>
            <a:ext cx="2451100" cy="428839"/>
          </a:xfrm>
        </p:spPr>
        <p:txBody>
          <a:bodyPr/>
          <a:lstStyle>
            <a:lvl1pPr>
              <a:defRPr sz="933" cap="all" spc="133" baseline="0">
                <a:solidFill>
                  <a:schemeClr val="tx2"/>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SERVICES</a:t>
            </a:r>
            <a:endParaRPr lang="en-GB"/>
          </a:p>
        </p:txBody>
      </p:sp>
      <p:sp>
        <p:nvSpPr>
          <p:cNvPr id="21" name="Text Placeholder 4">
            <a:extLst>
              <a:ext uri="{FF2B5EF4-FFF2-40B4-BE49-F238E27FC236}">
                <a16:creationId xmlns:a16="http://schemas.microsoft.com/office/drawing/2014/main" id="{6A28B081-7E08-062F-4D96-BE17AD98A3B4}"/>
              </a:ext>
            </a:extLst>
          </p:cNvPr>
          <p:cNvSpPr>
            <a:spLocks noGrp="1"/>
          </p:cNvSpPr>
          <p:nvPr>
            <p:ph type="body" sz="quarter" idx="30" hasCustomPrompt="1"/>
          </p:nvPr>
        </p:nvSpPr>
        <p:spPr>
          <a:xfrm>
            <a:off x="7384242" y="495969"/>
            <a:ext cx="2451100" cy="428839"/>
          </a:xfrm>
        </p:spPr>
        <p:txBody>
          <a:bodyPr/>
          <a:lstStyle>
            <a:lvl1pPr>
              <a:defRPr sz="933" cap="all" spc="133"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YONDER BY THE NUMBERS</a:t>
            </a:r>
            <a:endParaRPr lang="en-GB"/>
          </a:p>
        </p:txBody>
      </p:sp>
      <p:sp>
        <p:nvSpPr>
          <p:cNvPr id="22" name="Text Placeholder 4">
            <a:extLst>
              <a:ext uri="{FF2B5EF4-FFF2-40B4-BE49-F238E27FC236}">
                <a16:creationId xmlns:a16="http://schemas.microsoft.com/office/drawing/2014/main" id="{DBF7DF37-16A6-2E25-B482-33E11254C026}"/>
              </a:ext>
            </a:extLst>
          </p:cNvPr>
          <p:cNvSpPr>
            <a:spLocks noGrp="1"/>
          </p:cNvSpPr>
          <p:nvPr>
            <p:ph type="body" sz="quarter" idx="31" hasCustomPrompt="1"/>
          </p:nvPr>
        </p:nvSpPr>
        <p:spPr>
          <a:xfrm>
            <a:off x="7384242" y="1564639"/>
            <a:ext cx="748599" cy="196428"/>
          </a:xfrm>
        </p:spPr>
        <p:txBody>
          <a:bodyPr/>
          <a:lstStyle>
            <a:lvl1pPr>
              <a:defRPr sz="1067" cap="none" spc="0"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People</a:t>
            </a:r>
            <a:endParaRPr lang="en-GB"/>
          </a:p>
        </p:txBody>
      </p:sp>
      <p:sp>
        <p:nvSpPr>
          <p:cNvPr id="23" name="Text Placeholder 4">
            <a:extLst>
              <a:ext uri="{FF2B5EF4-FFF2-40B4-BE49-F238E27FC236}">
                <a16:creationId xmlns:a16="http://schemas.microsoft.com/office/drawing/2014/main" id="{A26C92AF-ABBC-1C45-FF10-D16AC1E8A3CB}"/>
              </a:ext>
            </a:extLst>
          </p:cNvPr>
          <p:cNvSpPr>
            <a:spLocks noGrp="1"/>
          </p:cNvSpPr>
          <p:nvPr>
            <p:ph type="body" sz="quarter" idx="32" hasCustomPrompt="1"/>
          </p:nvPr>
        </p:nvSpPr>
        <p:spPr>
          <a:xfrm>
            <a:off x="9106604" y="902731"/>
            <a:ext cx="1146144" cy="619645"/>
          </a:xfrm>
        </p:spPr>
        <p:txBody>
          <a:bodyPr anchor="b"/>
          <a:lstStyle>
            <a:lvl1pPr algn="l">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27</a:t>
            </a:r>
          </a:p>
        </p:txBody>
      </p:sp>
      <p:sp>
        <p:nvSpPr>
          <p:cNvPr id="24" name="Text Placeholder 4">
            <a:extLst>
              <a:ext uri="{FF2B5EF4-FFF2-40B4-BE49-F238E27FC236}">
                <a16:creationId xmlns:a16="http://schemas.microsoft.com/office/drawing/2014/main" id="{A01886C9-7FF5-EE08-7305-5637DDAEBA57}"/>
              </a:ext>
            </a:extLst>
          </p:cNvPr>
          <p:cNvSpPr>
            <a:spLocks noGrp="1"/>
          </p:cNvSpPr>
          <p:nvPr>
            <p:ph type="body" sz="quarter" idx="33" hasCustomPrompt="1"/>
          </p:nvPr>
        </p:nvSpPr>
        <p:spPr>
          <a:xfrm>
            <a:off x="9106605" y="1564639"/>
            <a:ext cx="748599" cy="196428"/>
          </a:xfrm>
        </p:spPr>
        <p:txBody>
          <a:bodyPr/>
          <a:lstStyle>
            <a:lvl1pPr>
              <a:defRPr sz="1067" cap="none" spc="0"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nationalities</a:t>
            </a:r>
            <a:endParaRPr lang="en-GB"/>
          </a:p>
        </p:txBody>
      </p:sp>
      <p:sp>
        <p:nvSpPr>
          <p:cNvPr id="25" name="Text Placeholder 4">
            <a:extLst>
              <a:ext uri="{FF2B5EF4-FFF2-40B4-BE49-F238E27FC236}">
                <a16:creationId xmlns:a16="http://schemas.microsoft.com/office/drawing/2014/main" id="{C709F171-4C2B-1D06-186C-AF8D28C1070A}"/>
              </a:ext>
            </a:extLst>
          </p:cNvPr>
          <p:cNvSpPr>
            <a:spLocks noGrp="1"/>
          </p:cNvSpPr>
          <p:nvPr>
            <p:ph type="body" sz="quarter" idx="34" hasCustomPrompt="1"/>
          </p:nvPr>
        </p:nvSpPr>
        <p:spPr>
          <a:xfrm>
            <a:off x="10918911" y="902731"/>
            <a:ext cx="746040" cy="619645"/>
          </a:xfrm>
        </p:spPr>
        <p:txBody>
          <a:bodyPr anchor="b"/>
          <a:lstStyle>
            <a:lvl1pPr algn="l">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4</a:t>
            </a:r>
          </a:p>
        </p:txBody>
      </p:sp>
      <p:sp>
        <p:nvSpPr>
          <p:cNvPr id="26" name="Text Placeholder 4">
            <a:extLst>
              <a:ext uri="{FF2B5EF4-FFF2-40B4-BE49-F238E27FC236}">
                <a16:creationId xmlns:a16="http://schemas.microsoft.com/office/drawing/2014/main" id="{76C92AAB-8F7A-6784-7FDE-79938738810C}"/>
              </a:ext>
            </a:extLst>
          </p:cNvPr>
          <p:cNvSpPr>
            <a:spLocks noGrp="1"/>
          </p:cNvSpPr>
          <p:nvPr>
            <p:ph type="body" sz="quarter" idx="35" hasCustomPrompt="1"/>
          </p:nvPr>
        </p:nvSpPr>
        <p:spPr>
          <a:xfrm>
            <a:off x="10918911" y="1564639"/>
            <a:ext cx="748599" cy="196428"/>
          </a:xfrm>
        </p:spPr>
        <p:txBody>
          <a:bodyPr/>
          <a:lstStyle>
            <a:lvl1pPr>
              <a:defRPr sz="1067" cap="none" spc="0"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locations</a:t>
            </a:r>
            <a:endParaRPr lang="en-GB"/>
          </a:p>
        </p:txBody>
      </p:sp>
      <p:sp>
        <p:nvSpPr>
          <p:cNvPr id="27" name="Text Placeholder 4">
            <a:extLst>
              <a:ext uri="{FF2B5EF4-FFF2-40B4-BE49-F238E27FC236}">
                <a16:creationId xmlns:a16="http://schemas.microsoft.com/office/drawing/2014/main" id="{2EE49C5B-13D8-ECD9-F952-E235AC91F751}"/>
              </a:ext>
            </a:extLst>
          </p:cNvPr>
          <p:cNvSpPr>
            <a:spLocks noGrp="1"/>
          </p:cNvSpPr>
          <p:nvPr>
            <p:ph type="body" sz="quarter" idx="36"/>
          </p:nvPr>
        </p:nvSpPr>
        <p:spPr>
          <a:xfrm>
            <a:off x="3825548" y="1490133"/>
            <a:ext cx="1327025" cy="1743536"/>
          </a:xfrm>
        </p:spPr>
        <p:txBody>
          <a:bodyPr/>
          <a:lstStyle>
            <a:lvl1pPr>
              <a:spcAft>
                <a:spcPts val="400"/>
              </a:spcAft>
              <a:defRPr sz="1067">
                <a:solidFill>
                  <a:schemeClr val="tx2"/>
                </a:solidFill>
              </a:defRPr>
            </a:lvl1pPr>
            <a:lvl2pPr>
              <a:spcAft>
                <a:spcPts val="400"/>
              </a:spcAft>
              <a:buClr>
                <a:schemeClr val="tx2"/>
              </a:buClr>
              <a:defRPr sz="1067">
                <a:solidFill>
                  <a:schemeClr val="tx2"/>
                </a:solidFill>
              </a:defRPr>
            </a:lvl2pPr>
            <a:lvl3pPr>
              <a:spcAft>
                <a:spcPts val="400"/>
              </a:spcAft>
              <a:buClr>
                <a:schemeClr val="tx2"/>
              </a:buClr>
              <a:defRPr sz="1067">
                <a:solidFill>
                  <a:schemeClr val="tx2"/>
                </a:solidFill>
              </a:defRPr>
            </a:lvl3pPr>
            <a:lvl4pPr>
              <a:spcAft>
                <a:spcPts val="800"/>
              </a:spcAft>
              <a:buClr>
                <a:schemeClr val="tx2"/>
              </a:buClr>
              <a:defRPr sz="1067">
                <a:solidFill>
                  <a:schemeClr val="tx2"/>
                </a:solidFill>
              </a:defRPr>
            </a:lvl4pPr>
            <a:lvl5pPr>
              <a:defRPr sz="1867">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8" name="Text Placeholder 4">
            <a:extLst>
              <a:ext uri="{FF2B5EF4-FFF2-40B4-BE49-F238E27FC236}">
                <a16:creationId xmlns:a16="http://schemas.microsoft.com/office/drawing/2014/main" id="{ABAAC461-732E-01B6-0A3C-98A3F6D609C2}"/>
              </a:ext>
            </a:extLst>
          </p:cNvPr>
          <p:cNvSpPr>
            <a:spLocks noGrp="1"/>
          </p:cNvSpPr>
          <p:nvPr>
            <p:ph type="body" sz="quarter" idx="37"/>
          </p:nvPr>
        </p:nvSpPr>
        <p:spPr>
          <a:xfrm>
            <a:off x="5290297" y="1490133"/>
            <a:ext cx="1327025" cy="1743536"/>
          </a:xfrm>
        </p:spPr>
        <p:txBody>
          <a:bodyPr/>
          <a:lstStyle>
            <a:lvl1pPr>
              <a:spcAft>
                <a:spcPts val="400"/>
              </a:spcAft>
              <a:defRPr sz="1067">
                <a:solidFill>
                  <a:schemeClr val="tx2"/>
                </a:solidFill>
              </a:defRPr>
            </a:lvl1pPr>
            <a:lvl2pPr>
              <a:spcAft>
                <a:spcPts val="400"/>
              </a:spcAft>
              <a:buClr>
                <a:schemeClr val="tx2"/>
              </a:buClr>
              <a:defRPr sz="1067">
                <a:solidFill>
                  <a:schemeClr val="tx2"/>
                </a:solidFill>
              </a:defRPr>
            </a:lvl2pPr>
            <a:lvl3pPr>
              <a:spcAft>
                <a:spcPts val="400"/>
              </a:spcAft>
              <a:buClr>
                <a:schemeClr val="tx2"/>
              </a:buClr>
              <a:defRPr sz="1067">
                <a:solidFill>
                  <a:schemeClr val="tx2"/>
                </a:solidFill>
              </a:defRPr>
            </a:lvl3pPr>
            <a:lvl4pPr>
              <a:spcAft>
                <a:spcPts val="800"/>
              </a:spcAft>
              <a:buClr>
                <a:schemeClr val="tx2"/>
              </a:buClr>
              <a:defRPr sz="1067">
                <a:solidFill>
                  <a:schemeClr val="tx2"/>
                </a:solidFill>
              </a:defRPr>
            </a:lvl4pPr>
            <a:lvl5pPr>
              <a:defRPr sz="1867">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Rectangle 8">
            <a:extLst>
              <a:ext uri="{FF2B5EF4-FFF2-40B4-BE49-F238E27FC236}">
                <a16:creationId xmlns:a16="http://schemas.microsoft.com/office/drawing/2014/main" id="{ACFE5575-F1E7-D710-0D15-C8268DB243D9}"/>
              </a:ext>
            </a:extLst>
          </p:cNvPr>
          <p:cNvSpPr/>
          <p:nvPr userDrawn="1"/>
        </p:nvSpPr>
        <p:spPr bwMode="auto">
          <a:xfrm>
            <a:off x="6850743" y="1989667"/>
            <a:ext cx="5341256" cy="486768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Rectangle 9">
            <a:extLst>
              <a:ext uri="{FF2B5EF4-FFF2-40B4-BE49-F238E27FC236}">
                <a16:creationId xmlns:a16="http://schemas.microsoft.com/office/drawing/2014/main" id="{FABD9EB9-F231-AEE6-AF12-F3B76E50C6D7}"/>
              </a:ext>
            </a:extLst>
          </p:cNvPr>
          <p:cNvSpPr/>
          <p:nvPr userDrawn="1"/>
        </p:nvSpPr>
        <p:spPr bwMode="auto">
          <a:xfrm>
            <a:off x="6850743" y="0"/>
            <a:ext cx="5341256" cy="1989667"/>
          </a:xfrm>
          <a:prstGeom prst="rect">
            <a:avLst/>
          </a:prstGeom>
          <a:solidFill>
            <a:schemeClr val="accent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17" name="Group 16">
            <a:extLst>
              <a:ext uri="{FF2B5EF4-FFF2-40B4-BE49-F238E27FC236}">
                <a16:creationId xmlns:a16="http://schemas.microsoft.com/office/drawing/2014/main" id="{659C420B-CE26-CE3F-A40E-06AE1F9DA7ED}"/>
              </a:ext>
            </a:extLst>
          </p:cNvPr>
          <p:cNvGrpSpPr/>
          <p:nvPr userDrawn="1"/>
        </p:nvGrpSpPr>
        <p:grpSpPr>
          <a:xfrm>
            <a:off x="0" y="1"/>
            <a:ext cx="6848595" cy="3427751"/>
            <a:chOff x="0" y="0"/>
            <a:chExt cx="5096656" cy="2570813"/>
          </a:xfrm>
        </p:grpSpPr>
        <p:sp>
          <p:nvSpPr>
            <p:cNvPr id="19" name="Rectangle 18">
              <a:extLst>
                <a:ext uri="{FF2B5EF4-FFF2-40B4-BE49-F238E27FC236}">
                  <a16:creationId xmlns:a16="http://schemas.microsoft.com/office/drawing/2014/main" id="{AB81B293-C69C-D89D-D491-BB1714EAFF7B}"/>
                </a:ext>
              </a:extLst>
            </p:cNvPr>
            <p:cNvSpPr/>
            <p:nvPr userDrawn="1"/>
          </p:nvSpPr>
          <p:spPr bwMode="auto">
            <a:xfrm>
              <a:off x="0"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29" name="Rectangle 28">
              <a:extLst>
                <a:ext uri="{FF2B5EF4-FFF2-40B4-BE49-F238E27FC236}">
                  <a16:creationId xmlns:a16="http://schemas.microsoft.com/office/drawing/2014/main" id="{94625C6B-9BA5-830B-F59D-E37A178742DD}"/>
                </a:ext>
              </a:extLst>
            </p:cNvPr>
            <p:cNvSpPr/>
            <p:nvPr userDrawn="1"/>
          </p:nvSpPr>
          <p:spPr bwMode="auto">
            <a:xfrm>
              <a:off x="2533338" y="0"/>
              <a:ext cx="2563318" cy="2570813"/>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30" name="Free-form: Shape 29">
            <a:extLst>
              <a:ext uri="{FF2B5EF4-FFF2-40B4-BE49-F238E27FC236}">
                <a16:creationId xmlns:a16="http://schemas.microsoft.com/office/drawing/2014/main" id="{038C6FCC-61E6-550F-6FCD-A8AF14F39CF3}"/>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412753939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MODULAR 0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D09B50-8E92-4298-4A16-9969F70FDB18}"/>
              </a:ext>
            </a:extLst>
          </p:cNvPr>
          <p:cNvSpPr/>
          <p:nvPr/>
        </p:nvSpPr>
        <p:spPr bwMode="auto">
          <a:xfrm>
            <a:off x="461" y="0"/>
            <a:ext cx="534125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15" name="Group 14">
            <a:extLst>
              <a:ext uri="{FF2B5EF4-FFF2-40B4-BE49-F238E27FC236}">
                <a16:creationId xmlns:a16="http://schemas.microsoft.com/office/drawing/2014/main" id="{B3C8B910-108E-5A4E-0A0A-D9763290A73E}"/>
              </a:ext>
            </a:extLst>
          </p:cNvPr>
          <p:cNvGrpSpPr/>
          <p:nvPr/>
        </p:nvGrpSpPr>
        <p:grpSpPr>
          <a:xfrm>
            <a:off x="5343405" y="1"/>
            <a:ext cx="6848595" cy="3427751"/>
            <a:chOff x="0" y="0"/>
            <a:chExt cx="5096656" cy="2570813"/>
          </a:xfrm>
        </p:grpSpPr>
        <p:sp>
          <p:nvSpPr>
            <p:cNvPr id="13" name="Rectangle 12">
              <a:extLst>
                <a:ext uri="{FF2B5EF4-FFF2-40B4-BE49-F238E27FC236}">
                  <a16:creationId xmlns:a16="http://schemas.microsoft.com/office/drawing/2014/main" id="{B43E186D-C6F2-B22F-73BE-0AC6A5FE6598}"/>
                </a:ext>
              </a:extLst>
            </p:cNvPr>
            <p:cNvSpPr/>
            <p:nvPr userDrawn="1"/>
          </p:nvSpPr>
          <p:spPr bwMode="auto">
            <a:xfrm>
              <a:off x="0" y="0"/>
              <a:ext cx="2563318" cy="2570813"/>
            </a:xfrm>
            <a:prstGeom prst="rect">
              <a:avLst/>
            </a:prstGeom>
            <a:solidFill>
              <a:schemeClr val="accent5"/>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4" name="Rectangle 13">
              <a:extLst>
                <a:ext uri="{FF2B5EF4-FFF2-40B4-BE49-F238E27FC236}">
                  <a16:creationId xmlns:a16="http://schemas.microsoft.com/office/drawing/2014/main" id="{401496D5-79F6-45C4-7047-6A011D8006AF}"/>
                </a:ext>
              </a:extLst>
            </p:cNvPr>
            <p:cNvSpPr/>
            <p:nvPr userDrawn="1"/>
          </p:nvSpPr>
          <p:spPr bwMode="auto">
            <a:xfrm>
              <a:off x="2533338"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16" name="Picture Placeholder 11">
            <a:extLst>
              <a:ext uri="{FF2B5EF4-FFF2-40B4-BE49-F238E27FC236}">
                <a16:creationId xmlns:a16="http://schemas.microsoft.com/office/drawing/2014/main" id="{0327798F-34B3-A708-F712-367EBB42F50E}"/>
              </a:ext>
            </a:extLst>
          </p:cNvPr>
          <p:cNvSpPr>
            <a:spLocks noGrp="1"/>
          </p:cNvSpPr>
          <p:nvPr>
            <p:ph type="pic" sz="quarter" idx="17"/>
          </p:nvPr>
        </p:nvSpPr>
        <p:spPr bwMode="auto">
          <a:xfrm>
            <a:off x="5343408" y="3427751"/>
            <a:ext cx="6848593" cy="3429600"/>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lvl1pPr>
              <a:defRPr>
                <a:solidFill>
                  <a:schemeClr val="tx2"/>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lvl1pPr>
              <a:defRPr>
                <a:solidFill>
                  <a:schemeClr val="tx2"/>
                </a:solidFill>
              </a:defRPr>
            </a:lvl1p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hasCustomPrompt="1"/>
          </p:nvPr>
        </p:nvSpPr>
        <p:spPr>
          <a:xfrm>
            <a:off x="5727391" y="2349004"/>
            <a:ext cx="2729408" cy="851201"/>
          </a:xfrm>
        </p:spPr>
        <p:txBody>
          <a:bodyPr anchor="b"/>
          <a:lstStyle>
            <a:lvl1pPr algn="l">
              <a:lnSpc>
                <a:spcPct val="90000"/>
              </a:lnSpc>
              <a:defRPr sz="3733">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8" name="Free-form: Shape 7">
            <a:extLst>
              <a:ext uri="{FF2B5EF4-FFF2-40B4-BE49-F238E27FC236}">
                <a16:creationId xmlns:a16="http://schemas.microsoft.com/office/drawing/2014/main" id="{DA19399D-64DD-9487-41B5-E293F6F2ECAD}"/>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
        <p:nvSpPr>
          <p:cNvPr id="17" name="Text Placeholder 4">
            <a:extLst>
              <a:ext uri="{FF2B5EF4-FFF2-40B4-BE49-F238E27FC236}">
                <a16:creationId xmlns:a16="http://schemas.microsoft.com/office/drawing/2014/main" id="{2716A047-3B57-03FE-D242-9BB81D2C8DE2}"/>
              </a:ext>
            </a:extLst>
          </p:cNvPr>
          <p:cNvSpPr>
            <a:spLocks noGrp="1"/>
          </p:cNvSpPr>
          <p:nvPr>
            <p:ph type="body" sz="quarter" idx="24" hasCustomPrompt="1"/>
          </p:nvPr>
        </p:nvSpPr>
        <p:spPr>
          <a:xfrm>
            <a:off x="9078607" y="2349004"/>
            <a:ext cx="2729408" cy="851201"/>
          </a:xfrm>
        </p:spPr>
        <p:txBody>
          <a:bodyPr anchor="b"/>
          <a:lstStyle>
            <a:lvl1pPr algn="l">
              <a:lnSpc>
                <a:spcPct val="90000"/>
              </a:lnSpc>
              <a:defRPr sz="3733">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18" name="Text Placeholder 4">
            <a:extLst>
              <a:ext uri="{FF2B5EF4-FFF2-40B4-BE49-F238E27FC236}">
                <a16:creationId xmlns:a16="http://schemas.microsoft.com/office/drawing/2014/main" id="{1A02F5E1-66C5-3329-E7E3-8A0564B41AE6}"/>
              </a:ext>
            </a:extLst>
          </p:cNvPr>
          <p:cNvSpPr>
            <a:spLocks noGrp="1"/>
          </p:cNvSpPr>
          <p:nvPr>
            <p:ph type="body" sz="quarter" idx="25" hasCustomPrompt="1"/>
          </p:nvPr>
        </p:nvSpPr>
        <p:spPr>
          <a:xfrm>
            <a:off x="527051" y="1248301"/>
            <a:ext cx="2729408" cy="851201"/>
          </a:xfrm>
        </p:spPr>
        <p:txBody>
          <a:bodyPr anchor="t"/>
          <a:lstStyle>
            <a:lvl1pPr algn="l">
              <a:lnSpc>
                <a:spcPct val="90000"/>
              </a:lnSpc>
              <a:defRPr sz="3733">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19" name="Text Placeholder 4">
            <a:extLst>
              <a:ext uri="{FF2B5EF4-FFF2-40B4-BE49-F238E27FC236}">
                <a16:creationId xmlns:a16="http://schemas.microsoft.com/office/drawing/2014/main" id="{6DB72734-4EB4-3816-4C09-61BD16CFE02A}"/>
              </a:ext>
            </a:extLst>
          </p:cNvPr>
          <p:cNvSpPr>
            <a:spLocks noGrp="1"/>
          </p:cNvSpPr>
          <p:nvPr>
            <p:ph type="body" sz="quarter" idx="26" hasCustomPrompt="1"/>
          </p:nvPr>
        </p:nvSpPr>
        <p:spPr>
          <a:xfrm>
            <a:off x="527051" y="789482"/>
            <a:ext cx="683424" cy="428839"/>
          </a:xfrm>
        </p:spPr>
        <p:txBody>
          <a:bodyPr anchor="b"/>
          <a:lstStyle>
            <a:lvl1pPr algn="l">
              <a:defRPr sz="1467">
                <a:solidFill>
                  <a:schemeClr val="tx2"/>
                </a:solidFill>
                <a:latin typeface="+mn-lt"/>
              </a:defRPr>
            </a:lvl1pPr>
            <a:lvl2pPr marL="0" indent="0" algn="ctr">
              <a:buNone/>
              <a:defRPr sz="2933"/>
            </a:lvl2pPr>
            <a:lvl3pPr algn="ctr">
              <a:defRPr/>
            </a:lvl3pPr>
            <a:lvl4pPr algn="ctr">
              <a:defRPr/>
            </a:lvl4pPr>
            <a:lvl5pPr algn="ctr">
              <a:defRPr/>
            </a:lvl5pPr>
          </a:lstStyle>
          <a:p>
            <a:pPr lvl="0"/>
            <a:r>
              <a:rPr lang="en-US"/>
              <a:t>01</a:t>
            </a:r>
          </a:p>
        </p:txBody>
      </p:sp>
      <p:sp>
        <p:nvSpPr>
          <p:cNvPr id="20" name="Text Placeholder 4">
            <a:extLst>
              <a:ext uri="{FF2B5EF4-FFF2-40B4-BE49-F238E27FC236}">
                <a16:creationId xmlns:a16="http://schemas.microsoft.com/office/drawing/2014/main" id="{35F582C5-F9C7-85E7-3771-02630BC13A28}"/>
              </a:ext>
            </a:extLst>
          </p:cNvPr>
          <p:cNvSpPr>
            <a:spLocks noGrp="1"/>
          </p:cNvSpPr>
          <p:nvPr>
            <p:ph type="body" sz="quarter" idx="27"/>
          </p:nvPr>
        </p:nvSpPr>
        <p:spPr>
          <a:xfrm>
            <a:off x="1267811" y="2648264"/>
            <a:ext cx="2729408" cy="3087973"/>
          </a:xfrm>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Rectangle 4">
            <a:extLst>
              <a:ext uri="{FF2B5EF4-FFF2-40B4-BE49-F238E27FC236}">
                <a16:creationId xmlns:a16="http://schemas.microsoft.com/office/drawing/2014/main" id="{0B7E243A-6062-3BD1-816C-D0DBFDB0BFDB}"/>
              </a:ext>
            </a:extLst>
          </p:cNvPr>
          <p:cNvSpPr/>
          <p:nvPr userDrawn="1"/>
        </p:nvSpPr>
        <p:spPr bwMode="auto">
          <a:xfrm>
            <a:off x="461" y="0"/>
            <a:ext cx="534125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9" name="Group 8">
            <a:extLst>
              <a:ext uri="{FF2B5EF4-FFF2-40B4-BE49-F238E27FC236}">
                <a16:creationId xmlns:a16="http://schemas.microsoft.com/office/drawing/2014/main" id="{122F3523-B525-1C3F-A5B1-C1F7CB5C9F89}"/>
              </a:ext>
            </a:extLst>
          </p:cNvPr>
          <p:cNvGrpSpPr/>
          <p:nvPr userDrawn="1"/>
        </p:nvGrpSpPr>
        <p:grpSpPr>
          <a:xfrm>
            <a:off x="5343405" y="1"/>
            <a:ext cx="6848595" cy="3427751"/>
            <a:chOff x="0" y="0"/>
            <a:chExt cx="5096656" cy="2570813"/>
          </a:xfrm>
        </p:grpSpPr>
        <p:sp>
          <p:nvSpPr>
            <p:cNvPr id="10" name="Rectangle 9">
              <a:extLst>
                <a:ext uri="{FF2B5EF4-FFF2-40B4-BE49-F238E27FC236}">
                  <a16:creationId xmlns:a16="http://schemas.microsoft.com/office/drawing/2014/main" id="{084F09BE-8C2F-2760-2357-541D26EAC9F6}"/>
                </a:ext>
              </a:extLst>
            </p:cNvPr>
            <p:cNvSpPr/>
            <p:nvPr userDrawn="1"/>
          </p:nvSpPr>
          <p:spPr bwMode="auto">
            <a:xfrm>
              <a:off x="0" y="0"/>
              <a:ext cx="2563318" cy="2570813"/>
            </a:xfrm>
            <a:prstGeom prst="rect">
              <a:avLst/>
            </a:prstGeom>
            <a:solidFill>
              <a:schemeClr val="accent5"/>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1" name="Rectangle 10">
              <a:extLst>
                <a:ext uri="{FF2B5EF4-FFF2-40B4-BE49-F238E27FC236}">
                  <a16:creationId xmlns:a16="http://schemas.microsoft.com/office/drawing/2014/main" id="{94F1EA65-CB02-D422-53FA-ED64CA4B742E}"/>
                </a:ext>
              </a:extLst>
            </p:cNvPr>
            <p:cNvSpPr/>
            <p:nvPr userDrawn="1"/>
          </p:nvSpPr>
          <p:spPr bwMode="auto">
            <a:xfrm>
              <a:off x="2533338"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12" name="Free-form: Shape 11">
            <a:extLst>
              <a:ext uri="{FF2B5EF4-FFF2-40B4-BE49-F238E27FC236}">
                <a16:creationId xmlns:a16="http://schemas.microsoft.com/office/drawing/2014/main" id="{1D2BD0B7-C70A-8C6D-570D-A4BCF3333531}"/>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243125363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EAM 0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6" name="Text Placeholder 4">
            <a:extLst>
              <a:ext uri="{FF2B5EF4-FFF2-40B4-BE49-F238E27FC236}">
                <a16:creationId xmlns:a16="http://schemas.microsoft.com/office/drawing/2014/main" id="{D8EC2EB3-CC89-0070-6F23-9163DFB9F784}"/>
              </a:ext>
            </a:extLst>
          </p:cNvPr>
          <p:cNvSpPr>
            <a:spLocks noGrp="1"/>
          </p:cNvSpPr>
          <p:nvPr>
            <p:ph type="body" sz="quarter" idx="27"/>
          </p:nvPr>
        </p:nvSpPr>
        <p:spPr>
          <a:xfrm>
            <a:off x="533400" y="1500126"/>
            <a:ext cx="3553757" cy="2272695"/>
          </a:xfrm>
          <a:solidFill>
            <a:schemeClr val="bg1"/>
          </a:solidFill>
        </p:spPr>
        <p:txBody>
          <a:bodyPr lIns="432000" tIns="169200" rIns="108000"/>
          <a:lstStyle>
            <a:lvl1pPr marL="719649" indent="0">
              <a:lnSpc>
                <a:spcPct val="100000"/>
              </a:lnSpc>
              <a:spcAft>
                <a:spcPts val="267"/>
              </a:spcAft>
              <a:defRPr sz="1867"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4" name="Picture Placeholder 11">
            <a:extLst>
              <a:ext uri="{FF2B5EF4-FFF2-40B4-BE49-F238E27FC236}">
                <a16:creationId xmlns:a16="http://schemas.microsoft.com/office/drawing/2014/main" id="{2AC58470-B56A-D7FB-C077-89C598ACEE72}"/>
              </a:ext>
            </a:extLst>
          </p:cNvPr>
          <p:cNvSpPr>
            <a:spLocks noGrp="1"/>
          </p:cNvSpPr>
          <p:nvPr>
            <p:ph type="pic" sz="quarter" idx="28"/>
          </p:nvPr>
        </p:nvSpPr>
        <p:spPr bwMode="auto">
          <a:xfrm>
            <a:off x="713568" y="1674071"/>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7" name="Text Placeholder 3">
            <a:extLst>
              <a:ext uri="{FF2B5EF4-FFF2-40B4-BE49-F238E27FC236}">
                <a16:creationId xmlns:a16="http://schemas.microsoft.com/office/drawing/2014/main" id="{A17E222C-E12B-D220-6A6C-2DF47B389170}"/>
              </a:ext>
            </a:extLst>
          </p:cNvPr>
          <p:cNvSpPr>
            <a:spLocks noGrp="1"/>
          </p:cNvSpPr>
          <p:nvPr>
            <p:ph type="body" sz="quarter" idx="15" hasCustomPrompt="1"/>
          </p:nvPr>
        </p:nvSpPr>
        <p:spPr>
          <a:xfrm>
            <a:off x="1846460" y="2126378"/>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9" name="Text Placeholder 3">
            <a:extLst>
              <a:ext uri="{FF2B5EF4-FFF2-40B4-BE49-F238E27FC236}">
                <a16:creationId xmlns:a16="http://schemas.microsoft.com/office/drawing/2014/main" id="{2C9A8E6B-6AC9-406B-BB01-09F1A3FEA0D5}"/>
              </a:ext>
            </a:extLst>
          </p:cNvPr>
          <p:cNvSpPr>
            <a:spLocks noGrp="1"/>
          </p:cNvSpPr>
          <p:nvPr>
            <p:ph type="body" sz="quarter" idx="39" hasCustomPrompt="1"/>
          </p:nvPr>
        </p:nvSpPr>
        <p:spPr>
          <a:xfrm>
            <a:off x="713569" y="2748653"/>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0" name="Text Placeholder 4">
            <a:extLst>
              <a:ext uri="{FF2B5EF4-FFF2-40B4-BE49-F238E27FC236}">
                <a16:creationId xmlns:a16="http://schemas.microsoft.com/office/drawing/2014/main" id="{3B84D65A-E4B0-3138-1B42-B4399363A214}"/>
              </a:ext>
            </a:extLst>
          </p:cNvPr>
          <p:cNvSpPr>
            <a:spLocks noGrp="1"/>
          </p:cNvSpPr>
          <p:nvPr>
            <p:ph type="body" sz="quarter" idx="40"/>
          </p:nvPr>
        </p:nvSpPr>
        <p:spPr>
          <a:xfrm>
            <a:off x="4320915" y="1500126"/>
            <a:ext cx="3553757" cy="2272695"/>
          </a:xfrm>
          <a:solidFill>
            <a:schemeClr val="bg1"/>
          </a:solidFill>
        </p:spPr>
        <p:txBody>
          <a:bodyPr lIns="432000" tIns="169200" rIns="108000"/>
          <a:lstStyle>
            <a:lvl1pPr marL="719649" indent="0">
              <a:lnSpc>
                <a:spcPct val="100000"/>
              </a:lnSpc>
              <a:spcAft>
                <a:spcPts val="267"/>
              </a:spcAft>
              <a:defRPr sz="1867"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31" name="Picture Placeholder 11">
            <a:extLst>
              <a:ext uri="{FF2B5EF4-FFF2-40B4-BE49-F238E27FC236}">
                <a16:creationId xmlns:a16="http://schemas.microsoft.com/office/drawing/2014/main" id="{5D3FFF36-3751-F25A-C56F-4CC22C5CD5A5}"/>
              </a:ext>
            </a:extLst>
          </p:cNvPr>
          <p:cNvSpPr>
            <a:spLocks noGrp="1"/>
          </p:cNvSpPr>
          <p:nvPr>
            <p:ph type="pic" sz="quarter" idx="41"/>
          </p:nvPr>
        </p:nvSpPr>
        <p:spPr bwMode="auto">
          <a:xfrm>
            <a:off x="4501083" y="1674071"/>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2" name="Text Placeholder 3">
            <a:extLst>
              <a:ext uri="{FF2B5EF4-FFF2-40B4-BE49-F238E27FC236}">
                <a16:creationId xmlns:a16="http://schemas.microsoft.com/office/drawing/2014/main" id="{5B6CB55A-030B-5F29-7EA0-4DCB3B2BE18E}"/>
              </a:ext>
            </a:extLst>
          </p:cNvPr>
          <p:cNvSpPr>
            <a:spLocks noGrp="1"/>
          </p:cNvSpPr>
          <p:nvPr>
            <p:ph type="body" sz="quarter" idx="42" hasCustomPrompt="1"/>
          </p:nvPr>
        </p:nvSpPr>
        <p:spPr>
          <a:xfrm>
            <a:off x="5633974" y="2126378"/>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33" name="Text Placeholder 3">
            <a:extLst>
              <a:ext uri="{FF2B5EF4-FFF2-40B4-BE49-F238E27FC236}">
                <a16:creationId xmlns:a16="http://schemas.microsoft.com/office/drawing/2014/main" id="{52FC7DE8-83C6-DA0C-8C13-BDE110525279}"/>
              </a:ext>
            </a:extLst>
          </p:cNvPr>
          <p:cNvSpPr>
            <a:spLocks noGrp="1"/>
          </p:cNvSpPr>
          <p:nvPr>
            <p:ph type="body" sz="quarter" idx="43" hasCustomPrompt="1"/>
          </p:nvPr>
        </p:nvSpPr>
        <p:spPr>
          <a:xfrm>
            <a:off x="4501083" y="2748653"/>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4" name="Text Placeholder 4">
            <a:extLst>
              <a:ext uri="{FF2B5EF4-FFF2-40B4-BE49-F238E27FC236}">
                <a16:creationId xmlns:a16="http://schemas.microsoft.com/office/drawing/2014/main" id="{1B88FD6C-2A60-3424-7FEC-70BEB8E777E0}"/>
              </a:ext>
            </a:extLst>
          </p:cNvPr>
          <p:cNvSpPr>
            <a:spLocks noGrp="1"/>
          </p:cNvSpPr>
          <p:nvPr>
            <p:ph type="body" sz="quarter" idx="44"/>
          </p:nvPr>
        </p:nvSpPr>
        <p:spPr>
          <a:xfrm>
            <a:off x="8098436" y="1500126"/>
            <a:ext cx="3553757" cy="2272695"/>
          </a:xfrm>
          <a:solidFill>
            <a:schemeClr val="bg1"/>
          </a:solidFill>
        </p:spPr>
        <p:txBody>
          <a:bodyPr lIns="432000" tIns="169200" rIns="108000"/>
          <a:lstStyle>
            <a:lvl1pPr marL="719649" indent="0">
              <a:lnSpc>
                <a:spcPct val="100000"/>
              </a:lnSpc>
              <a:spcAft>
                <a:spcPts val="267"/>
              </a:spcAft>
              <a:defRPr lang="en-GB" sz="1867" b="0" i="0" dirty="0">
                <a:solidFill>
                  <a:schemeClr val="tx2"/>
                </a:solidFill>
                <a:latin typeface="+mj-lt"/>
                <a:ea typeface="+mn-ea"/>
                <a:cs typeface="Tahoma" panose="020B0604030504040204" pitchFamily="34" charset="0"/>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35" name="Picture Placeholder 11">
            <a:extLst>
              <a:ext uri="{FF2B5EF4-FFF2-40B4-BE49-F238E27FC236}">
                <a16:creationId xmlns:a16="http://schemas.microsoft.com/office/drawing/2014/main" id="{DFB70711-7B51-9F7B-D65A-A78136393353}"/>
              </a:ext>
            </a:extLst>
          </p:cNvPr>
          <p:cNvSpPr>
            <a:spLocks noGrp="1"/>
          </p:cNvSpPr>
          <p:nvPr>
            <p:ph type="pic" sz="quarter" idx="45"/>
          </p:nvPr>
        </p:nvSpPr>
        <p:spPr bwMode="auto">
          <a:xfrm>
            <a:off x="8278604" y="1674071"/>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6" name="Text Placeholder 3">
            <a:extLst>
              <a:ext uri="{FF2B5EF4-FFF2-40B4-BE49-F238E27FC236}">
                <a16:creationId xmlns:a16="http://schemas.microsoft.com/office/drawing/2014/main" id="{05CA551B-6B51-9C22-96FC-03A4D5A15422}"/>
              </a:ext>
            </a:extLst>
          </p:cNvPr>
          <p:cNvSpPr>
            <a:spLocks noGrp="1"/>
          </p:cNvSpPr>
          <p:nvPr>
            <p:ph type="body" sz="quarter" idx="46" hasCustomPrompt="1"/>
          </p:nvPr>
        </p:nvSpPr>
        <p:spPr>
          <a:xfrm>
            <a:off x="9411496" y="2126378"/>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37" name="Text Placeholder 3">
            <a:extLst>
              <a:ext uri="{FF2B5EF4-FFF2-40B4-BE49-F238E27FC236}">
                <a16:creationId xmlns:a16="http://schemas.microsoft.com/office/drawing/2014/main" id="{5C18190E-5097-AA51-1ECE-DDA06D626C0D}"/>
              </a:ext>
            </a:extLst>
          </p:cNvPr>
          <p:cNvSpPr>
            <a:spLocks noGrp="1"/>
          </p:cNvSpPr>
          <p:nvPr>
            <p:ph type="body" sz="quarter" idx="47" hasCustomPrompt="1"/>
          </p:nvPr>
        </p:nvSpPr>
        <p:spPr>
          <a:xfrm>
            <a:off x="8278605" y="2748653"/>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8" name="Text Placeholder 4">
            <a:extLst>
              <a:ext uri="{FF2B5EF4-FFF2-40B4-BE49-F238E27FC236}">
                <a16:creationId xmlns:a16="http://schemas.microsoft.com/office/drawing/2014/main" id="{AA33E3E4-D1FB-F77D-C0CD-7BF80A1F8C1C}"/>
              </a:ext>
            </a:extLst>
          </p:cNvPr>
          <p:cNvSpPr>
            <a:spLocks noGrp="1"/>
          </p:cNvSpPr>
          <p:nvPr>
            <p:ph type="body" sz="quarter" idx="48"/>
          </p:nvPr>
        </p:nvSpPr>
        <p:spPr>
          <a:xfrm>
            <a:off x="533400" y="3988493"/>
            <a:ext cx="3553757" cy="2272695"/>
          </a:xfrm>
          <a:solidFill>
            <a:schemeClr val="bg1"/>
          </a:solidFill>
        </p:spPr>
        <p:txBody>
          <a:bodyPr lIns="432000" tIns="169200" rIns="108000"/>
          <a:lstStyle>
            <a:lvl1pPr marL="719649" indent="0">
              <a:lnSpc>
                <a:spcPct val="100000"/>
              </a:lnSpc>
              <a:spcAft>
                <a:spcPts val="267"/>
              </a:spcAft>
              <a:defRPr sz="1867"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39" name="Picture Placeholder 11">
            <a:extLst>
              <a:ext uri="{FF2B5EF4-FFF2-40B4-BE49-F238E27FC236}">
                <a16:creationId xmlns:a16="http://schemas.microsoft.com/office/drawing/2014/main" id="{69389253-4596-5C52-4267-1A226358A7D7}"/>
              </a:ext>
            </a:extLst>
          </p:cNvPr>
          <p:cNvSpPr>
            <a:spLocks noGrp="1"/>
          </p:cNvSpPr>
          <p:nvPr>
            <p:ph type="pic" sz="quarter" idx="49"/>
          </p:nvPr>
        </p:nvSpPr>
        <p:spPr bwMode="auto">
          <a:xfrm>
            <a:off x="713568" y="4162438"/>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40" name="Text Placeholder 3">
            <a:extLst>
              <a:ext uri="{FF2B5EF4-FFF2-40B4-BE49-F238E27FC236}">
                <a16:creationId xmlns:a16="http://schemas.microsoft.com/office/drawing/2014/main" id="{351B1B3A-C71A-8698-7E59-21FE375B776D}"/>
              </a:ext>
            </a:extLst>
          </p:cNvPr>
          <p:cNvSpPr>
            <a:spLocks noGrp="1"/>
          </p:cNvSpPr>
          <p:nvPr>
            <p:ph type="body" sz="quarter" idx="50" hasCustomPrompt="1"/>
          </p:nvPr>
        </p:nvSpPr>
        <p:spPr>
          <a:xfrm>
            <a:off x="1846460" y="4614744"/>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41" name="Text Placeholder 3">
            <a:extLst>
              <a:ext uri="{FF2B5EF4-FFF2-40B4-BE49-F238E27FC236}">
                <a16:creationId xmlns:a16="http://schemas.microsoft.com/office/drawing/2014/main" id="{77EE0F6A-5134-BAD5-F1AB-BFBD7C4361D4}"/>
              </a:ext>
            </a:extLst>
          </p:cNvPr>
          <p:cNvSpPr>
            <a:spLocks noGrp="1"/>
          </p:cNvSpPr>
          <p:nvPr>
            <p:ph type="body" sz="quarter" idx="51" hasCustomPrompt="1"/>
          </p:nvPr>
        </p:nvSpPr>
        <p:spPr>
          <a:xfrm>
            <a:off x="713569" y="5237019"/>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42" name="Text Placeholder 4">
            <a:extLst>
              <a:ext uri="{FF2B5EF4-FFF2-40B4-BE49-F238E27FC236}">
                <a16:creationId xmlns:a16="http://schemas.microsoft.com/office/drawing/2014/main" id="{5C85D0B3-3BD0-FF17-A91B-FEA1D48A7BC6}"/>
              </a:ext>
            </a:extLst>
          </p:cNvPr>
          <p:cNvSpPr>
            <a:spLocks noGrp="1"/>
          </p:cNvSpPr>
          <p:nvPr>
            <p:ph type="body" sz="quarter" idx="52"/>
          </p:nvPr>
        </p:nvSpPr>
        <p:spPr>
          <a:xfrm>
            <a:off x="4320915" y="3988493"/>
            <a:ext cx="3553757" cy="2272695"/>
          </a:xfrm>
          <a:solidFill>
            <a:schemeClr val="bg1"/>
          </a:solidFill>
        </p:spPr>
        <p:txBody>
          <a:bodyPr lIns="432000" tIns="169200" rIns="108000"/>
          <a:lstStyle>
            <a:lvl1pPr marL="719649" indent="0">
              <a:lnSpc>
                <a:spcPct val="100000"/>
              </a:lnSpc>
              <a:spcAft>
                <a:spcPts val="267"/>
              </a:spcAft>
              <a:defRPr lang="en-GB" sz="1867" b="0" i="0" dirty="0">
                <a:solidFill>
                  <a:schemeClr val="tx2"/>
                </a:solidFill>
                <a:latin typeface="+mj-lt"/>
                <a:ea typeface="+mn-ea"/>
                <a:cs typeface="Tahoma" panose="020B0604030504040204" pitchFamily="34" charset="0"/>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43" name="Picture Placeholder 11">
            <a:extLst>
              <a:ext uri="{FF2B5EF4-FFF2-40B4-BE49-F238E27FC236}">
                <a16:creationId xmlns:a16="http://schemas.microsoft.com/office/drawing/2014/main" id="{ACAE7424-F662-DE37-A938-334CCDA2E2CB}"/>
              </a:ext>
            </a:extLst>
          </p:cNvPr>
          <p:cNvSpPr>
            <a:spLocks noGrp="1"/>
          </p:cNvSpPr>
          <p:nvPr>
            <p:ph type="pic" sz="quarter" idx="53"/>
          </p:nvPr>
        </p:nvSpPr>
        <p:spPr bwMode="auto">
          <a:xfrm>
            <a:off x="4501083" y="4162438"/>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44" name="Text Placeholder 3">
            <a:extLst>
              <a:ext uri="{FF2B5EF4-FFF2-40B4-BE49-F238E27FC236}">
                <a16:creationId xmlns:a16="http://schemas.microsoft.com/office/drawing/2014/main" id="{71C92197-CC56-9971-82B3-16EDCA76DC53}"/>
              </a:ext>
            </a:extLst>
          </p:cNvPr>
          <p:cNvSpPr>
            <a:spLocks noGrp="1"/>
          </p:cNvSpPr>
          <p:nvPr>
            <p:ph type="body" sz="quarter" idx="54" hasCustomPrompt="1"/>
          </p:nvPr>
        </p:nvSpPr>
        <p:spPr>
          <a:xfrm>
            <a:off x="5633975" y="4614744"/>
            <a:ext cx="2087432"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45" name="Text Placeholder 3">
            <a:extLst>
              <a:ext uri="{FF2B5EF4-FFF2-40B4-BE49-F238E27FC236}">
                <a16:creationId xmlns:a16="http://schemas.microsoft.com/office/drawing/2014/main" id="{329B081A-60B0-317C-57FB-6837F4B3B999}"/>
              </a:ext>
            </a:extLst>
          </p:cNvPr>
          <p:cNvSpPr>
            <a:spLocks noGrp="1"/>
          </p:cNvSpPr>
          <p:nvPr>
            <p:ph type="body" sz="quarter" idx="55" hasCustomPrompt="1"/>
          </p:nvPr>
        </p:nvSpPr>
        <p:spPr>
          <a:xfrm>
            <a:off x="4501083" y="5237019"/>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46" name="Text Placeholder 4">
            <a:extLst>
              <a:ext uri="{FF2B5EF4-FFF2-40B4-BE49-F238E27FC236}">
                <a16:creationId xmlns:a16="http://schemas.microsoft.com/office/drawing/2014/main" id="{D5CFE63E-F6F4-6692-DF6E-091E24FEABEC}"/>
              </a:ext>
            </a:extLst>
          </p:cNvPr>
          <p:cNvSpPr>
            <a:spLocks noGrp="1"/>
          </p:cNvSpPr>
          <p:nvPr>
            <p:ph type="body" sz="quarter" idx="56"/>
          </p:nvPr>
        </p:nvSpPr>
        <p:spPr>
          <a:xfrm>
            <a:off x="8098436" y="3988493"/>
            <a:ext cx="3553757" cy="2272695"/>
          </a:xfrm>
          <a:solidFill>
            <a:schemeClr val="bg1"/>
          </a:solidFill>
        </p:spPr>
        <p:txBody>
          <a:bodyPr lIns="432000" tIns="169200" rIns="108000"/>
          <a:lstStyle>
            <a:lvl1pPr marL="719649" indent="0">
              <a:lnSpc>
                <a:spcPct val="100000"/>
              </a:lnSpc>
              <a:spcAft>
                <a:spcPts val="267"/>
              </a:spcAft>
              <a:defRPr sz="1867"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47" name="Picture Placeholder 11">
            <a:extLst>
              <a:ext uri="{FF2B5EF4-FFF2-40B4-BE49-F238E27FC236}">
                <a16:creationId xmlns:a16="http://schemas.microsoft.com/office/drawing/2014/main" id="{EF37A770-7647-E6C6-27D4-DBC7D1363226}"/>
              </a:ext>
            </a:extLst>
          </p:cNvPr>
          <p:cNvSpPr>
            <a:spLocks noGrp="1"/>
          </p:cNvSpPr>
          <p:nvPr>
            <p:ph type="pic" sz="quarter" idx="57"/>
          </p:nvPr>
        </p:nvSpPr>
        <p:spPr bwMode="auto">
          <a:xfrm>
            <a:off x="8323378" y="4162438"/>
            <a:ext cx="898775"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48" name="Text Placeholder 3">
            <a:extLst>
              <a:ext uri="{FF2B5EF4-FFF2-40B4-BE49-F238E27FC236}">
                <a16:creationId xmlns:a16="http://schemas.microsoft.com/office/drawing/2014/main" id="{2C7C5F20-2B7B-9C46-91B2-8CF2A4AC3C40}"/>
              </a:ext>
            </a:extLst>
          </p:cNvPr>
          <p:cNvSpPr>
            <a:spLocks noGrp="1"/>
          </p:cNvSpPr>
          <p:nvPr>
            <p:ph type="body" sz="quarter" idx="58" hasCustomPrompt="1"/>
          </p:nvPr>
        </p:nvSpPr>
        <p:spPr>
          <a:xfrm>
            <a:off x="9411496" y="4614744"/>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49" name="Text Placeholder 3">
            <a:extLst>
              <a:ext uri="{FF2B5EF4-FFF2-40B4-BE49-F238E27FC236}">
                <a16:creationId xmlns:a16="http://schemas.microsoft.com/office/drawing/2014/main" id="{676BF6FE-E03E-5FD4-FFE7-0F896D2CD117}"/>
              </a:ext>
            </a:extLst>
          </p:cNvPr>
          <p:cNvSpPr>
            <a:spLocks noGrp="1"/>
          </p:cNvSpPr>
          <p:nvPr>
            <p:ph type="body" sz="quarter" idx="59" hasCustomPrompt="1"/>
          </p:nvPr>
        </p:nvSpPr>
        <p:spPr>
          <a:xfrm>
            <a:off x="8278605" y="5237019"/>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38898485"/>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EAM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BA5DC-E62E-F173-67AA-4491A1B142CA}"/>
              </a:ext>
            </a:extLst>
          </p:cNvPr>
          <p:cNvSpPr>
            <a:spLocks noGrp="1"/>
          </p:cNvSpPr>
          <p:nvPr>
            <p:ph type="title"/>
          </p:nvPr>
        </p:nvSpPr>
        <p:spPr/>
        <p:txBody>
          <a:bodyPr/>
          <a:lstStyle>
            <a:lvl1pPr>
              <a:defRPr/>
            </a:lvl1pPr>
          </a:lstStyle>
          <a:p>
            <a:r>
              <a:rPr lang="en-GB"/>
              <a:t>Click to edit Master title style</a:t>
            </a:r>
          </a:p>
        </p:txBody>
      </p:sp>
      <p:sp>
        <p:nvSpPr>
          <p:cNvPr id="3" name="Footer Placeholder 2">
            <a:extLst>
              <a:ext uri="{FF2B5EF4-FFF2-40B4-BE49-F238E27FC236}">
                <a16:creationId xmlns:a16="http://schemas.microsoft.com/office/drawing/2014/main" id="{5C9C2FBD-CA43-1222-E2F7-3B4A9D068E0C}"/>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8DFB8957-B44B-2DD1-1AC9-FC8A51327344}"/>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1D35CCBD-93F8-02CA-F879-8197D6557AA7}"/>
              </a:ext>
            </a:extLst>
          </p:cNvPr>
          <p:cNvSpPr>
            <a:spLocks noGrp="1"/>
          </p:cNvSpPr>
          <p:nvPr>
            <p:ph type="dt" sz="half" idx="12"/>
          </p:nvPr>
        </p:nvSpPr>
        <p:spPr/>
        <p:txBody>
          <a:bodyPr/>
          <a:lstStyle/>
          <a:p>
            <a:endParaRPr lang="en-GB"/>
          </a:p>
        </p:txBody>
      </p:sp>
      <p:sp>
        <p:nvSpPr>
          <p:cNvPr id="8" name="Text Placeholder 4">
            <a:extLst>
              <a:ext uri="{FF2B5EF4-FFF2-40B4-BE49-F238E27FC236}">
                <a16:creationId xmlns:a16="http://schemas.microsoft.com/office/drawing/2014/main" id="{706EFA52-99C0-D6BF-0224-698484FE6FDE}"/>
              </a:ext>
            </a:extLst>
          </p:cNvPr>
          <p:cNvSpPr>
            <a:spLocks noGrp="1"/>
          </p:cNvSpPr>
          <p:nvPr>
            <p:ph type="body" sz="quarter" idx="27" hasCustomPrompt="1"/>
          </p:nvPr>
        </p:nvSpPr>
        <p:spPr>
          <a:xfrm>
            <a:off x="1530808"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9" name="Picture Placeholder 11">
            <a:extLst>
              <a:ext uri="{FF2B5EF4-FFF2-40B4-BE49-F238E27FC236}">
                <a16:creationId xmlns:a16="http://schemas.microsoft.com/office/drawing/2014/main" id="{7D16149E-8B1D-5999-9116-58355B8B881C}"/>
              </a:ext>
            </a:extLst>
          </p:cNvPr>
          <p:cNvSpPr>
            <a:spLocks noGrp="1"/>
          </p:cNvSpPr>
          <p:nvPr>
            <p:ph type="pic" sz="quarter" idx="28"/>
          </p:nvPr>
        </p:nvSpPr>
        <p:spPr bwMode="auto">
          <a:xfrm>
            <a:off x="1530807"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0" name="Text Placeholder 3">
            <a:extLst>
              <a:ext uri="{FF2B5EF4-FFF2-40B4-BE49-F238E27FC236}">
                <a16:creationId xmlns:a16="http://schemas.microsoft.com/office/drawing/2014/main" id="{7D23EFCB-A247-5D2D-4BBD-F97D3657742F}"/>
              </a:ext>
            </a:extLst>
          </p:cNvPr>
          <p:cNvSpPr>
            <a:spLocks noGrp="1"/>
          </p:cNvSpPr>
          <p:nvPr>
            <p:ph type="body" sz="quarter" idx="15" hasCustomPrompt="1"/>
          </p:nvPr>
        </p:nvSpPr>
        <p:spPr>
          <a:xfrm>
            <a:off x="1530808" y="3810683"/>
            <a:ext cx="1949257" cy="294099"/>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11" name="Text Placeholder 3">
            <a:extLst>
              <a:ext uri="{FF2B5EF4-FFF2-40B4-BE49-F238E27FC236}">
                <a16:creationId xmlns:a16="http://schemas.microsoft.com/office/drawing/2014/main" id="{7105E77F-0F80-3BBC-0C22-E4DF8BC9D191}"/>
              </a:ext>
            </a:extLst>
          </p:cNvPr>
          <p:cNvSpPr>
            <a:spLocks noGrp="1"/>
          </p:cNvSpPr>
          <p:nvPr>
            <p:ph type="body" sz="quarter" idx="39" hasCustomPrompt="1"/>
          </p:nvPr>
        </p:nvSpPr>
        <p:spPr>
          <a:xfrm>
            <a:off x="1530808" y="4199896"/>
            <a:ext cx="1949257" cy="2061201"/>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4" name="Text Placeholder 4">
            <a:extLst>
              <a:ext uri="{FF2B5EF4-FFF2-40B4-BE49-F238E27FC236}">
                <a16:creationId xmlns:a16="http://schemas.microsoft.com/office/drawing/2014/main" id="{02CFD592-4945-5C8E-3C46-CF11B4BC0C47}"/>
              </a:ext>
            </a:extLst>
          </p:cNvPr>
          <p:cNvSpPr>
            <a:spLocks noGrp="1"/>
          </p:cNvSpPr>
          <p:nvPr>
            <p:ph type="body" sz="quarter" idx="40" hasCustomPrompt="1"/>
          </p:nvPr>
        </p:nvSpPr>
        <p:spPr>
          <a:xfrm>
            <a:off x="4003869"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15" name="Picture Placeholder 11">
            <a:extLst>
              <a:ext uri="{FF2B5EF4-FFF2-40B4-BE49-F238E27FC236}">
                <a16:creationId xmlns:a16="http://schemas.microsoft.com/office/drawing/2014/main" id="{AABF1585-0CAC-9EE6-51E5-4FF696A4C307}"/>
              </a:ext>
            </a:extLst>
          </p:cNvPr>
          <p:cNvSpPr>
            <a:spLocks noGrp="1"/>
          </p:cNvSpPr>
          <p:nvPr>
            <p:ph type="pic" sz="quarter" idx="41"/>
          </p:nvPr>
        </p:nvSpPr>
        <p:spPr bwMode="auto">
          <a:xfrm>
            <a:off x="4003869"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6" name="Text Placeholder 3">
            <a:extLst>
              <a:ext uri="{FF2B5EF4-FFF2-40B4-BE49-F238E27FC236}">
                <a16:creationId xmlns:a16="http://schemas.microsoft.com/office/drawing/2014/main" id="{F6929504-709F-A66A-0E41-C473BC1E71FB}"/>
              </a:ext>
            </a:extLst>
          </p:cNvPr>
          <p:cNvSpPr>
            <a:spLocks noGrp="1"/>
          </p:cNvSpPr>
          <p:nvPr>
            <p:ph type="body" sz="quarter" idx="42" hasCustomPrompt="1"/>
          </p:nvPr>
        </p:nvSpPr>
        <p:spPr>
          <a:xfrm>
            <a:off x="4003869" y="3810683"/>
            <a:ext cx="1949257" cy="294099"/>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17" name="Text Placeholder 3">
            <a:extLst>
              <a:ext uri="{FF2B5EF4-FFF2-40B4-BE49-F238E27FC236}">
                <a16:creationId xmlns:a16="http://schemas.microsoft.com/office/drawing/2014/main" id="{514CDF9B-02C6-B7EF-BA49-5AFBCA0C4327}"/>
              </a:ext>
            </a:extLst>
          </p:cNvPr>
          <p:cNvSpPr>
            <a:spLocks noGrp="1"/>
          </p:cNvSpPr>
          <p:nvPr>
            <p:ph type="body" sz="quarter" idx="43" hasCustomPrompt="1"/>
          </p:nvPr>
        </p:nvSpPr>
        <p:spPr>
          <a:xfrm>
            <a:off x="4003869" y="4199896"/>
            <a:ext cx="1949257" cy="2061201"/>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9" name="Text Placeholder 4">
            <a:extLst>
              <a:ext uri="{FF2B5EF4-FFF2-40B4-BE49-F238E27FC236}">
                <a16:creationId xmlns:a16="http://schemas.microsoft.com/office/drawing/2014/main" id="{6C46AAFC-728A-EB49-8E22-CEC59FF3B3A7}"/>
              </a:ext>
            </a:extLst>
          </p:cNvPr>
          <p:cNvSpPr>
            <a:spLocks noGrp="1"/>
          </p:cNvSpPr>
          <p:nvPr>
            <p:ph type="body" sz="quarter" idx="44" hasCustomPrompt="1"/>
          </p:nvPr>
        </p:nvSpPr>
        <p:spPr>
          <a:xfrm>
            <a:off x="6477350"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20" name="Picture Placeholder 11">
            <a:extLst>
              <a:ext uri="{FF2B5EF4-FFF2-40B4-BE49-F238E27FC236}">
                <a16:creationId xmlns:a16="http://schemas.microsoft.com/office/drawing/2014/main" id="{1EB940B4-A8B9-9C86-A97D-32344F083A57}"/>
              </a:ext>
            </a:extLst>
          </p:cNvPr>
          <p:cNvSpPr>
            <a:spLocks noGrp="1"/>
          </p:cNvSpPr>
          <p:nvPr>
            <p:ph type="pic" sz="quarter" idx="45"/>
          </p:nvPr>
        </p:nvSpPr>
        <p:spPr bwMode="auto">
          <a:xfrm>
            <a:off x="6477350"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1" name="Text Placeholder 3">
            <a:extLst>
              <a:ext uri="{FF2B5EF4-FFF2-40B4-BE49-F238E27FC236}">
                <a16:creationId xmlns:a16="http://schemas.microsoft.com/office/drawing/2014/main" id="{B88D2A37-1FAD-100E-4F14-075A1EDD66A4}"/>
              </a:ext>
            </a:extLst>
          </p:cNvPr>
          <p:cNvSpPr>
            <a:spLocks noGrp="1"/>
          </p:cNvSpPr>
          <p:nvPr>
            <p:ph type="body" sz="quarter" idx="46" hasCustomPrompt="1"/>
          </p:nvPr>
        </p:nvSpPr>
        <p:spPr>
          <a:xfrm>
            <a:off x="6477350" y="3810683"/>
            <a:ext cx="1949257" cy="294099"/>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2" name="Text Placeholder 3">
            <a:extLst>
              <a:ext uri="{FF2B5EF4-FFF2-40B4-BE49-F238E27FC236}">
                <a16:creationId xmlns:a16="http://schemas.microsoft.com/office/drawing/2014/main" id="{57A55E4C-CCF4-847A-C1FD-3DDFBE514614}"/>
              </a:ext>
            </a:extLst>
          </p:cNvPr>
          <p:cNvSpPr>
            <a:spLocks noGrp="1"/>
          </p:cNvSpPr>
          <p:nvPr>
            <p:ph type="body" sz="quarter" idx="47" hasCustomPrompt="1"/>
          </p:nvPr>
        </p:nvSpPr>
        <p:spPr>
          <a:xfrm>
            <a:off x="6477350" y="4199896"/>
            <a:ext cx="1949257" cy="2061201"/>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4" name="Text Placeholder 4">
            <a:extLst>
              <a:ext uri="{FF2B5EF4-FFF2-40B4-BE49-F238E27FC236}">
                <a16:creationId xmlns:a16="http://schemas.microsoft.com/office/drawing/2014/main" id="{2C793F05-8FCB-4886-899D-5CF19FEFD025}"/>
              </a:ext>
            </a:extLst>
          </p:cNvPr>
          <p:cNvSpPr>
            <a:spLocks noGrp="1"/>
          </p:cNvSpPr>
          <p:nvPr>
            <p:ph type="body" sz="quarter" idx="48" hasCustomPrompt="1"/>
          </p:nvPr>
        </p:nvSpPr>
        <p:spPr>
          <a:xfrm>
            <a:off x="8944732"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25" name="Picture Placeholder 11">
            <a:extLst>
              <a:ext uri="{FF2B5EF4-FFF2-40B4-BE49-F238E27FC236}">
                <a16:creationId xmlns:a16="http://schemas.microsoft.com/office/drawing/2014/main" id="{33E86B62-1A88-B95D-E7C4-414E0B9199C7}"/>
              </a:ext>
            </a:extLst>
          </p:cNvPr>
          <p:cNvSpPr>
            <a:spLocks noGrp="1"/>
          </p:cNvSpPr>
          <p:nvPr>
            <p:ph type="pic" sz="quarter" idx="49"/>
          </p:nvPr>
        </p:nvSpPr>
        <p:spPr bwMode="auto">
          <a:xfrm>
            <a:off x="8944731"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6" name="Text Placeholder 3">
            <a:extLst>
              <a:ext uri="{FF2B5EF4-FFF2-40B4-BE49-F238E27FC236}">
                <a16:creationId xmlns:a16="http://schemas.microsoft.com/office/drawing/2014/main" id="{09734E36-B8E4-2A3C-287B-A14D15E7F2AC}"/>
              </a:ext>
            </a:extLst>
          </p:cNvPr>
          <p:cNvSpPr>
            <a:spLocks noGrp="1"/>
          </p:cNvSpPr>
          <p:nvPr>
            <p:ph type="body" sz="quarter" idx="50" hasCustomPrompt="1"/>
          </p:nvPr>
        </p:nvSpPr>
        <p:spPr>
          <a:xfrm>
            <a:off x="8944732" y="3810683"/>
            <a:ext cx="1949257" cy="294099"/>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7" name="Text Placeholder 3">
            <a:extLst>
              <a:ext uri="{FF2B5EF4-FFF2-40B4-BE49-F238E27FC236}">
                <a16:creationId xmlns:a16="http://schemas.microsoft.com/office/drawing/2014/main" id="{B9F2A2E3-F9CC-6941-C852-AE87F02783B9}"/>
              </a:ext>
            </a:extLst>
          </p:cNvPr>
          <p:cNvSpPr>
            <a:spLocks noGrp="1"/>
          </p:cNvSpPr>
          <p:nvPr>
            <p:ph type="body" sz="quarter" idx="51" hasCustomPrompt="1"/>
          </p:nvPr>
        </p:nvSpPr>
        <p:spPr>
          <a:xfrm>
            <a:off x="8944732" y="4199896"/>
            <a:ext cx="1949257" cy="2061201"/>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grpSp>
        <p:nvGrpSpPr>
          <p:cNvPr id="29" name="Group 28">
            <a:extLst>
              <a:ext uri="{FF2B5EF4-FFF2-40B4-BE49-F238E27FC236}">
                <a16:creationId xmlns:a16="http://schemas.microsoft.com/office/drawing/2014/main" id="{D9F55241-C927-A876-BFC7-CC1B9C22CD3B}"/>
              </a:ext>
            </a:extLst>
          </p:cNvPr>
          <p:cNvGrpSpPr/>
          <p:nvPr/>
        </p:nvGrpSpPr>
        <p:grpSpPr>
          <a:xfrm>
            <a:off x="1363351" y="1505074"/>
            <a:ext cx="7413924" cy="4756025"/>
            <a:chOff x="1022513" y="1128806"/>
            <a:chExt cx="5560443" cy="3465414"/>
          </a:xfrm>
        </p:grpSpPr>
        <p:cxnSp>
          <p:nvCxnSpPr>
            <p:cNvPr id="13" name="Straight Connector 12">
              <a:extLst>
                <a:ext uri="{FF2B5EF4-FFF2-40B4-BE49-F238E27FC236}">
                  <a16:creationId xmlns:a16="http://schemas.microsoft.com/office/drawing/2014/main" id="{CE5CD4A9-B349-626E-31F4-3E3D7A9FC294}"/>
                </a:ext>
              </a:extLst>
            </p:cNvPr>
            <p:cNvCxnSpPr/>
            <p:nvPr userDrawn="1"/>
          </p:nvCxnSpPr>
          <p:spPr bwMode="auto">
            <a:xfrm>
              <a:off x="1022513"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C2495FA-C9D4-4954-2CD0-22E233C5EEC4}"/>
                </a:ext>
              </a:extLst>
            </p:cNvPr>
            <p:cNvCxnSpPr/>
            <p:nvPr userDrawn="1"/>
          </p:nvCxnSpPr>
          <p:spPr bwMode="auto">
            <a:xfrm>
              <a:off x="2877309"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827F481-2D66-7077-B0DA-F726E17DD928}"/>
                </a:ext>
              </a:extLst>
            </p:cNvPr>
            <p:cNvCxnSpPr/>
            <p:nvPr userDrawn="1"/>
          </p:nvCxnSpPr>
          <p:spPr bwMode="auto">
            <a:xfrm>
              <a:off x="4732420"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8FCE54-619C-B326-4AB2-3F6FD46B4BE1}"/>
                </a:ext>
              </a:extLst>
            </p:cNvPr>
            <p:cNvCxnSpPr/>
            <p:nvPr userDrawn="1"/>
          </p:nvCxnSpPr>
          <p:spPr bwMode="auto">
            <a:xfrm>
              <a:off x="6582956" y="1128806"/>
              <a:ext cx="0" cy="3465414"/>
            </a:xfrm>
            <a:prstGeom prst="line">
              <a:avLst/>
            </a:prstGeom>
            <a:noFill/>
            <a:ln w="9525" cap="flat" cmpd="sng" algn="ctr">
              <a:solidFill>
                <a:schemeClr val="accent1"/>
              </a:solidFill>
              <a:prstDash val="solid"/>
              <a:round/>
              <a:headEnd type="none" w="med" len="med"/>
              <a:tailEnd type="none" w="med" len="med"/>
            </a:ln>
            <a:effectLst/>
          </p:spPr>
        </p:cxnSp>
      </p:grpSp>
      <p:grpSp>
        <p:nvGrpSpPr>
          <p:cNvPr id="6" name="Group 5">
            <a:extLst>
              <a:ext uri="{FF2B5EF4-FFF2-40B4-BE49-F238E27FC236}">
                <a16:creationId xmlns:a16="http://schemas.microsoft.com/office/drawing/2014/main" id="{CB07FFD8-2279-A315-1FCD-74E2AF3E93C5}"/>
              </a:ext>
            </a:extLst>
          </p:cNvPr>
          <p:cNvGrpSpPr/>
          <p:nvPr userDrawn="1"/>
        </p:nvGrpSpPr>
        <p:grpSpPr>
          <a:xfrm>
            <a:off x="1363351" y="1505074"/>
            <a:ext cx="7413924" cy="4756025"/>
            <a:chOff x="1022513" y="1128806"/>
            <a:chExt cx="5560443" cy="3465414"/>
          </a:xfrm>
        </p:grpSpPr>
        <p:cxnSp>
          <p:nvCxnSpPr>
            <p:cNvPr id="7" name="Straight Connector 6">
              <a:extLst>
                <a:ext uri="{FF2B5EF4-FFF2-40B4-BE49-F238E27FC236}">
                  <a16:creationId xmlns:a16="http://schemas.microsoft.com/office/drawing/2014/main" id="{293FFB14-E23B-479E-A06B-47E9CB19C666}"/>
                </a:ext>
              </a:extLst>
            </p:cNvPr>
            <p:cNvCxnSpPr/>
            <p:nvPr userDrawn="1"/>
          </p:nvCxnSpPr>
          <p:spPr bwMode="auto">
            <a:xfrm>
              <a:off x="1022513"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7CE0B8B-535F-1B13-332F-18B98B67664C}"/>
                </a:ext>
              </a:extLst>
            </p:cNvPr>
            <p:cNvCxnSpPr/>
            <p:nvPr userDrawn="1"/>
          </p:nvCxnSpPr>
          <p:spPr bwMode="auto">
            <a:xfrm>
              <a:off x="2877309"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B150FE3-FEDC-489B-7C83-4701937665DF}"/>
                </a:ext>
              </a:extLst>
            </p:cNvPr>
            <p:cNvCxnSpPr/>
            <p:nvPr userDrawn="1"/>
          </p:nvCxnSpPr>
          <p:spPr bwMode="auto">
            <a:xfrm>
              <a:off x="4732420"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E2CA991-E293-DF7E-ED5D-133E43F5ADEE}"/>
                </a:ext>
              </a:extLst>
            </p:cNvPr>
            <p:cNvCxnSpPr/>
            <p:nvPr userDrawn="1"/>
          </p:nvCxnSpPr>
          <p:spPr bwMode="auto">
            <a:xfrm>
              <a:off x="6582956" y="1128806"/>
              <a:ext cx="0" cy="3465414"/>
            </a:xfrm>
            <a:prstGeom prst="line">
              <a:avLst/>
            </a:prstGeom>
            <a:noFill/>
            <a:ln w="952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302831832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EAM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BA5DC-E62E-F173-67AA-4491A1B142CA}"/>
              </a:ext>
            </a:extLst>
          </p:cNvPr>
          <p:cNvSpPr>
            <a:spLocks noGrp="1"/>
          </p:cNvSpPr>
          <p:nvPr>
            <p:ph type="title"/>
          </p:nvPr>
        </p:nvSpPr>
        <p:spPr/>
        <p:txBody>
          <a:bodyPr/>
          <a:lstStyle>
            <a:lvl1pPr>
              <a:defRPr/>
            </a:lvl1pPr>
          </a:lstStyle>
          <a:p>
            <a:r>
              <a:rPr lang="en-GB"/>
              <a:t>Click to edit Master title style</a:t>
            </a:r>
          </a:p>
        </p:txBody>
      </p:sp>
      <p:sp>
        <p:nvSpPr>
          <p:cNvPr id="3" name="Footer Placeholder 2">
            <a:extLst>
              <a:ext uri="{FF2B5EF4-FFF2-40B4-BE49-F238E27FC236}">
                <a16:creationId xmlns:a16="http://schemas.microsoft.com/office/drawing/2014/main" id="{5C9C2FBD-CA43-1222-E2F7-3B4A9D068E0C}"/>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8DFB8957-B44B-2DD1-1AC9-FC8A51327344}"/>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1D35CCBD-93F8-02CA-F879-8197D6557AA7}"/>
              </a:ext>
            </a:extLst>
          </p:cNvPr>
          <p:cNvSpPr>
            <a:spLocks noGrp="1"/>
          </p:cNvSpPr>
          <p:nvPr>
            <p:ph type="dt" sz="half" idx="12"/>
          </p:nvPr>
        </p:nvSpPr>
        <p:spPr/>
        <p:txBody>
          <a:bodyPr/>
          <a:lstStyle/>
          <a:p>
            <a:endParaRPr lang="en-GB"/>
          </a:p>
        </p:txBody>
      </p:sp>
      <p:sp>
        <p:nvSpPr>
          <p:cNvPr id="8" name="Text Placeholder 4">
            <a:extLst>
              <a:ext uri="{FF2B5EF4-FFF2-40B4-BE49-F238E27FC236}">
                <a16:creationId xmlns:a16="http://schemas.microsoft.com/office/drawing/2014/main" id="{706EFA52-99C0-D6BF-0224-698484FE6FDE}"/>
              </a:ext>
            </a:extLst>
          </p:cNvPr>
          <p:cNvSpPr>
            <a:spLocks noGrp="1"/>
          </p:cNvSpPr>
          <p:nvPr>
            <p:ph type="body" sz="quarter" idx="27" hasCustomPrompt="1"/>
          </p:nvPr>
        </p:nvSpPr>
        <p:spPr>
          <a:xfrm>
            <a:off x="695430"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9" name="Picture Placeholder 11">
            <a:extLst>
              <a:ext uri="{FF2B5EF4-FFF2-40B4-BE49-F238E27FC236}">
                <a16:creationId xmlns:a16="http://schemas.microsoft.com/office/drawing/2014/main" id="{7D16149E-8B1D-5999-9116-58355B8B881C}"/>
              </a:ext>
            </a:extLst>
          </p:cNvPr>
          <p:cNvSpPr>
            <a:spLocks noGrp="1"/>
          </p:cNvSpPr>
          <p:nvPr>
            <p:ph type="pic" sz="quarter" idx="28"/>
          </p:nvPr>
        </p:nvSpPr>
        <p:spPr bwMode="auto">
          <a:xfrm>
            <a:off x="695430"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0" name="Text Placeholder 3">
            <a:extLst>
              <a:ext uri="{FF2B5EF4-FFF2-40B4-BE49-F238E27FC236}">
                <a16:creationId xmlns:a16="http://schemas.microsoft.com/office/drawing/2014/main" id="{7D23EFCB-A247-5D2D-4BBD-F97D3657742F}"/>
              </a:ext>
            </a:extLst>
          </p:cNvPr>
          <p:cNvSpPr>
            <a:spLocks noGrp="1"/>
          </p:cNvSpPr>
          <p:nvPr>
            <p:ph type="body" sz="quarter" idx="15" hasCustomPrompt="1"/>
          </p:nvPr>
        </p:nvSpPr>
        <p:spPr>
          <a:xfrm>
            <a:off x="695430"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11" name="Text Placeholder 3">
            <a:extLst>
              <a:ext uri="{FF2B5EF4-FFF2-40B4-BE49-F238E27FC236}">
                <a16:creationId xmlns:a16="http://schemas.microsoft.com/office/drawing/2014/main" id="{7105E77F-0F80-3BBC-0C22-E4DF8BC9D191}"/>
              </a:ext>
            </a:extLst>
          </p:cNvPr>
          <p:cNvSpPr>
            <a:spLocks noGrp="1"/>
          </p:cNvSpPr>
          <p:nvPr>
            <p:ph type="body" sz="quarter" idx="39" hasCustomPrompt="1"/>
          </p:nvPr>
        </p:nvSpPr>
        <p:spPr>
          <a:xfrm>
            <a:off x="695430"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4" name="Text Placeholder 4">
            <a:extLst>
              <a:ext uri="{FF2B5EF4-FFF2-40B4-BE49-F238E27FC236}">
                <a16:creationId xmlns:a16="http://schemas.microsoft.com/office/drawing/2014/main" id="{02CFD592-4945-5C8E-3C46-CF11B4BC0C47}"/>
              </a:ext>
            </a:extLst>
          </p:cNvPr>
          <p:cNvSpPr>
            <a:spLocks noGrp="1"/>
          </p:cNvSpPr>
          <p:nvPr>
            <p:ph type="body" sz="quarter" idx="40" hasCustomPrompt="1"/>
          </p:nvPr>
        </p:nvSpPr>
        <p:spPr>
          <a:xfrm>
            <a:off x="2999153"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15" name="Picture Placeholder 11">
            <a:extLst>
              <a:ext uri="{FF2B5EF4-FFF2-40B4-BE49-F238E27FC236}">
                <a16:creationId xmlns:a16="http://schemas.microsoft.com/office/drawing/2014/main" id="{AABF1585-0CAC-9EE6-51E5-4FF696A4C307}"/>
              </a:ext>
            </a:extLst>
          </p:cNvPr>
          <p:cNvSpPr>
            <a:spLocks noGrp="1"/>
          </p:cNvSpPr>
          <p:nvPr>
            <p:ph type="pic" sz="quarter" idx="41"/>
          </p:nvPr>
        </p:nvSpPr>
        <p:spPr bwMode="auto">
          <a:xfrm>
            <a:off x="2999153"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6" name="Text Placeholder 3">
            <a:extLst>
              <a:ext uri="{FF2B5EF4-FFF2-40B4-BE49-F238E27FC236}">
                <a16:creationId xmlns:a16="http://schemas.microsoft.com/office/drawing/2014/main" id="{F6929504-709F-A66A-0E41-C473BC1E71FB}"/>
              </a:ext>
            </a:extLst>
          </p:cNvPr>
          <p:cNvSpPr>
            <a:spLocks noGrp="1"/>
          </p:cNvSpPr>
          <p:nvPr>
            <p:ph type="body" sz="quarter" idx="42" hasCustomPrompt="1"/>
          </p:nvPr>
        </p:nvSpPr>
        <p:spPr>
          <a:xfrm>
            <a:off x="2999153"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17" name="Text Placeholder 3">
            <a:extLst>
              <a:ext uri="{FF2B5EF4-FFF2-40B4-BE49-F238E27FC236}">
                <a16:creationId xmlns:a16="http://schemas.microsoft.com/office/drawing/2014/main" id="{514CDF9B-02C6-B7EF-BA49-5AFBCA0C4327}"/>
              </a:ext>
            </a:extLst>
          </p:cNvPr>
          <p:cNvSpPr>
            <a:spLocks noGrp="1"/>
          </p:cNvSpPr>
          <p:nvPr>
            <p:ph type="body" sz="quarter" idx="43" hasCustomPrompt="1"/>
          </p:nvPr>
        </p:nvSpPr>
        <p:spPr>
          <a:xfrm>
            <a:off x="2999153"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9" name="Text Placeholder 4">
            <a:extLst>
              <a:ext uri="{FF2B5EF4-FFF2-40B4-BE49-F238E27FC236}">
                <a16:creationId xmlns:a16="http://schemas.microsoft.com/office/drawing/2014/main" id="{6C46AAFC-728A-EB49-8E22-CEC59FF3B3A7}"/>
              </a:ext>
            </a:extLst>
          </p:cNvPr>
          <p:cNvSpPr>
            <a:spLocks noGrp="1"/>
          </p:cNvSpPr>
          <p:nvPr>
            <p:ph type="body" sz="quarter" idx="44" hasCustomPrompt="1"/>
          </p:nvPr>
        </p:nvSpPr>
        <p:spPr>
          <a:xfrm>
            <a:off x="5269433"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20" name="Picture Placeholder 11">
            <a:extLst>
              <a:ext uri="{FF2B5EF4-FFF2-40B4-BE49-F238E27FC236}">
                <a16:creationId xmlns:a16="http://schemas.microsoft.com/office/drawing/2014/main" id="{1EB940B4-A8B9-9C86-A97D-32344F083A57}"/>
              </a:ext>
            </a:extLst>
          </p:cNvPr>
          <p:cNvSpPr>
            <a:spLocks noGrp="1"/>
          </p:cNvSpPr>
          <p:nvPr>
            <p:ph type="pic" sz="quarter" idx="45"/>
          </p:nvPr>
        </p:nvSpPr>
        <p:spPr bwMode="auto">
          <a:xfrm>
            <a:off x="5269433"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1" name="Text Placeholder 3">
            <a:extLst>
              <a:ext uri="{FF2B5EF4-FFF2-40B4-BE49-F238E27FC236}">
                <a16:creationId xmlns:a16="http://schemas.microsoft.com/office/drawing/2014/main" id="{B88D2A37-1FAD-100E-4F14-075A1EDD66A4}"/>
              </a:ext>
            </a:extLst>
          </p:cNvPr>
          <p:cNvSpPr>
            <a:spLocks noGrp="1"/>
          </p:cNvSpPr>
          <p:nvPr>
            <p:ph type="body" sz="quarter" idx="46" hasCustomPrompt="1"/>
          </p:nvPr>
        </p:nvSpPr>
        <p:spPr>
          <a:xfrm>
            <a:off x="5269433"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2" name="Text Placeholder 3">
            <a:extLst>
              <a:ext uri="{FF2B5EF4-FFF2-40B4-BE49-F238E27FC236}">
                <a16:creationId xmlns:a16="http://schemas.microsoft.com/office/drawing/2014/main" id="{57A55E4C-CCF4-847A-C1FD-3DDFBE514614}"/>
              </a:ext>
            </a:extLst>
          </p:cNvPr>
          <p:cNvSpPr>
            <a:spLocks noGrp="1"/>
          </p:cNvSpPr>
          <p:nvPr>
            <p:ph type="body" sz="quarter" idx="47" hasCustomPrompt="1"/>
          </p:nvPr>
        </p:nvSpPr>
        <p:spPr>
          <a:xfrm>
            <a:off x="5269433"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4" name="Text Placeholder 4">
            <a:extLst>
              <a:ext uri="{FF2B5EF4-FFF2-40B4-BE49-F238E27FC236}">
                <a16:creationId xmlns:a16="http://schemas.microsoft.com/office/drawing/2014/main" id="{2C793F05-8FCB-4886-899D-5CF19FEFD025}"/>
              </a:ext>
            </a:extLst>
          </p:cNvPr>
          <p:cNvSpPr>
            <a:spLocks noGrp="1"/>
          </p:cNvSpPr>
          <p:nvPr>
            <p:ph type="body" sz="quarter" idx="48" hasCustomPrompt="1"/>
          </p:nvPr>
        </p:nvSpPr>
        <p:spPr>
          <a:xfrm>
            <a:off x="7533610"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25" name="Picture Placeholder 11">
            <a:extLst>
              <a:ext uri="{FF2B5EF4-FFF2-40B4-BE49-F238E27FC236}">
                <a16:creationId xmlns:a16="http://schemas.microsoft.com/office/drawing/2014/main" id="{33E86B62-1A88-B95D-E7C4-414E0B9199C7}"/>
              </a:ext>
            </a:extLst>
          </p:cNvPr>
          <p:cNvSpPr>
            <a:spLocks noGrp="1"/>
          </p:cNvSpPr>
          <p:nvPr>
            <p:ph type="pic" sz="quarter" idx="49"/>
          </p:nvPr>
        </p:nvSpPr>
        <p:spPr bwMode="auto">
          <a:xfrm>
            <a:off x="7533610"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6" name="Text Placeholder 3">
            <a:extLst>
              <a:ext uri="{FF2B5EF4-FFF2-40B4-BE49-F238E27FC236}">
                <a16:creationId xmlns:a16="http://schemas.microsoft.com/office/drawing/2014/main" id="{09734E36-B8E4-2A3C-287B-A14D15E7F2AC}"/>
              </a:ext>
            </a:extLst>
          </p:cNvPr>
          <p:cNvSpPr>
            <a:spLocks noGrp="1"/>
          </p:cNvSpPr>
          <p:nvPr>
            <p:ph type="body" sz="quarter" idx="50" hasCustomPrompt="1"/>
          </p:nvPr>
        </p:nvSpPr>
        <p:spPr>
          <a:xfrm>
            <a:off x="7533610"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7" name="Text Placeholder 3">
            <a:extLst>
              <a:ext uri="{FF2B5EF4-FFF2-40B4-BE49-F238E27FC236}">
                <a16:creationId xmlns:a16="http://schemas.microsoft.com/office/drawing/2014/main" id="{B9F2A2E3-F9CC-6941-C852-AE87F02783B9}"/>
              </a:ext>
            </a:extLst>
          </p:cNvPr>
          <p:cNvSpPr>
            <a:spLocks noGrp="1"/>
          </p:cNvSpPr>
          <p:nvPr>
            <p:ph type="body" sz="quarter" idx="51" hasCustomPrompt="1"/>
          </p:nvPr>
        </p:nvSpPr>
        <p:spPr>
          <a:xfrm>
            <a:off x="7533610"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6" name="Text Placeholder 4">
            <a:extLst>
              <a:ext uri="{FF2B5EF4-FFF2-40B4-BE49-F238E27FC236}">
                <a16:creationId xmlns:a16="http://schemas.microsoft.com/office/drawing/2014/main" id="{F0B7B3DC-3CE7-28B9-BC2A-F385B1AA6EF8}"/>
              </a:ext>
            </a:extLst>
          </p:cNvPr>
          <p:cNvSpPr>
            <a:spLocks noGrp="1"/>
          </p:cNvSpPr>
          <p:nvPr>
            <p:ph type="body" sz="quarter" idx="52" hasCustomPrompt="1"/>
          </p:nvPr>
        </p:nvSpPr>
        <p:spPr>
          <a:xfrm>
            <a:off x="9825256"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7" name="Picture Placeholder 11">
            <a:extLst>
              <a:ext uri="{FF2B5EF4-FFF2-40B4-BE49-F238E27FC236}">
                <a16:creationId xmlns:a16="http://schemas.microsoft.com/office/drawing/2014/main" id="{79E449BF-A3A1-677F-97B2-D54F634090F8}"/>
              </a:ext>
            </a:extLst>
          </p:cNvPr>
          <p:cNvSpPr>
            <a:spLocks noGrp="1"/>
          </p:cNvSpPr>
          <p:nvPr>
            <p:ph type="pic" sz="quarter" idx="53"/>
          </p:nvPr>
        </p:nvSpPr>
        <p:spPr bwMode="auto">
          <a:xfrm>
            <a:off x="9825255"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2" name="Text Placeholder 3">
            <a:extLst>
              <a:ext uri="{FF2B5EF4-FFF2-40B4-BE49-F238E27FC236}">
                <a16:creationId xmlns:a16="http://schemas.microsoft.com/office/drawing/2014/main" id="{030EED7B-56E9-6FE5-ECDF-80A608D9B87C}"/>
              </a:ext>
            </a:extLst>
          </p:cNvPr>
          <p:cNvSpPr>
            <a:spLocks noGrp="1"/>
          </p:cNvSpPr>
          <p:nvPr>
            <p:ph type="body" sz="quarter" idx="54" hasCustomPrompt="1"/>
          </p:nvPr>
        </p:nvSpPr>
        <p:spPr>
          <a:xfrm>
            <a:off x="9825256"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9" name="Text Placeholder 3">
            <a:extLst>
              <a:ext uri="{FF2B5EF4-FFF2-40B4-BE49-F238E27FC236}">
                <a16:creationId xmlns:a16="http://schemas.microsoft.com/office/drawing/2014/main" id="{A541FEB6-BA7E-6E17-AF99-9902E99AC243}"/>
              </a:ext>
            </a:extLst>
          </p:cNvPr>
          <p:cNvSpPr>
            <a:spLocks noGrp="1"/>
          </p:cNvSpPr>
          <p:nvPr>
            <p:ph type="body" sz="quarter" idx="55" hasCustomPrompt="1"/>
          </p:nvPr>
        </p:nvSpPr>
        <p:spPr>
          <a:xfrm>
            <a:off x="9825256"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grpSp>
        <p:nvGrpSpPr>
          <p:cNvPr id="31" name="Group 30">
            <a:extLst>
              <a:ext uri="{FF2B5EF4-FFF2-40B4-BE49-F238E27FC236}">
                <a16:creationId xmlns:a16="http://schemas.microsoft.com/office/drawing/2014/main" id="{852C8AC8-78E8-E59D-62CB-88C6F0F17307}"/>
              </a:ext>
            </a:extLst>
          </p:cNvPr>
          <p:cNvGrpSpPr/>
          <p:nvPr/>
        </p:nvGrpSpPr>
        <p:grpSpPr>
          <a:xfrm>
            <a:off x="527974" y="1505075"/>
            <a:ext cx="9129825" cy="4793309"/>
            <a:chOff x="395980" y="1128806"/>
            <a:chExt cx="6847369" cy="3465414"/>
          </a:xfrm>
        </p:grpSpPr>
        <p:cxnSp>
          <p:nvCxnSpPr>
            <p:cNvPr id="13" name="Straight Connector 12">
              <a:extLst>
                <a:ext uri="{FF2B5EF4-FFF2-40B4-BE49-F238E27FC236}">
                  <a16:creationId xmlns:a16="http://schemas.microsoft.com/office/drawing/2014/main" id="{CE5CD4A9-B349-626E-31F4-3E3D7A9FC294}"/>
                </a:ext>
              </a:extLst>
            </p:cNvPr>
            <p:cNvCxnSpPr/>
            <p:nvPr userDrawn="1"/>
          </p:nvCxnSpPr>
          <p:spPr bwMode="auto">
            <a:xfrm>
              <a:off x="395980"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C2495FA-C9D4-4954-2CD0-22E233C5EEC4}"/>
                </a:ext>
              </a:extLst>
            </p:cNvPr>
            <p:cNvCxnSpPr/>
            <p:nvPr userDrawn="1"/>
          </p:nvCxnSpPr>
          <p:spPr bwMode="auto">
            <a:xfrm>
              <a:off x="2123772"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827F481-2D66-7077-B0DA-F726E17DD928}"/>
                </a:ext>
              </a:extLst>
            </p:cNvPr>
            <p:cNvCxnSpPr/>
            <p:nvPr userDrawn="1"/>
          </p:nvCxnSpPr>
          <p:spPr bwMode="auto">
            <a:xfrm>
              <a:off x="3826482"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8FCE54-619C-B326-4AB2-3F6FD46B4BE1}"/>
                </a:ext>
              </a:extLst>
            </p:cNvPr>
            <p:cNvCxnSpPr/>
            <p:nvPr userDrawn="1"/>
          </p:nvCxnSpPr>
          <p:spPr bwMode="auto">
            <a:xfrm>
              <a:off x="5524615"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9CFE313-02BC-66E6-6FB9-8D291FABB2DE}"/>
                </a:ext>
              </a:extLst>
            </p:cNvPr>
            <p:cNvCxnSpPr/>
            <p:nvPr userDrawn="1"/>
          </p:nvCxnSpPr>
          <p:spPr bwMode="auto">
            <a:xfrm>
              <a:off x="7243349" y="1128806"/>
              <a:ext cx="0" cy="3465414"/>
            </a:xfrm>
            <a:prstGeom prst="line">
              <a:avLst/>
            </a:prstGeom>
            <a:noFill/>
            <a:ln w="9525" cap="flat" cmpd="sng" algn="ctr">
              <a:solidFill>
                <a:schemeClr val="accent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0C64C8AA-370D-57CB-559C-700B25CDF74F}"/>
              </a:ext>
            </a:extLst>
          </p:cNvPr>
          <p:cNvGrpSpPr/>
          <p:nvPr userDrawn="1"/>
        </p:nvGrpSpPr>
        <p:grpSpPr>
          <a:xfrm>
            <a:off x="527974" y="1505075"/>
            <a:ext cx="9129825" cy="4793309"/>
            <a:chOff x="395980" y="1128806"/>
            <a:chExt cx="6847369" cy="3465414"/>
          </a:xfrm>
        </p:grpSpPr>
        <p:cxnSp>
          <p:nvCxnSpPr>
            <p:cNvPr id="33" name="Straight Connector 32">
              <a:extLst>
                <a:ext uri="{FF2B5EF4-FFF2-40B4-BE49-F238E27FC236}">
                  <a16:creationId xmlns:a16="http://schemas.microsoft.com/office/drawing/2014/main" id="{24C55F01-17FF-50CD-30C8-2734A1C35968}"/>
                </a:ext>
              </a:extLst>
            </p:cNvPr>
            <p:cNvCxnSpPr/>
            <p:nvPr userDrawn="1"/>
          </p:nvCxnSpPr>
          <p:spPr bwMode="auto">
            <a:xfrm>
              <a:off x="395980"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460B741-BE63-DC1B-37A0-FD096785ED82}"/>
                </a:ext>
              </a:extLst>
            </p:cNvPr>
            <p:cNvCxnSpPr/>
            <p:nvPr userDrawn="1"/>
          </p:nvCxnSpPr>
          <p:spPr bwMode="auto">
            <a:xfrm>
              <a:off x="2123772"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65935B5-5A4B-A255-AA3A-5573CB534E77}"/>
                </a:ext>
              </a:extLst>
            </p:cNvPr>
            <p:cNvCxnSpPr/>
            <p:nvPr userDrawn="1"/>
          </p:nvCxnSpPr>
          <p:spPr bwMode="auto">
            <a:xfrm>
              <a:off x="3826482"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154A254-7292-8550-5241-0AD68D1C262D}"/>
                </a:ext>
              </a:extLst>
            </p:cNvPr>
            <p:cNvCxnSpPr/>
            <p:nvPr userDrawn="1"/>
          </p:nvCxnSpPr>
          <p:spPr bwMode="auto">
            <a:xfrm>
              <a:off x="5524615"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54A7B9A-0C4D-622F-9CB6-CCB4D27D4B91}"/>
                </a:ext>
              </a:extLst>
            </p:cNvPr>
            <p:cNvCxnSpPr/>
            <p:nvPr userDrawn="1"/>
          </p:nvCxnSpPr>
          <p:spPr bwMode="auto">
            <a:xfrm>
              <a:off x="7243349" y="1128806"/>
              <a:ext cx="0" cy="3465414"/>
            </a:xfrm>
            <a:prstGeom prst="line">
              <a:avLst/>
            </a:prstGeom>
            <a:noFill/>
            <a:ln w="952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647099648"/>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REFERENCE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6" name="Text Placeholder 4">
            <a:extLst>
              <a:ext uri="{FF2B5EF4-FFF2-40B4-BE49-F238E27FC236}">
                <a16:creationId xmlns:a16="http://schemas.microsoft.com/office/drawing/2014/main" id="{D8EC2EB3-CC89-0070-6F23-9163DFB9F784}"/>
              </a:ext>
            </a:extLst>
          </p:cNvPr>
          <p:cNvSpPr>
            <a:spLocks noGrp="1"/>
          </p:cNvSpPr>
          <p:nvPr>
            <p:ph type="body" sz="quarter" idx="27"/>
          </p:nvPr>
        </p:nvSpPr>
        <p:spPr>
          <a:xfrm>
            <a:off x="533400" y="1500126"/>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4" name="Picture Placeholder 11">
            <a:extLst>
              <a:ext uri="{FF2B5EF4-FFF2-40B4-BE49-F238E27FC236}">
                <a16:creationId xmlns:a16="http://schemas.microsoft.com/office/drawing/2014/main" id="{2AC58470-B56A-D7FB-C077-89C598ACEE72}"/>
              </a:ext>
            </a:extLst>
          </p:cNvPr>
          <p:cNvSpPr>
            <a:spLocks noGrp="1"/>
          </p:cNvSpPr>
          <p:nvPr>
            <p:ph type="pic" sz="quarter" idx="28"/>
          </p:nvPr>
        </p:nvSpPr>
        <p:spPr bwMode="auto">
          <a:xfrm>
            <a:off x="713569" y="1674071"/>
            <a:ext cx="568505" cy="571500"/>
          </a:xfrm>
          <a:prstGeom prst="rect">
            <a:avLst/>
          </a:prstGeom>
          <a:solidFill>
            <a:schemeClr val="accent1"/>
          </a:solidFill>
          <a:ln w="12700">
            <a:noFill/>
            <a:miter lim="800000"/>
            <a:headEnd/>
            <a:tailEnd/>
          </a:ln>
          <a:effectLst/>
        </p:spPr>
        <p:txBody>
          <a:bodyPr wrap="square">
            <a:noAutofit/>
          </a:bodyPr>
          <a:lstStyle>
            <a:lvl1pPr>
              <a:defRPr/>
            </a:lvl1pPr>
          </a:lstStyle>
          <a:p>
            <a:r>
              <a:rPr lang="en-GB"/>
              <a:t>Click icon to add picture</a:t>
            </a:r>
          </a:p>
        </p:txBody>
      </p:sp>
      <p:sp>
        <p:nvSpPr>
          <p:cNvPr id="27" name="Text Placeholder 3">
            <a:extLst>
              <a:ext uri="{FF2B5EF4-FFF2-40B4-BE49-F238E27FC236}">
                <a16:creationId xmlns:a16="http://schemas.microsoft.com/office/drawing/2014/main" id="{A17E222C-E12B-D220-6A6C-2DF47B389170}"/>
              </a:ext>
            </a:extLst>
          </p:cNvPr>
          <p:cNvSpPr>
            <a:spLocks noGrp="1"/>
          </p:cNvSpPr>
          <p:nvPr>
            <p:ph type="body" sz="quarter" idx="15" hasCustomPrompt="1"/>
          </p:nvPr>
        </p:nvSpPr>
        <p:spPr>
          <a:xfrm>
            <a:off x="1462241" y="1912143"/>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29" name="Text Placeholder 3">
            <a:extLst>
              <a:ext uri="{FF2B5EF4-FFF2-40B4-BE49-F238E27FC236}">
                <a16:creationId xmlns:a16="http://schemas.microsoft.com/office/drawing/2014/main" id="{2C9A8E6B-6AC9-406B-BB01-09F1A3FEA0D5}"/>
              </a:ext>
            </a:extLst>
          </p:cNvPr>
          <p:cNvSpPr>
            <a:spLocks noGrp="1"/>
          </p:cNvSpPr>
          <p:nvPr>
            <p:ph type="body" sz="quarter" idx="39" hasCustomPrompt="1"/>
          </p:nvPr>
        </p:nvSpPr>
        <p:spPr>
          <a:xfrm>
            <a:off x="713569" y="2504319"/>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0" name="Text Placeholder 4">
            <a:extLst>
              <a:ext uri="{FF2B5EF4-FFF2-40B4-BE49-F238E27FC236}">
                <a16:creationId xmlns:a16="http://schemas.microsoft.com/office/drawing/2014/main" id="{3B84D65A-E4B0-3138-1B42-B4399363A214}"/>
              </a:ext>
            </a:extLst>
          </p:cNvPr>
          <p:cNvSpPr>
            <a:spLocks noGrp="1"/>
          </p:cNvSpPr>
          <p:nvPr>
            <p:ph type="body" sz="quarter" idx="40"/>
          </p:nvPr>
        </p:nvSpPr>
        <p:spPr>
          <a:xfrm>
            <a:off x="4320915" y="1500126"/>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31" name="Picture Placeholder 11">
            <a:extLst>
              <a:ext uri="{FF2B5EF4-FFF2-40B4-BE49-F238E27FC236}">
                <a16:creationId xmlns:a16="http://schemas.microsoft.com/office/drawing/2014/main" id="{5D3FFF36-3751-F25A-C56F-4CC22C5CD5A5}"/>
              </a:ext>
            </a:extLst>
          </p:cNvPr>
          <p:cNvSpPr>
            <a:spLocks noGrp="1"/>
          </p:cNvSpPr>
          <p:nvPr>
            <p:ph type="pic" sz="quarter" idx="41"/>
          </p:nvPr>
        </p:nvSpPr>
        <p:spPr bwMode="auto">
          <a:xfrm>
            <a:off x="4501084" y="1674071"/>
            <a:ext cx="568505" cy="571500"/>
          </a:xfrm>
          <a:prstGeom prst="rect">
            <a:avLst/>
          </a:prstGeom>
          <a:solidFill>
            <a:schemeClr val="accent2"/>
          </a:solidFill>
          <a:ln w="12700">
            <a:noFill/>
            <a:miter lim="800000"/>
            <a:headEnd/>
            <a:tailEnd/>
          </a:ln>
          <a:effectLst/>
        </p:spPr>
        <p:txBody>
          <a:bodyPr wrap="square">
            <a:noAutofit/>
          </a:bodyPr>
          <a:lstStyle>
            <a:lvl1pPr>
              <a:defRPr/>
            </a:lvl1pPr>
          </a:lstStyle>
          <a:p>
            <a:r>
              <a:rPr lang="en-GB"/>
              <a:t>Click icon to add picture</a:t>
            </a:r>
          </a:p>
        </p:txBody>
      </p:sp>
      <p:sp>
        <p:nvSpPr>
          <p:cNvPr id="32" name="Text Placeholder 3">
            <a:extLst>
              <a:ext uri="{FF2B5EF4-FFF2-40B4-BE49-F238E27FC236}">
                <a16:creationId xmlns:a16="http://schemas.microsoft.com/office/drawing/2014/main" id="{5B6CB55A-030B-5F29-7EA0-4DCB3B2BE18E}"/>
              </a:ext>
            </a:extLst>
          </p:cNvPr>
          <p:cNvSpPr>
            <a:spLocks noGrp="1"/>
          </p:cNvSpPr>
          <p:nvPr>
            <p:ph type="body" sz="quarter" idx="42" hasCustomPrompt="1"/>
          </p:nvPr>
        </p:nvSpPr>
        <p:spPr>
          <a:xfrm>
            <a:off x="5249755" y="1912143"/>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33" name="Text Placeholder 3">
            <a:extLst>
              <a:ext uri="{FF2B5EF4-FFF2-40B4-BE49-F238E27FC236}">
                <a16:creationId xmlns:a16="http://schemas.microsoft.com/office/drawing/2014/main" id="{52FC7DE8-83C6-DA0C-8C13-BDE110525279}"/>
              </a:ext>
            </a:extLst>
          </p:cNvPr>
          <p:cNvSpPr>
            <a:spLocks noGrp="1"/>
          </p:cNvSpPr>
          <p:nvPr>
            <p:ph type="body" sz="quarter" idx="43" hasCustomPrompt="1"/>
          </p:nvPr>
        </p:nvSpPr>
        <p:spPr>
          <a:xfrm>
            <a:off x="4501083" y="2504319"/>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4" name="Text Placeholder 4">
            <a:extLst>
              <a:ext uri="{FF2B5EF4-FFF2-40B4-BE49-F238E27FC236}">
                <a16:creationId xmlns:a16="http://schemas.microsoft.com/office/drawing/2014/main" id="{1B88FD6C-2A60-3424-7FEC-70BEB8E777E0}"/>
              </a:ext>
            </a:extLst>
          </p:cNvPr>
          <p:cNvSpPr>
            <a:spLocks noGrp="1"/>
          </p:cNvSpPr>
          <p:nvPr>
            <p:ph type="body" sz="quarter" idx="44"/>
          </p:nvPr>
        </p:nvSpPr>
        <p:spPr>
          <a:xfrm>
            <a:off x="8098436" y="1500126"/>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35" name="Picture Placeholder 11">
            <a:extLst>
              <a:ext uri="{FF2B5EF4-FFF2-40B4-BE49-F238E27FC236}">
                <a16:creationId xmlns:a16="http://schemas.microsoft.com/office/drawing/2014/main" id="{DFB70711-7B51-9F7B-D65A-A78136393353}"/>
              </a:ext>
            </a:extLst>
          </p:cNvPr>
          <p:cNvSpPr>
            <a:spLocks noGrp="1"/>
          </p:cNvSpPr>
          <p:nvPr>
            <p:ph type="pic" sz="quarter" idx="45"/>
          </p:nvPr>
        </p:nvSpPr>
        <p:spPr bwMode="auto">
          <a:xfrm>
            <a:off x="8278605" y="1674071"/>
            <a:ext cx="568505" cy="571500"/>
          </a:xfrm>
          <a:prstGeom prst="rect">
            <a:avLst/>
          </a:prstGeom>
          <a:solidFill>
            <a:schemeClr val="tx2"/>
          </a:solidFill>
          <a:ln w="12700">
            <a:noFill/>
            <a:miter lim="800000"/>
            <a:headEnd/>
            <a:tailEnd/>
          </a:ln>
          <a:effectLst/>
        </p:spPr>
        <p:txBody>
          <a:bodyPr wrap="square">
            <a:noAutofit/>
          </a:bodyPr>
          <a:lstStyle>
            <a:lvl1pPr>
              <a:defRPr/>
            </a:lvl1pPr>
          </a:lstStyle>
          <a:p>
            <a:r>
              <a:rPr lang="en-GB"/>
              <a:t>Click icon to add picture</a:t>
            </a:r>
          </a:p>
        </p:txBody>
      </p:sp>
      <p:sp>
        <p:nvSpPr>
          <p:cNvPr id="36" name="Text Placeholder 3">
            <a:extLst>
              <a:ext uri="{FF2B5EF4-FFF2-40B4-BE49-F238E27FC236}">
                <a16:creationId xmlns:a16="http://schemas.microsoft.com/office/drawing/2014/main" id="{05CA551B-6B51-9C22-96FC-03A4D5A15422}"/>
              </a:ext>
            </a:extLst>
          </p:cNvPr>
          <p:cNvSpPr>
            <a:spLocks noGrp="1"/>
          </p:cNvSpPr>
          <p:nvPr>
            <p:ph type="body" sz="quarter" idx="46" hasCustomPrompt="1"/>
          </p:nvPr>
        </p:nvSpPr>
        <p:spPr>
          <a:xfrm>
            <a:off x="9027277" y="1912143"/>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37" name="Text Placeholder 3">
            <a:extLst>
              <a:ext uri="{FF2B5EF4-FFF2-40B4-BE49-F238E27FC236}">
                <a16:creationId xmlns:a16="http://schemas.microsoft.com/office/drawing/2014/main" id="{5C18190E-5097-AA51-1ECE-DDA06D626C0D}"/>
              </a:ext>
            </a:extLst>
          </p:cNvPr>
          <p:cNvSpPr>
            <a:spLocks noGrp="1"/>
          </p:cNvSpPr>
          <p:nvPr>
            <p:ph type="body" sz="quarter" idx="47" hasCustomPrompt="1"/>
          </p:nvPr>
        </p:nvSpPr>
        <p:spPr>
          <a:xfrm>
            <a:off x="8278605" y="2504319"/>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8" name="Text Placeholder 4">
            <a:extLst>
              <a:ext uri="{FF2B5EF4-FFF2-40B4-BE49-F238E27FC236}">
                <a16:creationId xmlns:a16="http://schemas.microsoft.com/office/drawing/2014/main" id="{AA33E3E4-D1FB-F77D-C0CD-7BF80A1F8C1C}"/>
              </a:ext>
            </a:extLst>
          </p:cNvPr>
          <p:cNvSpPr>
            <a:spLocks noGrp="1"/>
          </p:cNvSpPr>
          <p:nvPr>
            <p:ph type="body" sz="quarter" idx="48"/>
          </p:nvPr>
        </p:nvSpPr>
        <p:spPr>
          <a:xfrm>
            <a:off x="533400" y="3988493"/>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39" name="Picture Placeholder 11">
            <a:extLst>
              <a:ext uri="{FF2B5EF4-FFF2-40B4-BE49-F238E27FC236}">
                <a16:creationId xmlns:a16="http://schemas.microsoft.com/office/drawing/2014/main" id="{69389253-4596-5C52-4267-1A226358A7D7}"/>
              </a:ext>
            </a:extLst>
          </p:cNvPr>
          <p:cNvSpPr>
            <a:spLocks noGrp="1"/>
          </p:cNvSpPr>
          <p:nvPr>
            <p:ph type="pic" sz="quarter" idx="49"/>
          </p:nvPr>
        </p:nvSpPr>
        <p:spPr bwMode="auto">
          <a:xfrm>
            <a:off x="713569" y="4162438"/>
            <a:ext cx="568505" cy="571500"/>
          </a:xfrm>
          <a:prstGeom prst="rect">
            <a:avLst/>
          </a:prstGeom>
          <a:solidFill>
            <a:schemeClr val="accent1"/>
          </a:solidFill>
          <a:ln w="12700">
            <a:noFill/>
            <a:miter lim="800000"/>
            <a:headEnd/>
            <a:tailEnd/>
          </a:ln>
          <a:effectLst/>
        </p:spPr>
        <p:txBody>
          <a:bodyPr wrap="square">
            <a:noAutofit/>
          </a:bodyPr>
          <a:lstStyle>
            <a:lvl1pPr>
              <a:defRPr/>
            </a:lvl1pPr>
          </a:lstStyle>
          <a:p>
            <a:r>
              <a:rPr lang="en-GB"/>
              <a:t>Click icon to add picture</a:t>
            </a:r>
          </a:p>
        </p:txBody>
      </p:sp>
      <p:sp>
        <p:nvSpPr>
          <p:cNvPr id="40" name="Text Placeholder 3">
            <a:extLst>
              <a:ext uri="{FF2B5EF4-FFF2-40B4-BE49-F238E27FC236}">
                <a16:creationId xmlns:a16="http://schemas.microsoft.com/office/drawing/2014/main" id="{351B1B3A-C71A-8698-7E59-21FE375B776D}"/>
              </a:ext>
            </a:extLst>
          </p:cNvPr>
          <p:cNvSpPr>
            <a:spLocks noGrp="1"/>
          </p:cNvSpPr>
          <p:nvPr>
            <p:ph type="body" sz="quarter" idx="50" hasCustomPrompt="1"/>
          </p:nvPr>
        </p:nvSpPr>
        <p:spPr>
          <a:xfrm>
            <a:off x="1462241" y="4400510"/>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41" name="Text Placeholder 3">
            <a:extLst>
              <a:ext uri="{FF2B5EF4-FFF2-40B4-BE49-F238E27FC236}">
                <a16:creationId xmlns:a16="http://schemas.microsoft.com/office/drawing/2014/main" id="{77EE0F6A-5134-BAD5-F1AB-BFBD7C4361D4}"/>
              </a:ext>
            </a:extLst>
          </p:cNvPr>
          <p:cNvSpPr>
            <a:spLocks noGrp="1"/>
          </p:cNvSpPr>
          <p:nvPr>
            <p:ph type="body" sz="quarter" idx="51" hasCustomPrompt="1"/>
          </p:nvPr>
        </p:nvSpPr>
        <p:spPr>
          <a:xfrm>
            <a:off x="713569" y="4992685"/>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42" name="Text Placeholder 4">
            <a:extLst>
              <a:ext uri="{FF2B5EF4-FFF2-40B4-BE49-F238E27FC236}">
                <a16:creationId xmlns:a16="http://schemas.microsoft.com/office/drawing/2014/main" id="{5C85D0B3-3BD0-FF17-A91B-FEA1D48A7BC6}"/>
              </a:ext>
            </a:extLst>
          </p:cNvPr>
          <p:cNvSpPr>
            <a:spLocks noGrp="1"/>
          </p:cNvSpPr>
          <p:nvPr>
            <p:ph type="body" sz="quarter" idx="52"/>
          </p:nvPr>
        </p:nvSpPr>
        <p:spPr>
          <a:xfrm>
            <a:off x="4320915" y="3988493"/>
            <a:ext cx="3553757" cy="2272695"/>
          </a:xfrm>
          <a:solidFill>
            <a:schemeClr val="bg1"/>
          </a:solidFill>
        </p:spPr>
        <p:txBody>
          <a:bodyPr lIns="144000" tIns="126000" rIns="108000"/>
          <a:lstStyle>
            <a:lvl1pPr marL="719649" indent="0">
              <a:lnSpc>
                <a:spcPct val="100000"/>
              </a:lnSpc>
              <a:spcAft>
                <a:spcPts val="267"/>
              </a:spcAft>
              <a:defRPr sz="1067"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43" name="Picture Placeholder 11">
            <a:extLst>
              <a:ext uri="{FF2B5EF4-FFF2-40B4-BE49-F238E27FC236}">
                <a16:creationId xmlns:a16="http://schemas.microsoft.com/office/drawing/2014/main" id="{ACAE7424-F662-DE37-A938-334CCDA2E2CB}"/>
              </a:ext>
            </a:extLst>
          </p:cNvPr>
          <p:cNvSpPr>
            <a:spLocks noGrp="1"/>
          </p:cNvSpPr>
          <p:nvPr>
            <p:ph type="pic" sz="quarter" idx="53"/>
          </p:nvPr>
        </p:nvSpPr>
        <p:spPr bwMode="auto">
          <a:xfrm>
            <a:off x="4501084" y="4162438"/>
            <a:ext cx="568505" cy="571500"/>
          </a:xfrm>
          <a:prstGeom prst="rect">
            <a:avLst/>
          </a:prstGeom>
          <a:solidFill>
            <a:schemeClr val="accent2"/>
          </a:solidFill>
          <a:ln w="12700">
            <a:noFill/>
            <a:miter lim="800000"/>
            <a:headEnd/>
            <a:tailEnd/>
          </a:ln>
          <a:effectLst/>
        </p:spPr>
        <p:txBody>
          <a:bodyPr wrap="square">
            <a:noAutofit/>
          </a:bodyPr>
          <a:lstStyle>
            <a:lvl1pPr>
              <a:defRPr/>
            </a:lvl1pPr>
          </a:lstStyle>
          <a:p>
            <a:r>
              <a:rPr lang="en-GB"/>
              <a:t>Click icon to add picture</a:t>
            </a:r>
          </a:p>
        </p:txBody>
      </p:sp>
      <p:sp>
        <p:nvSpPr>
          <p:cNvPr id="44" name="Text Placeholder 3">
            <a:extLst>
              <a:ext uri="{FF2B5EF4-FFF2-40B4-BE49-F238E27FC236}">
                <a16:creationId xmlns:a16="http://schemas.microsoft.com/office/drawing/2014/main" id="{71C92197-CC56-9971-82B3-16EDCA76DC53}"/>
              </a:ext>
            </a:extLst>
          </p:cNvPr>
          <p:cNvSpPr>
            <a:spLocks noGrp="1"/>
          </p:cNvSpPr>
          <p:nvPr>
            <p:ph type="body" sz="quarter" idx="54" hasCustomPrompt="1"/>
          </p:nvPr>
        </p:nvSpPr>
        <p:spPr>
          <a:xfrm>
            <a:off x="5249755" y="4400510"/>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45" name="Text Placeholder 3">
            <a:extLst>
              <a:ext uri="{FF2B5EF4-FFF2-40B4-BE49-F238E27FC236}">
                <a16:creationId xmlns:a16="http://schemas.microsoft.com/office/drawing/2014/main" id="{329B081A-60B0-317C-57FB-6837F4B3B999}"/>
              </a:ext>
            </a:extLst>
          </p:cNvPr>
          <p:cNvSpPr>
            <a:spLocks noGrp="1"/>
          </p:cNvSpPr>
          <p:nvPr>
            <p:ph type="body" sz="quarter" idx="55" hasCustomPrompt="1"/>
          </p:nvPr>
        </p:nvSpPr>
        <p:spPr>
          <a:xfrm>
            <a:off x="4501083" y="4992685"/>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46" name="Text Placeholder 4">
            <a:extLst>
              <a:ext uri="{FF2B5EF4-FFF2-40B4-BE49-F238E27FC236}">
                <a16:creationId xmlns:a16="http://schemas.microsoft.com/office/drawing/2014/main" id="{D5CFE63E-F6F4-6692-DF6E-091E24FEABEC}"/>
              </a:ext>
            </a:extLst>
          </p:cNvPr>
          <p:cNvSpPr>
            <a:spLocks noGrp="1"/>
          </p:cNvSpPr>
          <p:nvPr>
            <p:ph type="body" sz="quarter" idx="56"/>
          </p:nvPr>
        </p:nvSpPr>
        <p:spPr>
          <a:xfrm>
            <a:off x="8098436" y="3988493"/>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a:t>Click to edit Master text styles</a:t>
            </a:r>
          </a:p>
        </p:txBody>
      </p:sp>
      <p:sp>
        <p:nvSpPr>
          <p:cNvPr id="47" name="Picture Placeholder 11">
            <a:extLst>
              <a:ext uri="{FF2B5EF4-FFF2-40B4-BE49-F238E27FC236}">
                <a16:creationId xmlns:a16="http://schemas.microsoft.com/office/drawing/2014/main" id="{EF37A770-7647-E6C6-27D4-DBC7D1363226}"/>
              </a:ext>
            </a:extLst>
          </p:cNvPr>
          <p:cNvSpPr>
            <a:spLocks noGrp="1"/>
          </p:cNvSpPr>
          <p:nvPr>
            <p:ph type="pic" sz="quarter" idx="57"/>
          </p:nvPr>
        </p:nvSpPr>
        <p:spPr bwMode="auto">
          <a:xfrm>
            <a:off x="8278605" y="4162438"/>
            <a:ext cx="568505" cy="571500"/>
          </a:xfrm>
          <a:prstGeom prst="rect">
            <a:avLst/>
          </a:prstGeom>
          <a:solidFill>
            <a:schemeClr val="tx2"/>
          </a:solidFill>
          <a:ln w="12700">
            <a:noFill/>
            <a:miter lim="800000"/>
            <a:headEnd/>
            <a:tailEnd/>
          </a:ln>
          <a:effectLst/>
        </p:spPr>
        <p:txBody>
          <a:bodyPr wrap="square">
            <a:noAutofit/>
          </a:bodyPr>
          <a:lstStyle>
            <a:lvl1pPr>
              <a:defRPr/>
            </a:lvl1pPr>
          </a:lstStyle>
          <a:p>
            <a:r>
              <a:rPr lang="en-GB"/>
              <a:t>Click icon to add picture</a:t>
            </a:r>
          </a:p>
        </p:txBody>
      </p:sp>
      <p:sp>
        <p:nvSpPr>
          <p:cNvPr id="48" name="Text Placeholder 3">
            <a:extLst>
              <a:ext uri="{FF2B5EF4-FFF2-40B4-BE49-F238E27FC236}">
                <a16:creationId xmlns:a16="http://schemas.microsoft.com/office/drawing/2014/main" id="{2C7C5F20-2B7B-9C46-91B2-8CF2A4AC3C40}"/>
              </a:ext>
            </a:extLst>
          </p:cNvPr>
          <p:cNvSpPr>
            <a:spLocks noGrp="1"/>
          </p:cNvSpPr>
          <p:nvPr>
            <p:ph type="body" sz="quarter" idx="58" hasCustomPrompt="1"/>
          </p:nvPr>
        </p:nvSpPr>
        <p:spPr>
          <a:xfrm>
            <a:off x="9027277" y="4400510"/>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49" name="Text Placeholder 3">
            <a:extLst>
              <a:ext uri="{FF2B5EF4-FFF2-40B4-BE49-F238E27FC236}">
                <a16:creationId xmlns:a16="http://schemas.microsoft.com/office/drawing/2014/main" id="{676BF6FE-E03E-5FD4-FFE7-0F896D2CD117}"/>
              </a:ext>
            </a:extLst>
          </p:cNvPr>
          <p:cNvSpPr>
            <a:spLocks noGrp="1"/>
          </p:cNvSpPr>
          <p:nvPr>
            <p:ph type="body" sz="quarter" idx="59" hasCustomPrompt="1"/>
          </p:nvPr>
        </p:nvSpPr>
        <p:spPr>
          <a:xfrm>
            <a:off x="8278605" y="4992685"/>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0" name="Text Placeholder 3">
            <a:extLst>
              <a:ext uri="{FF2B5EF4-FFF2-40B4-BE49-F238E27FC236}">
                <a16:creationId xmlns:a16="http://schemas.microsoft.com/office/drawing/2014/main" id="{E796ABF8-8F52-1A81-CDAE-F63CBFE762CC}"/>
              </a:ext>
            </a:extLst>
          </p:cNvPr>
          <p:cNvSpPr>
            <a:spLocks noGrp="1"/>
          </p:cNvSpPr>
          <p:nvPr>
            <p:ph type="body" sz="quarter" idx="60" hasCustomPrompt="1"/>
          </p:nvPr>
        </p:nvSpPr>
        <p:spPr>
          <a:xfrm>
            <a:off x="713569" y="3357797"/>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1" name="Text Placeholder 3">
            <a:extLst>
              <a:ext uri="{FF2B5EF4-FFF2-40B4-BE49-F238E27FC236}">
                <a16:creationId xmlns:a16="http://schemas.microsoft.com/office/drawing/2014/main" id="{A6BAF2B3-0DE2-EA88-9D9D-94F621C713AC}"/>
              </a:ext>
            </a:extLst>
          </p:cNvPr>
          <p:cNvSpPr>
            <a:spLocks noGrp="1"/>
          </p:cNvSpPr>
          <p:nvPr>
            <p:ph type="body" sz="quarter" idx="61" hasCustomPrompt="1"/>
          </p:nvPr>
        </p:nvSpPr>
        <p:spPr>
          <a:xfrm>
            <a:off x="4501083" y="3357797"/>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2" name="Text Placeholder 3">
            <a:extLst>
              <a:ext uri="{FF2B5EF4-FFF2-40B4-BE49-F238E27FC236}">
                <a16:creationId xmlns:a16="http://schemas.microsoft.com/office/drawing/2014/main" id="{CC3B5B66-DCBF-3766-FB9D-75F476CB861B}"/>
              </a:ext>
            </a:extLst>
          </p:cNvPr>
          <p:cNvSpPr>
            <a:spLocks noGrp="1"/>
          </p:cNvSpPr>
          <p:nvPr>
            <p:ph type="body" sz="quarter" idx="62" hasCustomPrompt="1"/>
          </p:nvPr>
        </p:nvSpPr>
        <p:spPr>
          <a:xfrm>
            <a:off x="8278605" y="3357797"/>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3" name="Text Placeholder 3">
            <a:extLst>
              <a:ext uri="{FF2B5EF4-FFF2-40B4-BE49-F238E27FC236}">
                <a16:creationId xmlns:a16="http://schemas.microsoft.com/office/drawing/2014/main" id="{AAEF9B40-3DFF-A0E1-A081-5FE052D72AC2}"/>
              </a:ext>
            </a:extLst>
          </p:cNvPr>
          <p:cNvSpPr>
            <a:spLocks noGrp="1"/>
          </p:cNvSpPr>
          <p:nvPr>
            <p:ph type="body" sz="quarter" idx="63" hasCustomPrompt="1"/>
          </p:nvPr>
        </p:nvSpPr>
        <p:spPr>
          <a:xfrm>
            <a:off x="713569" y="5846164"/>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4" name="Text Placeholder 3">
            <a:extLst>
              <a:ext uri="{FF2B5EF4-FFF2-40B4-BE49-F238E27FC236}">
                <a16:creationId xmlns:a16="http://schemas.microsoft.com/office/drawing/2014/main" id="{2E324ACD-7E6B-FCAC-E0D6-E432C9854758}"/>
              </a:ext>
            </a:extLst>
          </p:cNvPr>
          <p:cNvSpPr>
            <a:spLocks noGrp="1"/>
          </p:cNvSpPr>
          <p:nvPr>
            <p:ph type="body" sz="quarter" idx="64" hasCustomPrompt="1"/>
          </p:nvPr>
        </p:nvSpPr>
        <p:spPr>
          <a:xfrm>
            <a:off x="4501083" y="5846164"/>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5" name="Text Placeholder 3">
            <a:extLst>
              <a:ext uri="{FF2B5EF4-FFF2-40B4-BE49-F238E27FC236}">
                <a16:creationId xmlns:a16="http://schemas.microsoft.com/office/drawing/2014/main" id="{FCED6F59-D678-BDC8-A2A3-0DFDC4AB2590}"/>
              </a:ext>
            </a:extLst>
          </p:cNvPr>
          <p:cNvSpPr>
            <a:spLocks noGrp="1"/>
          </p:cNvSpPr>
          <p:nvPr>
            <p:ph type="body" sz="quarter" idx="65" hasCustomPrompt="1"/>
          </p:nvPr>
        </p:nvSpPr>
        <p:spPr>
          <a:xfrm>
            <a:off x="8278605" y="5846164"/>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Tree>
    <p:extLst>
      <p:ext uri="{BB962C8B-B14F-4D97-AF65-F5344CB8AC3E}">
        <p14:creationId xmlns:p14="http://schemas.microsoft.com/office/powerpoint/2010/main" val="1992503489"/>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MAP">
    <p:bg>
      <p:bgPr>
        <a:solidFill>
          <a:schemeClr val="bg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4DE38F3-9306-34EA-F8A2-7974F9C7D4A0}"/>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2F53059F-4A1A-4511-9B6B-40D5B3DC72CF}"/>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607D565C-91C2-F898-4C56-83B78A7B0BBE}"/>
              </a:ext>
            </a:extLst>
          </p:cNvPr>
          <p:cNvSpPr>
            <a:spLocks noGrp="1"/>
          </p:cNvSpPr>
          <p:nvPr>
            <p:ph type="dt" sz="half" idx="12"/>
          </p:nvPr>
        </p:nvSpPr>
        <p:spPr/>
        <p:txBody>
          <a:bodyPr/>
          <a:lstStyle/>
          <a:p>
            <a:endParaRPr lang="en-GB"/>
          </a:p>
        </p:txBody>
      </p:sp>
      <p:pic>
        <p:nvPicPr>
          <p:cNvPr id="16" name="Picture 15" descr="A map of the world&#10;&#10;AI-generated content may be incorrect.">
            <a:extLst>
              <a:ext uri="{FF2B5EF4-FFF2-40B4-BE49-F238E27FC236}">
                <a16:creationId xmlns:a16="http://schemas.microsoft.com/office/drawing/2014/main" id="{CC68E478-460A-FCE8-E5A9-5EB75C1E28FD}"/>
              </a:ext>
            </a:extLst>
          </p:cNvPr>
          <p:cNvPicPr>
            <a:picLocks noChangeAspect="1"/>
          </p:cNvPicPr>
          <p:nvPr/>
        </p:nvPicPr>
        <p:blipFill>
          <a:blip r:embed="rId2">
            <a:alphaModFix amt="93000"/>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524934" y="-323488"/>
            <a:ext cx="11355145" cy="7504976"/>
          </a:xfrm>
          <a:prstGeom prst="rect">
            <a:avLst/>
          </a:prstGeom>
        </p:spPr>
      </p:pic>
      <p:sp>
        <p:nvSpPr>
          <p:cNvPr id="17" name="Rectangle 16">
            <a:extLst>
              <a:ext uri="{FF2B5EF4-FFF2-40B4-BE49-F238E27FC236}">
                <a16:creationId xmlns:a16="http://schemas.microsoft.com/office/drawing/2014/main" id="{1336361C-DB4D-57B1-EA3C-B4F165DF92B2}"/>
              </a:ext>
            </a:extLst>
          </p:cNvPr>
          <p:cNvSpPr/>
          <p:nvPr/>
        </p:nvSpPr>
        <p:spPr bwMode="auto">
          <a:xfrm>
            <a:off x="3484034" y="3401576"/>
            <a:ext cx="120557" cy="120557"/>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8" name="Rectangle 17">
            <a:extLst>
              <a:ext uri="{FF2B5EF4-FFF2-40B4-BE49-F238E27FC236}">
                <a16:creationId xmlns:a16="http://schemas.microsoft.com/office/drawing/2014/main" id="{779F8E17-E366-CECE-F935-0A5377A97B21}"/>
              </a:ext>
            </a:extLst>
          </p:cNvPr>
          <p:cNvSpPr/>
          <p:nvPr/>
        </p:nvSpPr>
        <p:spPr bwMode="auto">
          <a:xfrm>
            <a:off x="5807415" y="2841830"/>
            <a:ext cx="140429" cy="140429"/>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0" name="Rectangle 19">
            <a:extLst>
              <a:ext uri="{FF2B5EF4-FFF2-40B4-BE49-F238E27FC236}">
                <a16:creationId xmlns:a16="http://schemas.microsoft.com/office/drawing/2014/main" id="{7F7423D7-0C0E-901D-7E39-31C87553F7B0}"/>
              </a:ext>
            </a:extLst>
          </p:cNvPr>
          <p:cNvSpPr/>
          <p:nvPr/>
        </p:nvSpPr>
        <p:spPr bwMode="auto">
          <a:xfrm>
            <a:off x="9102166" y="4779086"/>
            <a:ext cx="109949" cy="109949"/>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1" name="Rectangle 20">
            <a:extLst>
              <a:ext uri="{FF2B5EF4-FFF2-40B4-BE49-F238E27FC236}">
                <a16:creationId xmlns:a16="http://schemas.microsoft.com/office/drawing/2014/main" id="{78D2CC29-33E2-2546-4150-BFD73D6EB303}"/>
              </a:ext>
            </a:extLst>
          </p:cNvPr>
          <p:cNvSpPr/>
          <p:nvPr/>
        </p:nvSpPr>
        <p:spPr bwMode="auto">
          <a:xfrm>
            <a:off x="3280835" y="3686462"/>
            <a:ext cx="100715" cy="100715"/>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2" name="Rectangle 21">
            <a:extLst>
              <a:ext uri="{FF2B5EF4-FFF2-40B4-BE49-F238E27FC236}">
                <a16:creationId xmlns:a16="http://schemas.microsoft.com/office/drawing/2014/main" id="{39EA3A6E-A3A4-BD7C-C7C0-7D22972AB934}"/>
              </a:ext>
            </a:extLst>
          </p:cNvPr>
          <p:cNvSpPr/>
          <p:nvPr/>
        </p:nvSpPr>
        <p:spPr bwMode="auto">
          <a:xfrm>
            <a:off x="3688889" y="4212168"/>
            <a:ext cx="99944" cy="104176"/>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4" name="Rectangle 23">
            <a:extLst>
              <a:ext uri="{FF2B5EF4-FFF2-40B4-BE49-F238E27FC236}">
                <a16:creationId xmlns:a16="http://schemas.microsoft.com/office/drawing/2014/main" id="{48F13D08-36AA-155A-A751-3A5476FF9831}"/>
              </a:ext>
            </a:extLst>
          </p:cNvPr>
          <p:cNvSpPr/>
          <p:nvPr/>
        </p:nvSpPr>
        <p:spPr bwMode="auto">
          <a:xfrm>
            <a:off x="3018369" y="3775363"/>
            <a:ext cx="100713" cy="1007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5" name="Rectangle 24">
            <a:extLst>
              <a:ext uri="{FF2B5EF4-FFF2-40B4-BE49-F238E27FC236}">
                <a16:creationId xmlns:a16="http://schemas.microsoft.com/office/drawing/2014/main" id="{9CC61116-42F2-C07B-5E1B-616371C923AD}"/>
              </a:ext>
            </a:extLst>
          </p:cNvPr>
          <p:cNvSpPr/>
          <p:nvPr/>
        </p:nvSpPr>
        <p:spPr bwMode="auto">
          <a:xfrm>
            <a:off x="5837895" y="31438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6" name="Rectangle 25">
            <a:extLst>
              <a:ext uri="{FF2B5EF4-FFF2-40B4-BE49-F238E27FC236}">
                <a16:creationId xmlns:a16="http://schemas.microsoft.com/office/drawing/2014/main" id="{1C982046-0936-7263-AE2D-BC7A872D83C2}"/>
              </a:ext>
            </a:extLst>
          </p:cNvPr>
          <p:cNvSpPr/>
          <p:nvPr/>
        </p:nvSpPr>
        <p:spPr bwMode="auto">
          <a:xfrm>
            <a:off x="5520395" y="294486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7" name="Rectangle 26">
            <a:extLst>
              <a:ext uri="{FF2B5EF4-FFF2-40B4-BE49-F238E27FC236}">
                <a16:creationId xmlns:a16="http://schemas.microsoft.com/office/drawing/2014/main" id="{F284F3B1-99A4-3621-83DE-9D5600292959}"/>
              </a:ext>
            </a:extLst>
          </p:cNvPr>
          <p:cNvSpPr/>
          <p:nvPr/>
        </p:nvSpPr>
        <p:spPr bwMode="auto">
          <a:xfrm>
            <a:off x="5617762" y="264006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8" name="Rectangle 27">
            <a:extLst>
              <a:ext uri="{FF2B5EF4-FFF2-40B4-BE49-F238E27FC236}">
                <a16:creationId xmlns:a16="http://schemas.microsoft.com/office/drawing/2014/main" id="{79C54FCD-7BE2-DEC9-C7C7-87E9BE6C9003}"/>
              </a:ext>
            </a:extLst>
          </p:cNvPr>
          <p:cNvSpPr/>
          <p:nvPr/>
        </p:nvSpPr>
        <p:spPr bwMode="auto">
          <a:xfrm>
            <a:off x="5723595" y="33216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9" name="Rectangle 28">
            <a:extLst>
              <a:ext uri="{FF2B5EF4-FFF2-40B4-BE49-F238E27FC236}">
                <a16:creationId xmlns:a16="http://schemas.microsoft.com/office/drawing/2014/main" id="{116A2353-54C3-7175-27C3-D10D688409BE}"/>
              </a:ext>
            </a:extLst>
          </p:cNvPr>
          <p:cNvSpPr/>
          <p:nvPr/>
        </p:nvSpPr>
        <p:spPr bwMode="auto">
          <a:xfrm>
            <a:off x="6628646" y="4712863"/>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0" name="Rectangle 29">
            <a:extLst>
              <a:ext uri="{FF2B5EF4-FFF2-40B4-BE49-F238E27FC236}">
                <a16:creationId xmlns:a16="http://schemas.microsoft.com/office/drawing/2014/main" id="{C47C5590-DCE1-4A16-6159-15050AEAC5EA}"/>
              </a:ext>
            </a:extLst>
          </p:cNvPr>
          <p:cNvSpPr/>
          <p:nvPr/>
        </p:nvSpPr>
        <p:spPr bwMode="auto">
          <a:xfrm>
            <a:off x="7107351" y="39499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1" name="Rectangle 30">
            <a:extLst>
              <a:ext uri="{FF2B5EF4-FFF2-40B4-BE49-F238E27FC236}">
                <a16:creationId xmlns:a16="http://schemas.microsoft.com/office/drawing/2014/main" id="{AEDD33DA-11B4-4341-5908-A62278B66B00}"/>
              </a:ext>
            </a:extLst>
          </p:cNvPr>
          <p:cNvSpPr/>
          <p:nvPr/>
        </p:nvSpPr>
        <p:spPr bwMode="auto">
          <a:xfrm>
            <a:off x="8161451" y="4102221"/>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2" name="Rectangle 31">
            <a:extLst>
              <a:ext uri="{FF2B5EF4-FFF2-40B4-BE49-F238E27FC236}">
                <a16:creationId xmlns:a16="http://schemas.microsoft.com/office/drawing/2014/main" id="{C807F7C5-282B-3D38-5642-DB490CB06863}"/>
              </a:ext>
            </a:extLst>
          </p:cNvPr>
          <p:cNvSpPr/>
          <p:nvPr/>
        </p:nvSpPr>
        <p:spPr bwMode="auto">
          <a:xfrm>
            <a:off x="8453551" y="400490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3" name="Rectangle 32">
            <a:extLst>
              <a:ext uri="{FF2B5EF4-FFF2-40B4-BE49-F238E27FC236}">
                <a16:creationId xmlns:a16="http://schemas.microsoft.com/office/drawing/2014/main" id="{6C38A22C-6941-A343-8C0E-1487CF580723}"/>
              </a:ext>
            </a:extLst>
          </p:cNvPr>
          <p:cNvSpPr/>
          <p:nvPr/>
        </p:nvSpPr>
        <p:spPr bwMode="auto">
          <a:xfrm>
            <a:off x="9329851" y="3808051"/>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4" name="Rectangle 33">
            <a:extLst>
              <a:ext uri="{FF2B5EF4-FFF2-40B4-BE49-F238E27FC236}">
                <a16:creationId xmlns:a16="http://schemas.microsoft.com/office/drawing/2014/main" id="{80D8CA56-8344-8DA3-4E7A-BCBB980BA79B}"/>
              </a:ext>
            </a:extLst>
          </p:cNvPr>
          <p:cNvSpPr/>
          <p:nvPr/>
        </p:nvSpPr>
        <p:spPr bwMode="auto">
          <a:xfrm>
            <a:off x="8991742" y="46691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5" name="Rectangle 34">
            <a:extLst>
              <a:ext uri="{FF2B5EF4-FFF2-40B4-BE49-F238E27FC236}">
                <a16:creationId xmlns:a16="http://schemas.microsoft.com/office/drawing/2014/main" id="{257798BF-7C40-3010-8E79-309CA3F2307F}"/>
              </a:ext>
            </a:extLst>
          </p:cNvPr>
          <p:cNvSpPr/>
          <p:nvPr/>
        </p:nvSpPr>
        <p:spPr bwMode="auto">
          <a:xfrm>
            <a:off x="9556892" y="48215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6" name="Rectangle 35">
            <a:extLst>
              <a:ext uri="{FF2B5EF4-FFF2-40B4-BE49-F238E27FC236}">
                <a16:creationId xmlns:a16="http://schemas.microsoft.com/office/drawing/2014/main" id="{C7F1B004-00E3-2D1D-DD9B-9D8DA85C3B6D}"/>
              </a:ext>
            </a:extLst>
          </p:cNvPr>
          <p:cNvSpPr/>
          <p:nvPr/>
        </p:nvSpPr>
        <p:spPr bwMode="auto">
          <a:xfrm>
            <a:off x="10528442" y="58248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pic>
        <p:nvPicPr>
          <p:cNvPr id="2" name="Picture 1" descr="A map of the world&#10;&#10;AI-generated content may be incorrect.">
            <a:extLst>
              <a:ext uri="{FF2B5EF4-FFF2-40B4-BE49-F238E27FC236}">
                <a16:creationId xmlns:a16="http://schemas.microsoft.com/office/drawing/2014/main" id="{89059A56-940F-4C29-44CC-83BE5D00B9D9}"/>
              </a:ext>
            </a:extLst>
          </p:cNvPr>
          <p:cNvPicPr>
            <a:picLocks noChangeAspect="1"/>
          </p:cNvPicPr>
          <p:nvPr userDrawn="1"/>
        </p:nvPicPr>
        <p:blipFill>
          <a:blip r:embed="rId4" cstate="screen">
            <a:alphaModFix amt="93000"/>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a:ext>
            </a:extLst>
          </a:blip>
          <a:stretch>
            <a:fillRect/>
          </a:stretch>
        </p:blipFill>
        <p:spPr>
          <a:xfrm>
            <a:off x="524934" y="-323488"/>
            <a:ext cx="11355145" cy="7504976"/>
          </a:xfrm>
          <a:prstGeom prst="rect">
            <a:avLst/>
          </a:prstGeom>
        </p:spPr>
      </p:pic>
      <p:sp>
        <p:nvSpPr>
          <p:cNvPr id="6" name="Rectangle 5">
            <a:extLst>
              <a:ext uri="{FF2B5EF4-FFF2-40B4-BE49-F238E27FC236}">
                <a16:creationId xmlns:a16="http://schemas.microsoft.com/office/drawing/2014/main" id="{8A54CF2D-084C-7616-111A-4F893B0EEADE}"/>
              </a:ext>
            </a:extLst>
          </p:cNvPr>
          <p:cNvSpPr/>
          <p:nvPr userDrawn="1"/>
        </p:nvSpPr>
        <p:spPr bwMode="auto">
          <a:xfrm>
            <a:off x="3484034" y="3401576"/>
            <a:ext cx="120557" cy="120557"/>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7" name="Rectangle 6">
            <a:extLst>
              <a:ext uri="{FF2B5EF4-FFF2-40B4-BE49-F238E27FC236}">
                <a16:creationId xmlns:a16="http://schemas.microsoft.com/office/drawing/2014/main" id="{CCF0D1FE-0446-E4B0-0FFC-A1D9739DEC6E}"/>
              </a:ext>
            </a:extLst>
          </p:cNvPr>
          <p:cNvSpPr/>
          <p:nvPr userDrawn="1"/>
        </p:nvSpPr>
        <p:spPr bwMode="auto">
          <a:xfrm>
            <a:off x="5807415" y="2841830"/>
            <a:ext cx="140429" cy="140429"/>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8" name="Rectangle 7">
            <a:extLst>
              <a:ext uri="{FF2B5EF4-FFF2-40B4-BE49-F238E27FC236}">
                <a16:creationId xmlns:a16="http://schemas.microsoft.com/office/drawing/2014/main" id="{E0DB45BA-1D7D-8C66-81B5-3BFB98D2ABEC}"/>
              </a:ext>
            </a:extLst>
          </p:cNvPr>
          <p:cNvSpPr/>
          <p:nvPr userDrawn="1"/>
        </p:nvSpPr>
        <p:spPr bwMode="auto">
          <a:xfrm>
            <a:off x="9102166" y="4779086"/>
            <a:ext cx="109949" cy="109949"/>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9" name="Rectangle 8">
            <a:extLst>
              <a:ext uri="{FF2B5EF4-FFF2-40B4-BE49-F238E27FC236}">
                <a16:creationId xmlns:a16="http://schemas.microsoft.com/office/drawing/2014/main" id="{4089B053-5978-C205-CC52-5404999A5F68}"/>
              </a:ext>
            </a:extLst>
          </p:cNvPr>
          <p:cNvSpPr/>
          <p:nvPr userDrawn="1"/>
        </p:nvSpPr>
        <p:spPr bwMode="auto">
          <a:xfrm>
            <a:off x="3280835" y="3686462"/>
            <a:ext cx="100715" cy="100715"/>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0" name="Rectangle 9">
            <a:extLst>
              <a:ext uri="{FF2B5EF4-FFF2-40B4-BE49-F238E27FC236}">
                <a16:creationId xmlns:a16="http://schemas.microsoft.com/office/drawing/2014/main" id="{794E8E12-F06C-6A16-1037-5C727424CA16}"/>
              </a:ext>
            </a:extLst>
          </p:cNvPr>
          <p:cNvSpPr/>
          <p:nvPr userDrawn="1"/>
        </p:nvSpPr>
        <p:spPr bwMode="auto">
          <a:xfrm>
            <a:off x="3688889" y="4212168"/>
            <a:ext cx="99944" cy="104176"/>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1" name="Rectangle 10">
            <a:extLst>
              <a:ext uri="{FF2B5EF4-FFF2-40B4-BE49-F238E27FC236}">
                <a16:creationId xmlns:a16="http://schemas.microsoft.com/office/drawing/2014/main" id="{A2728916-2427-977E-0A37-E9346C1776A3}"/>
              </a:ext>
            </a:extLst>
          </p:cNvPr>
          <p:cNvSpPr/>
          <p:nvPr userDrawn="1"/>
        </p:nvSpPr>
        <p:spPr bwMode="auto">
          <a:xfrm>
            <a:off x="3018369" y="3775363"/>
            <a:ext cx="100713" cy="1007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2" name="Rectangle 11">
            <a:extLst>
              <a:ext uri="{FF2B5EF4-FFF2-40B4-BE49-F238E27FC236}">
                <a16:creationId xmlns:a16="http://schemas.microsoft.com/office/drawing/2014/main" id="{71F57B9B-F5DD-BB09-56BF-E937D83254D9}"/>
              </a:ext>
            </a:extLst>
          </p:cNvPr>
          <p:cNvSpPr/>
          <p:nvPr userDrawn="1"/>
        </p:nvSpPr>
        <p:spPr bwMode="auto">
          <a:xfrm>
            <a:off x="5837895" y="31438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3" name="Rectangle 12">
            <a:extLst>
              <a:ext uri="{FF2B5EF4-FFF2-40B4-BE49-F238E27FC236}">
                <a16:creationId xmlns:a16="http://schemas.microsoft.com/office/drawing/2014/main" id="{6A953E65-E96C-BD62-09C3-4C21C51C9BDB}"/>
              </a:ext>
            </a:extLst>
          </p:cNvPr>
          <p:cNvSpPr/>
          <p:nvPr userDrawn="1"/>
        </p:nvSpPr>
        <p:spPr bwMode="auto">
          <a:xfrm>
            <a:off x="5520395" y="294486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4" name="Rectangle 13">
            <a:extLst>
              <a:ext uri="{FF2B5EF4-FFF2-40B4-BE49-F238E27FC236}">
                <a16:creationId xmlns:a16="http://schemas.microsoft.com/office/drawing/2014/main" id="{C38875CC-A33C-5E1F-B94F-A7C1FFCEC80B}"/>
              </a:ext>
            </a:extLst>
          </p:cNvPr>
          <p:cNvSpPr/>
          <p:nvPr userDrawn="1"/>
        </p:nvSpPr>
        <p:spPr bwMode="auto">
          <a:xfrm>
            <a:off x="5617762" y="264006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5" name="Rectangle 14">
            <a:extLst>
              <a:ext uri="{FF2B5EF4-FFF2-40B4-BE49-F238E27FC236}">
                <a16:creationId xmlns:a16="http://schemas.microsoft.com/office/drawing/2014/main" id="{146E8726-84D0-F39A-AD05-22F87B2E964D}"/>
              </a:ext>
            </a:extLst>
          </p:cNvPr>
          <p:cNvSpPr/>
          <p:nvPr userDrawn="1"/>
        </p:nvSpPr>
        <p:spPr bwMode="auto">
          <a:xfrm>
            <a:off x="5723595" y="33216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9" name="Rectangle 18">
            <a:extLst>
              <a:ext uri="{FF2B5EF4-FFF2-40B4-BE49-F238E27FC236}">
                <a16:creationId xmlns:a16="http://schemas.microsoft.com/office/drawing/2014/main" id="{B83421E7-E648-9CE0-575B-2FCAD90E3E7D}"/>
              </a:ext>
            </a:extLst>
          </p:cNvPr>
          <p:cNvSpPr/>
          <p:nvPr userDrawn="1"/>
        </p:nvSpPr>
        <p:spPr bwMode="auto">
          <a:xfrm>
            <a:off x="6628646" y="4712863"/>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3" name="Rectangle 22">
            <a:extLst>
              <a:ext uri="{FF2B5EF4-FFF2-40B4-BE49-F238E27FC236}">
                <a16:creationId xmlns:a16="http://schemas.microsoft.com/office/drawing/2014/main" id="{834F5DDC-1454-FAE2-8F0F-B48866890B2F}"/>
              </a:ext>
            </a:extLst>
          </p:cNvPr>
          <p:cNvSpPr/>
          <p:nvPr userDrawn="1"/>
        </p:nvSpPr>
        <p:spPr bwMode="auto">
          <a:xfrm>
            <a:off x="7107351" y="39499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7" name="Rectangle 36">
            <a:extLst>
              <a:ext uri="{FF2B5EF4-FFF2-40B4-BE49-F238E27FC236}">
                <a16:creationId xmlns:a16="http://schemas.microsoft.com/office/drawing/2014/main" id="{66B5C234-3207-86E2-A131-7C4450AE11CF}"/>
              </a:ext>
            </a:extLst>
          </p:cNvPr>
          <p:cNvSpPr/>
          <p:nvPr userDrawn="1"/>
        </p:nvSpPr>
        <p:spPr bwMode="auto">
          <a:xfrm>
            <a:off x="8161451" y="4102221"/>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8" name="Rectangle 37">
            <a:extLst>
              <a:ext uri="{FF2B5EF4-FFF2-40B4-BE49-F238E27FC236}">
                <a16:creationId xmlns:a16="http://schemas.microsoft.com/office/drawing/2014/main" id="{62A32B1E-40AB-1FA7-6DF8-69CACA0D1342}"/>
              </a:ext>
            </a:extLst>
          </p:cNvPr>
          <p:cNvSpPr/>
          <p:nvPr userDrawn="1"/>
        </p:nvSpPr>
        <p:spPr bwMode="auto">
          <a:xfrm>
            <a:off x="8453551" y="400490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9" name="Rectangle 38">
            <a:extLst>
              <a:ext uri="{FF2B5EF4-FFF2-40B4-BE49-F238E27FC236}">
                <a16:creationId xmlns:a16="http://schemas.microsoft.com/office/drawing/2014/main" id="{61A45E8A-997E-DF6D-0738-797467E90452}"/>
              </a:ext>
            </a:extLst>
          </p:cNvPr>
          <p:cNvSpPr/>
          <p:nvPr userDrawn="1"/>
        </p:nvSpPr>
        <p:spPr bwMode="auto">
          <a:xfrm>
            <a:off x="9329851" y="3808051"/>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40" name="Rectangle 39">
            <a:extLst>
              <a:ext uri="{FF2B5EF4-FFF2-40B4-BE49-F238E27FC236}">
                <a16:creationId xmlns:a16="http://schemas.microsoft.com/office/drawing/2014/main" id="{893DB3CA-A574-10C0-444C-A9A8DD4595EC}"/>
              </a:ext>
            </a:extLst>
          </p:cNvPr>
          <p:cNvSpPr/>
          <p:nvPr userDrawn="1"/>
        </p:nvSpPr>
        <p:spPr bwMode="auto">
          <a:xfrm>
            <a:off x="8991742" y="46691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41" name="Rectangle 40">
            <a:extLst>
              <a:ext uri="{FF2B5EF4-FFF2-40B4-BE49-F238E27FC236}">
                <a16:creationId xmlns:a16="http://schemas.microsoft.com/office/drawing/2014/main" id="{C5F28C05-5E16-912F-A862-CC20F3ED9345}"/>
              </a:ext>
            </a:extLst>
          </p:cNvPr>
          <p:cNvSpPr/>
          <p:nvPr userDrawn="1"/>
        </p:nvSpPr>
        <p:spPr bwMode="auto">
          <a:xfrm>
            <a:off x="9556892" y="48215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42" name="Rectangle 41">
            <a:extLst>
              <a:ext uri="{FF2B5EF4-FFF2-40B4-BE49-F238E27FC236}">
                <a16:creationId xmlns:a16="http://schemas.microsoft.com/office/drawing/2014/main" id="{62F890E2-9BED-5945-40CC-85E7DB966DD3}"/>
              </a:ext>
            </a:extLst>
          </p:cNvPr>
          <p:cNvSpPr/>
          <p:nvPr userDrawn="1"/>
        </p:nvSpPr>
        <p:spPr bwMode="auto">
          <a:xfrm>
            <a:off x="10528442" y="58248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1179422335"/>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HASE 0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9" name="Text Placeholder 4">
            <a:extLst>
              <a:ext uri="{FF2B5EF4-FFF2-40B4-BE49-F238E27FC236}">
                <a16:creationId xmlns:a16="http://schemas.microsoft.com/office/drawing/2014/main" id="{F772C29D-F91C-D3F4-5329-A3EC363E9FF2}"/>
              </a:ext>
            </a:extLst>
          </p:cNvPr>
          <p:cNvSpPr>
            <a:spLocks noGrp="1"/>
          </p:cNvSpPr>
          <p:nvPr>
            <p:ph type="body" sz="quarter" idx="27"/>
          </p:nvPr>
        </p:nvSpPr>
        <p:spPr>
          <a:xfrm>
            <a:off x="533401" y="3152520"/>
            <a:ext cx="3080809" cy="3108581"/>
          </a:xfrm>
          <a:noFill/>
        </p:spPr>
        <p:txBody>
          <a:bodyPr/>
          <a:lstStyle>
            <a:lvl1pPr>
              <a:lnSpc>
                <a:spcPct val="110000"/>
              </a:lnSpc>
              <a:spcAft>
                <a:spcPts val="800"/>
              </a:spcAft>
              <a:defRPr>
                <a:solidFill>
                  <a:schemeClr val="tx2"/>
                </a:solidFill>
              </a:defRPr>
            </a:lvl1pPr>
            <a:lvl2pPr>
              <a:lnSpc>
                <a:spcPct val="110000"/>
              </a:lnSpc>
              <a:spcAft>
                <a:spcPts val="800"/>
              </a:spcAft>
              <a:buClr>
                <a:schemeClr val="accent1"/>
              </a:buClr>
              <a:defRPr>
                <a:solidFill>
                  <a:schemeClr val="tx2"/>
                </a:solidFill>
              </a:defRPr>
            </a:lvl2pPr>
            <a:lvl3pPr>
              <a:lnSpc>
                <a:spcPct val="110000"/>
              </a:lnSpc>
              <a:spcAft>
                <a:spcPts val="800"/>
              </a:spcAft>
              <a:buClr>
                <a:schemeClr val="tx2"/>
              </a:buClr>
              <a:defRPr>
                <a:solidFill>
                  <a:schemeClr val="tx2"/>
                </a:solidFill>
              </a:defRPr>
            </a:lvl3pPr>
            <a:lvl4pPr>
              <a:lnSpc>
                <a:spcPct val="110000"/>
              </a:lnSpc>
              <a:buClr>
                <a:schemeClr val="tx2"/>
              </a:buClr>
              <a:defRPr>
                <a:solidFill>
                  <a:schemeClr val="tx2"/>
                </a:solidFill>
              </a:defRPr>
            </a:lvl4pPr>
            <a:lvl5pPr>
              <a:spcAft>
                <a:spcPts val="400"/>
              </a:spcAft>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Text Placeholder 4">
            <a:extLst>
              <a:ext uri="{FF2B5EF4-FFF2-40B4-BE49-F238E27FC236}">
                <a16:creationId xmlns:a16="http://schemas.microsoft.com/office/drawing/2014/main" id="{431C7DCE-1FFB-475D-9C7B-A6BC3D6A1726}"/>
              </a:ext>
            </a:extLst>
          </p:cNvPr>
          <p:cNvSpPr>
            <a:spLocks noGrp="1"/>
          </p:cNvSpPr>
          <p:nvPr>
            <p:ph type="body" sz="quarter" idx="28"/>
          </p:nvPr>
        </p:nvSpPr>
        <p:spPr>
          <a:xfrm>
            <a:off x="4639734" y="738810"/>
            <a:ext cx="3081865" cy="5522291"/>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ext Placeholder 4">
            <a:extLst>
              <a:ext uri="{FF2B5EF4-FFF2-40B4-BE49-F238E27FC236}">
                <a16:creationId xmlns:a16="http://schemas.microsoft.com/office/drawing/2014/main" id="{1DAA45E2-4814-4D63-C289-4F78666E89C1}"/>
              </a:ext>
            </a:extLst>
          </p:cNvPr>
          <p:cNvSpPr>
            <a:spLocks noGrp="1"/>
          </p:cNvSpPr>
          <p:nvPr>
            <p:ph type="body" sz="quarter" idx="29"/>
          </p:nvPr>
        </p:nvSpPr>
        <p:spPr>
          <a:xfrm>
            <a:off x="8388774" y="738810"/>
            <a:ext cx="3081865" cy="5522291"/>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itle 14">
            <a:extLst>
              <a:ext uri="{FF2B5EF4-FFF2-40B4-BE49-F238E27FC236}">
                <a16:creationId xmlns:a16="http://schemas.microsoft.com/office/drawing/2014/main" id="{A09A61BA-9890-EBEE-1266-EED561B6BF2D}"/>
              </a:ext>
            </a:extLst>
          </p:cNvPr>
          <p:cNvSpPr>
            <a:spLocks noGrp="1"/>
          </p:cNvSpPr>
          <p:nvPr>
            <p:ph type="title" hasCustomPrompt="1"/>
          </p:nvPr>
        </p:nvSpPr>
        <p:spPr>
          <a:xfrm>
            <a:off x="533401" y="617673"/>
            <a:ext cx="3072840" cy="736588"/>
          </a:xfrm>
        </p:spPr>
        <p:txBody>
          <a:bodyPr anchor="t"/>
          <a:lstStyle>
            <a:lvl1pPr>
              <a:defRPr/>
            </a:lvl1pPr>
          </a:lstStyle>
          <a:p>
            <a:r>
              <a:rPr lang="en-GB"/>
              <a:t>Title</a:t>
            </a:r>
          </a:p>
        </p:txBody>
      </p:sp>
      <p:cxnSp>
        <p:nvCxnSpPr>
          <p:cNvPr id="2" name="Straight Connector 1">
            <a:extLst>
              <a:ext uri="{FF2B5EF4-FFF2-40B4-BE49-F238E27FC236}">
                <a16:creationId xmlns:a16="http://schemas.microsoft.com/office/drawing/2014/main" id="{4A3B1029-9A03-BA1D-5DC8-07C7493453CF}"/>
              </a:ext>
            </a:extLst>
          </p:cNvPr>
          <p:cNvCxnSpPr>
            <a:cxnSpLocks/>
          </p:cNvCxnSpPr>
          <p:nvPr/>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
        <p:nvSpPr>
          <p:cNvPr id="5" name="Text Placeholder 4">
            <a:extLst>
              <a:ext uri="{FF2B5EF4-FFF2-40B4-BE49-F238E27FC236}">
                <a16:creationId xmlns:a16="http://schemas.microsoft.com/office/drawing/2014/main" id="{C6F2628B-730B-A5C2-E904-5244FB98504E}"/>
              </a:ext>
            </a:extLst>
          </p:cNvPr>
          <p:cNvSpPr>
            <a:spLocks noGrp="1"/>
          </p:cNvSpPr>
          <p:nvPr>
            <p:ph type="body" sz="quarter" idx="31"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Phase name</a:t>
            </a:r>
            <a:endParaRPr lang="en-GB"/>
          </a:p>
        </p:txBody>
      </p:sp>
      <p:sp>
        <p:nvSpPr>
          <p:cNvPr id="6" name="Rectangle 5">
            <a:extLst>
              <a:ext uri="{FF2B5EF4-FFF2-40B4-BE49-F238E27FC236}">
                <a16:creationId xmlns:a16="http://schemas.microsoft.com/office/drawing/2014/main" id="{E62A7B0B-4D1A-0AE8-1FCC-8B3E90A7B435}"/>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cxnSp>
        <p:nvCxnSpPr>
          <p:cNvPr id="7" name="Straight Connector 6">
            <a:extLst>
              <a:ext uri="{FF2B5EF4-FFF2-40B4-BE49-F238E27FC236}">
                <a16:creationId xmlns:a16="http://schemas.microsoft.com/office/drawing/2014/main" id="{3F631C5A-A284-85C4-F1BF-149C03BA71A1}"/>
              </a:ext>
            </a:extLst>
          </p:cNvPr>
          <p:cNvCxnSpPr>
            <a:cxnSpLocks/>
          </p:cNvCxnSpPr>
          <p:nvPr userDrawn="1"/>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4089850465"/>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PHASE 0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p:nvSpPr>
        <p:spPr bwMode="auto">
          <a:xfrm>
            <a:off x="1" y="0"/>
            <a:ext cx="4137376"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lvl1pPr>
              <a:defRPr>
                <a:solidFill>
                  <a:schemeClr val="bg1"/>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9" name="Text Placeholder 4">
            <a:extLst>
              <a:ext uri="{FF2B5EF4-FFF2-40B4-BE49-F238E27FC236}">
                <a16:creationId xmlns:a16="http://schemas.microsoft.com/office/drawing/2014/main" id="{F772C29D-F91C-D3F4-5329-A3EC363E9FF2}"/>
              </a:ext>
            </a:extLst>
          </p:cNvPr>
          <p:cNvSpPr>
            <a:spLocks noGrp="1"/>
          </p:cNvSpPr>
          <p:nvPr>
            <p:ph type="body" sz="quarter" idx="27"/>
          </p:nvPr>
        </p:nvSpPr>
        <p:spPr>
          <a:xfrm>
            <a:off x="533401" y="3152520"/>
            <a:ext cx="3080809" cy="3108581"/>
          </a:xfrm>
          <a:noFill/>
        </p:spPr>
        <p:txBody>
          <a:bodyPr/>
          <a:lstStyle>
            <a:lvl1pPr>
              <a:lnSpc>
                <a:spcPct val="110000"/>
              </a:lnSpc>
              <a:spcAft>
                <a:spcPts val="800"/>
              </a:spcAft>
              <a:defRPr>
                <a:solidFill>
                  <a:schemeClr val="bg1"/>
                </a:solidFill>
              </a:defRPr>
            </a:lvl1pPr>
            <a:lvl2pPr>
              <a:lnSpc>
                <a:spcPct val="110000"/>
              </a:lnSpc>
              <a:spcAft>
                <a:spcPts val="800"/>
              </a:spcAft>
              <a:buClr>
                <a:schemeClr val="accent1"/>
              </a:buClr>
              <a:defRPr>
                <a:solidFill>
                  <a:schemeClr val="bg1"/>
                </a:solidFill>
              </a:defRPr>
            </a:lvl2pPr>
            <a:lvl3pPr>
              <a:lnSpc>
                <a:spcPct val="110000"/>
              </a:lnSpc>
              <a:spcAft>
                <a:spcPts val="800"/>
              </a:spcAft>
              <a:buClr>
                <a:schemeClr val="bg1"/>
              </a:buClr>
              <a:defRPr>
                <a:solidFill>
                  <a:schemeClr val="bg1"/>
                </a:solidFill>
              </a:defRPr>
            </a:lvl3pPr>
            <a:lvl4pPr>
              <a:lnSpc>
                <a:spcPct val="110000"/>
              </a:lnSpc>
              <a:buClr>
                <a:schemeClr val="tx2"/>
              </a:buClr>
              <a:defRPr>
                <a:solidFill>
                  <a:schemeClr val="bg1"/>
                </a:solidFill>
              </a:defRPr>
            </a:lvl4pPr>
            <a:lvl5pPr>
              <a:spcAft>
                <a:spcPts val="400"/>
              </a:spcAft>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Text Placeholder 4">
            <a:extLst>
              <a:ext uri="{FF2B5EF4-FFF2-40B4-BE49-F238E27FC236}">
                <a16:creationId xmlns:a16="http://schemas.microsoft.com/office/drawing/2014/main" id="{431C7DCE-1FFB-475D-9C7B-A6BC3D6A1726}"/>
              </a:ext>
            </a:extLst>
          </p:cNvPr>
          <p:cNvSpPr>
            <a:spLocks noGrp="1"/>
          </p:cNvSpPr>
          <p:nvPr>
            <p:ph type="body" sz="quarter" idx="28"/>
          </p:nvPr>
        </p:nvSpPr>
        <p:spPr>
          <a:xfrm>
            <a:off x="4639734" y="738810"/>
            <a:ext cx="3081865" cy="5522291"/>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ext Placeholder 4">
            <a:extLst>
              <a:ext uri="{FF2B5EF4-FFF2-40B4-BE49-F238E27FC236}">
                <a16:creationId xmlns:a16="http://schemas.microsoft.com/office/drawing/2014/main" id="{1DAA45E2-4814-4D63-C289-4F78666E89C1}"/>
              </a:ext>
            </a:extLst>
          </p:cNvPr>
          <p:cNvSpPr>
            <a:spLocks noGrp="1"/>
          </p:cNvSpPr>
          <p:nvPr>
            <p:ph type="body" sz="quarter" idx="29"/>
          </p:nvPr>
        </p:nvSpPr>
        <p:spPr>
          <a:xfrm>
            <a:off x="8388774" y="738810"/>
            <a:ext cx="3081865" cy="5522291"/>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4">
            <a:extLst>
              <a:ext uri="{FF2B5EF4-FFF2-40B4-BE49-F238E27FC236}">
                <a16:creationId xmlns:a16="http://schemas.microsoft.com/office/drawing/2014/main" id="{49B0619C-DDA7-FC7D-6E8A-86CA2CD4B957}"/>
              </a:ext>
            </a:extLst>
          </p:cNvPr>
          <p:cNvSpPr>
            <a:spLocks noGrp="1"/>
          </p:cNvSpPr>
          <p:nvPr>
            <p:ph type="body" sz="quarter" idx="30" hasCustomPrompt="1"/>
          </p:nvPr>
        </p:nvSpPr>
        <p:spPr>
          <a:xfrm>
            <a:off x="533400" y="264987"/>
            <a:ext cx="1920000" cy="260271"/>
          </a:xfrm>
          <a:solidFill>
            <a:schemeClr val="accent1"/>
          </a:solidFill>
        </p:spPr>
        <p:txBody>
          <a:bodyPr lIns="72000" anchor="ctr"/>
          <a:lstStyle>
            <a:lvl1pPr>
              <a:defRPr sz="1067" cap="all" spc="67" baseline="0">
                <a:solidFill>
                  <a:schemeClr val="bg1"/>
                </a:solidFill>
              </a:defRPr>
            </a:lvl1pPr>
            <a:lvl2pPr>
              <a:buClr>
                <a:schemeClr val="tx2"/>
              </a:buClr>
              <a:defRPr>
                <a:solidFill>
                  <a:schemeClr val="bg1"/>
                </a:solidFill>
              </a:defRPr>
            </a:lvl2pPr>
            <a:lvl3pPr>
              <a:buClr>
                <a:schemeClr val="tx2"/>
              </a:buClr>
              <a:defRPr>
                <a:solidFill>
                  <a:schemeClr val="bg1"/>
                </a:solidFill>
              </a:defRPr>
            </a:lvl3pPr>
            <a:lvl4pPr>
              <a:buClr>
                <a:schemeClr val="tx2"/>
              </a:buClr>
              <a:defRPr>
                <a:solidFill>
                  <a:schemeClr val="bg1"/>
                </a:solidFill>
              </a:defRPr>
            </a:lvl4pPr>
            <a:lvl5pPr>
              <a:defRPr>
                <a:solidFill>
                  <a:schemeClr val="bg1"/>
                </a:solidFill>
              </a:defRPr>
            </a:lvl5pPr>
          </a:lstStyle>
          <a:p>
            <a:pPr lvl="0"/>
            <a:r>
              <a:rPr lang="en-US"/>
              <a:t>Phase name</a:t>
            </a:r>
            <a:endParaRPr lang="en-GB"/>
          </a:p>
        </p:txBody>
      </p:sp>
      <p:sp>
        <p:nvSpPr>
          <p:cNvPr id="2" name="Title 14">
            <a:extLst>
              <a:ext uri="{FF2B5EF4-FFF2-40B4-BE49-F238E27FC236}">
                <a16:creationId xmlns:a16="http://schemas.microsoft.com/office/drawing/2014/main" id="{86249CF5-42F6-F746-D526-0A6D6FEC43B7}"/>
              </a:ext>
            </a:extLst>
          </p:cNvPr>
          <p:cNvSpPr>
            <a:spLocks noGrp="1"/>
          </p:cNvSpPr>
          <p:nvPr>
            <p:ph type="title" hasCustomPrompt="1"/>
          </p:nvPr>
        </p:nvSpPr>
        <p:spPr>
          <a:xfrm>
            <a:off x="533401" y="617673"/>
            <a:ext cx="3072840" cy="736588"/>
          </a:xfrm>
        </p:spPr>
        <p:txBody>
          <a:bodyPr anchor="t"/>
          <a:lstStyle>
            <a:lvl1pPr>
              <a:defRPr>
                <a:solidFill>
                  <a:schemeClr val="bg1"/>
                </a:solidFill>
              </a:defRPr>
            </a:lvl1pPr>
          </a:lstStyle>
          <a:p>
            <a:r>
              <a:rPr lang="en-GB"/>
              <a:t>Title</a:t>
            </a:r>
          </a:p>
        </p:txBody>
      </p:sp>
      <p:cxnSp>
        <p:nvCxnSpPr>
          <p:cNvPr id="5" name="Straight Connector 4">
            <a:extLst>
              <a:ext uri="{FF2B5EF4-FFF2-40B4-BE49-F238E27FC236}">
                <a16:creationId xmlns:a16="http://schemas.microsoft.com/office/drawing/2014/main" id="{76D844BD-BC1F-AFA2-CF4A-800E7077B26B}"/>
              </a:ext>
            </a:extLst>
          </p:cNvPr>
          <p:cNvCxnSpPr>
            <a:cxnSpLocks/>
          </p:cNvCxnSpPr>
          <p:nvPr/>
        </p:nvCxnSpPr>
        <p:spPr bwMode="auto">
          <a:xfrm>
            <a:off x="524934" y="3001108"/>
            <a:ext cx="3072839" cy="0"/>
          </a:xfrm>
          <a:prstGeom prst="line">
            <a:avLst/>
          </a:prstGeom>
          <a:noFill/>
          <a:ln w="9525" cap="flat" cmpd="sng" algn="ctr">
            <a:solidFill>
              <a:schemeClr val="bg1"/>
            </a:solidFill>
            <a:prstDash val="solid"/>
            <a:round/>
            <a:headEnd type="none" w="med" len="med"/>
            <a:tailEnd type="none" w="med" len="med"/>
          </a:ln>
          <a:effectLst/>
        </p:spPr>
      </p:cxnSp>
      <p:sp>
        <p:nvSpPr>
          <p:cNvPr id="6" name="Rectangle 5">
            <a:extLst>
              <a:ext uri="{FF2B5EF4-FFF2-40B4-BE49-F238E27FC236}">
                <a16:creationId xmlns:a16="http://schemas.microsoft.com/office/drawing/2014/main" id="{AF3809B7-D323-2AF9-688F-CA55E5739EB9}"/>
              </a:ext>
            </a:extLst>
          </p:cNvPr>
          <p:cNvSpPr/>
          <p:nvPr userDrawn="1"/>
        </p:nvSpPr>
        <p:spPr bwMode="auto">
          <a:xfrm>
            <a:off x="1" y="0"/>
            <a:ext cx="4137376"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cxnSp>
        <p:nvCxnSpPr>
          <p:cNvPr id="7" name="Straight Connector 6">
            <a:extLst>
              <a:ext uri="{FF2B5EF4-FFF2-40B4-BE49-F238E27FC236}">
                <a16:creationId xmlns:a16="http://schemas.microsoft.com/office/drawing/2014/main" id="{6B640CF6-65DF-855E-D19F-B81CD0369705}"/>
              </a:ext>
            </a:extLst>
          </p:cNvPr>
          <p:cNvCxnSpPr>
            <a:cxnSpLocks/>
          </p:cNvCxnSpPr>
          <p:nvPr userDrawn="1"/>
        </p:nvCxnSpPr>
        <p:spPr bwMode="auto">
          <a:xfrm>
            <a:off x="524934" y="3001108"/>
            <a:ext cx="3072839" cy="0"/>
          </a:xfrm>
          <a:prstGeom prst="line">
            <a:avLst/>
          </a:prstGeom>
          <a:noFill/>
          <a:ln w="952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494356455"/>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HASE 0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p:nvSpPr>
        <p:spPr bwMode="auto">
          <a:xfrm>
            <a:off x="1" y="1"/>
            <a:ext cx="12191999" cy="1989665"/>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12" name="Text Placeholder 4">
            <a:extLst>
              <a:ext uri="{FF2B5EF4-FFF2-40B4-BE49-F238E27FC236}">
                <a16:creationId xmlns:a16="http://schemas.microsoft.com/office/drawing/2014/main" id="{431C7DCE-1FFB-475D-9C7B-A6BC3D6A1726}"/>
              </a:ext>
            </a:extLst>
          </p:cNvPr>
          <p:cNvSpPr>
            <a:spLocks noGrp="1"/>
          </p:cNvSpPr>
          <p:nvPr>
            <p:ph type="body" sz="quarter" idx="28"/>
          </p:nvPr>
        </p:nvSpPr>
        <p:spPr>
          <a:xfrm>
            <a:off x="4639734" y="264987"/>
            <a:ext cx="3081865" cy="1473503"/>
          </a:xfrm>
          <a:noFill/>
        </p:spPr>
        <p:txBody>
          <a:bodyPr/>
          <a:lstStyle>
            <a:lvl1pPr>
              <a:spcAft>
                <a:spcPts val="800"/>
              </a:spcAft>
              <a:defRPr>
                <a:solidFill>
                  <a:schemeClr val="tx2"/>
                </a:solidFill>
              </a:defRPr>
            </a:lvl1pPr>
            <a:lvl2pPr>
              <a:spcAft>
                <a:spcPts val="800"/>
              </a:spcAft>
              <a:buClr>
                <a:schemeClr val="accent1"/>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Text Placeholder 4">
            <a:extLst>
              <a:ext uri="{FF2B5EF4-FFF2-40B4-BE49-F238E27FC236}">
                <a16:creationId xmlns:a16="http://schemas.microsoft.com/office/drawing/2014/main" id="{1DAA45E2-4814-4D63-C289-4F78666E89C1}"/>
              </a:ext>
            </a:extLst>
          </p:cNvPr>
          <p:cNvSpPr>
            <a:spLocks noGrp="1"/>
          </p:cNvSpPr>
          <p:nvPr>
            <p:ph type="body" sz="quarter" idx="29"/>
          </p:nvPr>
        </p:nvSpPr>
        <p:spPr>
          <a:xfrm>
            <a:off x="8585205" y="264987"/>
            <a:ext cx="3081865" cy="1473503"/>
          </a:xfrm>
          <a:noFill/>
        </p:spPr>
        <p:txBody>
          <a:bodyPr/>
          <a:lstStyle>
            <a:lvl1pPr>
              <a:spcAft>
                <a:spcPts val="800"/>
              </a:spcAft>
              <a:defRPr>
                <a:solidFill>
                  <a:schemeClr val="tx2"/>
                </a:solidFill>
              </a:defRPr>
            </a:lvl1pPr>
            <a:lvl2pPr>
              <a:spcAft>
                <a:spcPts val="800"/>
              </a:spcAft>
              <a:buClr>
                <a:schemeClr val="accent1"/>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itle 14">
            <a:extLst>
              <a:ext uri="{FF2B5EF4-FFF2-40B4-BE49-F238E27FC236}">
                <a16:creationId xmlns:a16="http://schemas.microsoft.com/office/drawing/2014/main" id="{A09A61BA-9890-EBEE-1266-EED561B6BF2D}"/>
              </a:ext>
            </a:extLst>
          </p:cNvPr>
          <p:cNvSpPr>
            <a:spLocks noGrp="1"/>
          </p:cNvSpPr>
          <p:nvPr>
            <p:ph type="title" hasCustomPrompt="1"/>
          </p:nvPr>
        </p:nvSpPr>
        <p:spPr>
          <a:xfrm>
            <a:off x="533401" y="617673"/>
            <a:ext cx="3316111" cy="736588"/>
          </a:xfrm>
        </p:spPr>
        <p:txBody>
          <a:bodyPr anchor="t"/>
          <a:lstStyle>
            <a:lvl1pPr>
              <a:defRPr/>
            </a:lvl1pPr>
          </a:lstStyle>
          <a:p>
            <a:r>
              <a:rPr lang="en-GB"/>
              <a:t>Title</a:t>
            </a:r>
          </a:p>
        </p:txBody>
      </p:sp>
      <p:sp>
        <p:nvSpPr>
          <p:cNvPr id="5" name="Text Placeholder 4">
            <a:extLst>
              <a:ext uri="{FF2B5EF4-FFF2-40B4-BE49-F238E27FC236}">
                <a16:creationId xmlns:a16="http://schemas.microsoft.com/office/drawing/2014/main" id="{5AEBD742-B27F-0E4C-0EA0-8133B98112E6}"/>
              </a:ext>
            </a:extLst>
          </p:cNvPr>
          <p:cNvSpPr>
            <a:spLocks noGrp="1"/>
          </p:cNvSpPr>
          <p:nvPr>
            <p:ph type="body" sz="quarter" idx="31"/>
          </p:nvPr>
        </p:nvSpPr>
        <p:spPr>
          <a:xfrm>
            <a:off x="4639734" y="2234897"/>
            <a:ext cx="3081865" cy="4026203"/>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Text Placeholder 4">
            <a:extLst>
              <a:ext uri="{FF2B5EF4-FFF2-40B4-BE49-F238E27FC236}">
                <a16:creationId xmlns:a16="http://schemas.microsoft.com/office/drawing/2014/main" id="{0F2DA0E8-878B-9A70-E25B-DAB198B62945}"/>
              </a:ext>
            </a:extLst>
          </p:cNvPr>
          <p:cNvSpPr>
            <a:spLocks noGrp="1"/>
          </p:cNvSpPr>
          <p:nvPr>
            <p:ph type="body" sz="quarter" idx="32"/>
          </p:nvPr>
        </p:nvSpPr>
        <p:spPr>
          <a:xfrm>
            <a:off x="8585205" y="2234897"/>
            <a:ext cx="3081865" cy="4026203"/>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4">
            <a:extLst>
              <a:ext uri="{FF2B5EF4-FFF2-40B4-BE49-F238E27FC236}">
                <a16:creationId xmlns:a16="http://schemas.microsoft.com/office/drawing/2014/main" id="{DFDA6B80-3918-64B2-D36E-89E0D4F2A23A}"/>
              </a:ext>
            </a:extLst>
          </p:cNvPr>
          <p:cNvSpPr>
            <a:spLocks noGrp="1"/>
          </p:cNvSpPr>
          <p:nvPr>
            <p:ph type="body" sz="quarter" idx="33"/>
          </p:nvPr>
        </p:nvSpPr>
        <p:spPr>
          <a:xfrm>
            <a:off x="524934" y="2234897"/>
            <a:ext cx="3081865" cy="4026203"/>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ext Placeholder 4">
            <a:extLst>
              <a:ext uri="{FF2B5EF4-FFF2-40B4-BE49-F238E27FC236}">
                <a16:creationId xmlns:a16="http://schemas.microsoft.com/office/drawing/2014/main" id="{274375A5-E218-961F-6EDE-B330838BA93A}"/>
              </a:ext>
            </a:extLst>
          </p:cNvPr>
          <p:cNvSpPr>
            <a:spLocks noGrp="1"/>
          </p:cNvSpPr>
          <p:nvPr>
            <p:ph type="body" sz="quarter" idx="34"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Phase name</a:t>
            </a:r>
            <a:endParaRPr lang="en-GB"/>
          </a:p>
        </p:txBody>
      </p:sp>
      <p:sp>
        <p:nvSpPr>
          <p:cNvPr id="9" name="Rectangle 8">
            <a:extLst>
              <a:ext uri="{FF2B5EF4-FFF2-40B4-BE49-F238E27FC236}">
                <a16:creationId xmlns:a16="http://schemas.microsoft.com/office/drawing/2014/main" id="{A3B59C57-21E9-D629-BA32-4F6DBCB1BCD2}"/>
              </a:ext>
            </a:extLst>
          </p:cNvPr>
          <p:cNvSpPr/>
          <p:nvPr userDrawn="1"/>
        </p:nvSpPr>
        <p:spPr bwMode="auto">
          <a:xfrm>
            <a:off x="1" y="1"/>
            <a:ext cx="12191999" cy="1989665"/>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4054391699"/>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EXAMPLE OUTPUTS 0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9" name="Text Placeholder 4">
            <a:extLst>
              <a:ext uri="{FF2B5EF4-FFF2-40B4-BE49-F238E27FC236}">
                <a16:creationId xmlns:a16="http://schemas.microsoft.com/office/drawing/2014/main" id="{F772C29D-F91C-D3F4-5329-A3EC363E9FF2}"/>
              </a:ext>
            </a:extLst>
          </p:cNvPr>
          <p:cNvSpPr>
            <a:spLocks noGrp="1"/>
          </p:cNvSpPr>
          <p:nvPr>
            <p:ph type="body" sz="quarter" idx="27"/>
          </p:nvPr>
        </p:nvSpPr>
        <p:spPr>
          <a:xfrm>
            <a:off x="533401" y="3152520"/>
            <a:ext cx="3080809" cy="3108581"/>
          </a:xfrm>
          <a:noFill/>
        </p:spPr>
        <p:txBody>
          <a:bodyPr/>
          <a:lstStyle>
            <a:lvl1pPr>
              <a:lnSpc>
                <a:spcPct val="110000"/>
              </a:lnSpc>
              <a:spcAft>
                <a:spcPts val="800"/>
              </a:spcAft>
              <a:defRPr>
                <a:solidFill>
                  <a:schemeClr val="tx2"/>
                </a:solidFill>
              </a:defRPr>
            </a:lvl1pPr>
            <a:lvl2pPr>
              <a:lnSpc>
                <a:spcPct val="110000"/>
              </a:lnSpc>
              <a:spcAft>
                <a:spcPts val="800"/>
              </a:spcAft>
              <a:buClr>
                <a:schemeClr val="accent1"/>
              </a:buClr>
              <a:defRPr>
                <a:solidFill>
                  <a:schemeClr val="tx2"/>
                </a:solidFill>
              </a:defRPr>
            </a:lvl2pPr>
            <a:lvl3pPr>
              <a:lnSpc>
                <a:spcPct val="110000"/>
              </a:lnSpc>
              <a:spcAft>
                <a:spcPts val="800"/>
              </a:spcAft>
              <a:buClr>
                <a:schemeClr val="tx2"/>
              </a:buClr>
              <a:defRPr>
                <a:solidFill>
                  <a:schemeClr val="tx2"/>
                </a:solidFill>
              </a:defRPr>
            </a:lvl3pPr>
            <a:lvl4pPr>
              <a:lnSpc>
                <a:spcPct val="110000"/>
              </a:lnSpc>
              <a:buClr>
                <a:schemeClr val="tx2"/>
              </a:buClr>
              <a:defRPr>
                <a:solidFill>
                  <a:schemeClr val="tx2"/>
                </a:solidFill>
              </a:defRPr>
            </a:lvl4pPr>
            <a:lvl5pPr>
              <a:spcAft>
                <a:spcPts val="400"/>
              </a:spcAft>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4">
            <a:extLst>
              <a:ext uri="{FF2B5EF4-FFF2-40B4-BE49-F238E27FC236}">
                <a16:creationId xmlns:a16="http://schemas.microsoft.com/office/drawing/2014/main" id="{49B0619C-DDA7-FC7D-6E8A-86CA2CD4B957}"/>
              </a:ext>
            </a:extLst>
          </p:cNvPr>
          <p:cNvSpPr>
            <a:spLocks noGrp="1"/>
          </p:cNvSpPr>
          <p:nvPr>
            <p:ph type="body" sz="quarter" idx="30"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Phase name</a:t>
            </a:r>
            <a:endParaRPr lang="en-GB"/>
          </a:p>
        </p:txBody>
      </p:sp>
      <p:sp>
        <p:nvSpPr>
          <p:cNvPr id="19" name="Picture Placeholder 11">
            <a:extLst>
              <a:ext uri="{FF2B5EF4-FFF2-40B4-BE49-F238E27FC236}">
                <a16:creationId xmlns:a16="http://schemas.microsoft.com/office/drawing/2014/main" id="{725337C9-48AC-CE2D-F618-785F0D525E6D}"/>
              </a:ext>
            </a:extLst>
          </p:cNvPr>
          <p:cNvSpPr>
            <a:spLocks noGrp="1"/>
          </p:cNvSpPr>
          <p:nvPr>
            <p:ph type="pic" sz="quarter" idx="31"/>
          </p:nvPr>
        </p:nvSpPr>
        <p:spPr bwMode="auto">
          <a:xfrm>
            <a:off x="4683700" y="264987"/>
            <a:ext cx="2941139" cy="1896973"/>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0" name="Picture Placeholder 11">
            <a:extLst>
              <a:ext uri="{FF2B5EF4-FFF2-40B4-BE49-F238E27FC236}">
                <a16:creationId xmlns:a16="http://schemas.microsoft.com/office/drawing/2014/main" id="{C0315587-92C1-60CC-412D-0B4C6C7A01E5}"/>
              </a:ext>
            </a:extLst>
          </p:cNvPr>
          <p:cNvSpPr>
            <a:spLocks noGrp="1"/>
          </p:cNvSpPr>
          <p:nvPr>
            <p:ph type="pic" sz="quarter" idx="32"/>
          </p:nvPr>
        </p:nvSpPr>
        <p:spPr bwMode="auto">
          <a:xfrm>
            <a:off x="4683700" y="2314558"/>
            <a:ext cx="2941139" cy="1896973"/>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1" name="Picture Placeholder 11">
            <a:extLst>
              <a:ext uri="{FF2B5EF4-FFF2-40B4-BE49-F238E27FC236}">
                <a16:creationId xmlns:a16="http://schemas.microsoft.com/office/drawing/2014/main" id="{5004F39E-E2AE-42E2-F832-1345BCA65E4C}"/>
              </a:ext>
            </a:extLst>
          </p:cNvPr>
          <p:cNvSpPr>
            <a:spLocks noGrp="1"/>
          </p:cNvSpPr>
          <p:nvPr>
            <p:ph type="pic" sz="quarter" idx="33"/>
          </p:nvPr>
        </p:nvSpPr>
        <p:spPr bwMode="auto">
          <a:xfrm>
            <a:off x="4683700" y="4364128"/>
            <a:ext cx="2941139" cy="1896973"/>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2" name="Text Placeholder 4">
            <a:extLst>
              <a:ext uri="{FF2B5EF4-FFF2-40B4-BE49-F238E27FC236}">
                <a16:creationId xmlns:a16="http://schemas.microsoft.com/office/drawing/2014/main" id="{B22064C9-DBC9-E716-155D-9F5B44B839AA}"/>
              </a:ext>
            </a:extLst>
          </p:cNvPr>
          <p:cNvSpPr>
            <a:spLocks noGrp="1"/>
          </p:cNvSpPr>
          <p:nvPr>
            <p:ph type="body" sz="quarter" idx="34"/>
          </p:nvPr>
        </p:nvSpPr>
        <p:spPr>
          <a:xfrm>
            <a:off x="8094134" y="264987"/>
            <a:ext cx="3081865" cy="1896000"/>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3" name="Text Placeholder 4">
            <a:extLst>
              <a:ext uri="{FF2B5EF4-FFF2-40B4-BE49-F238E27FC236}">
                <a16:creationId xmlns:a16="http://schemas.microsoft.com/office/drawing/2014/main" id="{31AB5378-D929-6D83-4BD5-1B0003CA1DD8}"/>
              </a:ext>
            </a:extLst>
          </p:cNvPr>
          <p:cNvSpPr>
            <a:spLocks noGrp="1"/>
          </p:cNvSpPr>
          <p:nvPr>
            <p:ph type="body" sz="quarter" idx="35"/>
          </p:nvPr>
        </p:nvSpPr>
        <p:spPr>
          <a:xfrm>
            <a:off x="8094134" y="2314557"/>
            <a:ext cx="3081865" cy="1896000"/>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4" name="Text Placeholder 4">
            <a:extLst>
              <a:ext uri="{FF2B5EF4-FFF2-40B4-BE49-F238E27FC236}">
                <a16:creationId xmlns:a16="http://schemas.microsoft.com/office/drawing/2014/main" id="{E63D74F2-BFD8-9DD4-DD7B-680236BBBCD7}"/>
              </a:ext>
            </a:extLst>
          </p:cNvPr>
          <p:cNvSpPr>
            <a:spLocks noGrp="1"/>
          </p:cNvSpPr>
          <p:nvPr>
            <p:ph type="body" sz="quarter" idx="36"/>
          </p:nvPr>
        </p:nvSpPr>
        <p:spPr>
          <a:xfrm>
            <a:off x="8094134" y="4364128"/>
            <a:ext cx="3081865" cy="1896000"/>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 name="Title 14">
            <a:extLst>
              <a:ext uri="{FF2B5EF4-FFF2-40B4-BE49-F238E27FC236}">
                <a16:creationId xmlns:a16="http://schemas.microsoft.com/office/drawing/2014/main" id="{3D4795FB-4394-0A41-BCB1-31F8966C33D4}"/>
              </a:ext>
            </a:extLst>
          </p:cNvPr>
          <p:cNvSpPr>
            <a:spLocks noGrp="1"/>
          </p:cNvSpPr>
          <p:nvPr>
            <p:ph type="title" hasCustomPrompt="1"/>
          </p:nvPr>
        </p:nvSpPr>
        <p:spPr>
          <a:xfrm>
            <a:off x="533401" y="617673"/>
            <a:ext cx="3072840" cy="736588"/>
          </a:xfrm>
        </p:spPr>
        <p:txBody>
          <a:bodyPr anchor="t"/>
          <a:lstStyle>
            <a:lvl1pPr>
              <a:defRPr/>
            </a:lvl1pPr>
          </a:lstStyle>
          <a:p>
            <a:r>
              <a:rPr lang="en-GB"/>
              <a:t>Title</a:t>
            </a:r>
          </a:p>
        </p:txBody>
      </p:sp>
      <p:cxnSp>
        <p:nvCxnSpPr>
          <p:cNvPr id="2" name="Straight Connector 1">
            <a:extLst>
              <a:ext uri="{FF2B5EF4-FFF2-40B4-BE49-F238E27FC236}">
                <a16:creationId xmlns:a16="http://schemas.microsoft.com/office/drawing/2014/main" id="{75EDCF06-4021-BE87-4B10-488737C30858}"/>
              </a:ext>
            </a:extLst>
          </p:cNvPr>
          <p:cNvCxnSpPr>
            <a:cxnSpLocks/>
          </p:cNvCxnSpPr>
          <p:nvPr/>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
        <p:nvSpPr>
          <p:cNvPr id="5" name="Rectangle 4">
            <a:extLst>
              <a:ext uri="{FF2B5EF4-FFF2-40B4-BE49-F238E27FC236}">
                <a16:creationId xmlns:a16="http://schemas.microsoft.com/office/drawing/2014/main" id="{B4F0E3A0-71DF-F933-7C97-619A37F64698}"/>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cxnSp>
        <p:nvCxnSpPr>
          <p:cNvPr id="6" name="Straight Connector 5">
            <a:extLst>
              <a:ext uri="{FF2B5EF4-FFF2-40B4-BE49-F238E27FC236}">
                <a16:creationId xmlns:a16="http://schemas.microsoft.com/office/drawing/2014/main" id="{869BD92F-99D9-8A2E-7ABD-DF62E2C5186A}"/>
              </a:ext>
            </a:extLst>
          </p:cNvPr>
          <p:cNvCxnSpPr>
            <a:cxnSpLocks/>
          </p:cNvCxnSpPr>
          <p:nvPr userDrawn="1"/>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966698396"/>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EXAMPLE OUTPUTS 0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9" name="Text Placeholder 4">
            <a:extLst>
              <a:ext uri="{FF2B5EF4-FFF2-40B4-BE49-F238E27FC236}">
                <a16:creationId xmlns:a16="http://schemas.microsoft.com/office/drawing/2014/main" id="{F772C29D-F91C-D3F4-5329-A3EC363E9FF2}"/>
              </a:ext>
            </a:extLst>
          </p:cNvPr>
          <p:cNvSpPr>
            <a:spLocks noGrp="1"/>
          </p:cNvSpPr>
          <p:nvPr>
            <p:ph type="body" sz="quarter" idx="27"/>
          </p:nvPr>
        </p:nvSpPr>
        <p:spPr>
          <a:xfrm>
            <a:off x="533401" y="3152520"/>
            <a:ext cx="3072319" cy="3108581"/>
          </a:xfrm>
          <a:noFill/>
        </p:spPr>
        <p:txBody>
          <a:bodyPr/>
          <a:lstStyle>
            <a:lvl1pPr>
              <a:lnSpc>
                <a:spcPct val="110000"/>
              </a:lnSpc>
              <a:spcAft>
                <a:spcPts val="800"/>
              </a:spcAft>
              <a:defRPr>
                <a:solidFill>
                  <a:schemeClr val="tx2"/>
                </a:solidFill>
              </a:defRPr>
            </a:lvl1pPr>
            <a:lvl2pPr>
              <a:lnSpc>
                <a:spcPct val="110000"/>
              </a:lnSpc>
              <a:spcAft>
                <a:spcPts val="800"/>
              </a:spcAft>
              <a:buClr>
                <a:schemeClr val="accent1"/>
              </a:buClr>
              <a:defRPr>
                <a:solidFill>
                  <a:schemeClr val="tx2"/>
                </a:solidFill>
              </a:defRPr>
            </a:lvl2pPr>
            <a:lvl3pPr>
              <a:lnSpc>
                <a:spcPct val="110000"/>
              </a:lnSpc>
              <a:spcAft>
                <a:spcPts val="800"/>
              </a:spcAft>
              <a:buClr>
                <a:schemeClr val="tx2"/>
              </a:buClr>
              <a:defRPr>
                <a:solidFill>
                  <a:schemeClr val="tx2"/>
                </a:solidFill>
              </a:defRPr>
            </a:lvl3pPr>
            <a:lvl4pPr>
              <a:lnSpc>
                <a:spcPct val="110000"/>
              </a:lnSpc>
              <a:buClr>
                <a:schemeClr val="tx2"/>
              </a:buClr>
              <a:defRPr>
                <a:solidFill>
                  <a:schemeClr val="tx2"/>
                </a:solidFill>
              </a:defRPr>
            </a:lvl4pPr>
            <a:lvl5pPr>
              <a:spcAft>
                <a:spcPts val="400"/>
              </a:spcAft>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1" name="Straight Connector 10">
            <a:extLst>
              <a:ext uri="{FF2B5EF4-FFF2-40B4-BE49-F238E27FC236}">
                <a16:creationId xmlns:a16="http://schemas.microsoft.com/office/drawing/2014/main" id="{1A74A1EB-7BC6-B4E0-2968-783FD74A35F8}"/>
              </a:ext>
            </a:extLst>
          </p:cNvPr>
          <p:cNvCxnSpPr>
            <a:cxnSpLocks/>
          </p:cNvCxnSpPr>
          <p:nvPr/>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
        <p:nvSpPr>
          <p:cNvPr id="19" name="Picture Placeholder 11">
            <a:extLst>
              <a:ext uri="{FF2B5EF4-FFF2-40B4-BE49-F238E27FC236}">
                <a16:creationId xmlns:a16="http://schemas.microsoft.com/office/drawing/2014/main" id="{725337C9-48AC-CE2D-F618-785F0D525E6D}"/>
              </a:ext>
            </a:extLst>
          </p:cNvPr>
          <p:cNvSpPr>
            <a:spLocks noGrp="1"/>
          </p:cNvSpPr>
          <p:nvPr>
            <p:ph type="pic" sz="quarter" idx="31"/>
          </p:nvPr>
        </p:nvSpPr>
        <p:spPr bwMode="auto">
          <a:xfrm>
            <a:off x="4683701" y="264987"/>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2" name="Text Placeholder 4">
            <a:extLst>
              <a:ext uri="{FF2B5EF4-FFF2-40B4-BE49-F238E27FC236}">
                <a16:creationId xmlns:a16="http://schemas.microsoft.com/office/drawing/2014/main" id="{B22064C9-DBC9-E716-155D-9F5B44B839AA}"/>
              </a:ext>
            </a:extLst>
          </p:cNvPr>
          <p:cNvSpPr>
            <a:spLocks noGrp="1"/>
          </p:cNvSpPr>
          <p:nvPr>
            <p:ph type="body" sz="quarter" idx="34"/>
          </p:nvPr>
        </p:nvSpPr>
        <p:spPr>
          <a:xfrm>
            <a:off x="4683701" y="1856584"/>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Picture Placeholder 11">
            <a:extLst>
              <a:ext uri="{FF2B5EF4-FFF2-40B4-BE49-F238E27FC236}">
                <a16:creationId xmlns:a16="http://schemas.microsoft.com/office/drawing/2014/main" id="{061A0ECA-78CC-0351-B4A2-7DCDA6D6E7E5}"/>
              </a:ext>
            </a:extLst>
          </p:cNvPr>
          <p:cNvSpPr>
            <a:spLocks noGrp="1"/>
          </p:cNvSpPr>
          <p:nvPr>
            <p:ph type="pic" sz="quarter" idx="35"/>
          </p:nvPr>
        </p:nvSpPr>
        <p:spPr bwMode="auto">
          <a:xfrm>
            <a:off x="7108411" y="264987"/>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7" name="Picture Placeholder 11">
            <a:extLst>
              <a:ext uri="{FF2B5EF4-FFF2-40B4-BE49-F238E27FC236}">
                <a16:creationId xmlns:a16="http://schemas.microsoft.com/office/drawing/2014/main" id="{60E35837-35B7-FD64-E68F-BA1FC09F8B60}"/>
              </a:ext>
            </a:extLst>
          </p:cNvPr>
          <p:cNvSpPr>
            <a:spLocks noGrp="1"/>
          </p:cNvSpPr>
          <p:nvPr>
            <p:ph type="pic" sz="quarter" idx="36"/>
          </p:nvPr>
        </p:nvSpPr>
        <p:spPr bwMode="auto">
          <a:xfrm>
            <a:off x="9533123" y="264987"/>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0" name="Picture Placeholder 11">
            <a:extLst>
              <a:ext uri="{FF2B5EF4-FFF2-40B4-BE49-F238E27FC236}">
                <a16:creationId xmlns:a16="http://schemas.microsoft.com/office/drawing/2014/main" id="{0E506B93-8D3A-AB94-6CCE-C600446C0A4B}"/>
              </a:ext>
            </a:extLst>
          </p:cNvPr>
          <p:cNvSpPr>
            <a:spLocks noGrp="1"/>
          </p:cNvSpPr>
          <p:nvPr>
            <p:ph type="pic" sz="quarter" idx="37"/>
          </p:nvPr>
        </p:nvSpPr>
        <p:spPr bwMode="auto">
          <a:xfrm>
            <a:off x="4683701" y="3346995"/>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2" name="Picture Placeholder 11">
            <a:extLst>
              <a:ext uri="{FF2B5EF4-FFF2-40B4-BE49-F238E27FC236}">
                <a16:creationId xmlns:a16="http://schemas.microsoft.com/office/drawing/2014/main" id="{6C767414-AFFA-F901-7730-473F4C4F0BAC}"/>
              </a:ext>
            </a:extLst>
          </p:cNvPr>
          <p:cNvSpPr>
            <a:spLocks noGrp="1"/>
          </p:cNvSpPr>
          <p:nvPr>
            <p:ph type="pic" sz="quarter" idx="38"/>
          </p:nvPr>
        </p:nvSpPr>
        <p:spPr bwMode="auto">
          <a:xfrm>
            <a:off x="7108411" y="3346995"/>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3" name="Picture Placeholder 11">
            <a:extLst>
              <a:ext uri="{FF2B5EF4-FFF2-40B4-BE49-F238E27FC236}">
                <a16:creationId xmlns:a16="http://schemas.microsoft.com/office/drawing/2014/main" id="{4FA7F43C-4D1C-E690-3E0E-3377A878C1DB}"/>
              </a:ext>
            </a:extLst>
          </p:cNvPr>
          <p:cNvSpPr>
            <a:spLocks noGrp="1"/>
          </p:cNvSpPr>
          <p:nvPr>
            <p:ph type="pic" sz="quarter" idx="39"/>
          </p:nvPr>
        </p:nvSpPr>
        <p:spPr bwMode="auto">
          <a:xfrm>
            <a:off x="9533123" y="3346995"/>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14" name="Text Placeholder 4">
            <a:extLst>
              <a:ext uri="{FF2B5EF4-FFF2-40B4-BE49-F238E27FC236}">
                <a16:creationId xmlns:a16="http://schemas.microsoft.com/office/drawing/2014/main" id="{E7DACAB3-F989-ED43-5EF8-4E032F886A8E}"/>
              </a:ext>
            </a:extLst>
          </p:cNvPr>
          <p:cNvSpPr>
            <a:spLocks noGrp="1"/>
          </p:cNvSpPr>
          <p:nvPr>
            <p:ph type="body" sz="quarter" idx="40"/>
          </p:nvPr>
        </p:nvSpPr>
        <p:spPr>
          <a:xfrm>
            <a:off x="7108411" y="1856584"/>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Text Placeholder 4">
            <a:extLst>
              <a:ext uri="{FF2B5EF4-FFF2-40B4-BE49-F238E27FC236}">
                <a16:creationId xmlns:a16="http://schemas.microsoft.com/office/drawing/2014/main" id="{E9856763-58A2-D095-4A59-D0584D539EA1}"/>
              </a:ext>
            </a:extLst>
          </p:cNvPr>
          <p:cNvSpPr>
            <a:spLocks noGrp="1"/>
          </p:cNvSpPr>
          <p:nvPr>
            <p:ph type="body" sz="quarter" idx="41"/>
          </p:nvPr>
        </p:nvSpPr>
        <p:spPr>
          <a:xfrm>
            <a:off x="9526773" y="1856584"/>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7" name="Text Placeholder 4">
            <a:extLst>
              <a:ext uri="{FF2B5EF4-FFF2-40B4-BE49-F238E27FC236}">
                <a16:creationId xmlns:a16="http://schemas.microsoft.com/office/drawing/2014/main" id="{5F8A4DE3-CACB-049D-AE11-07E6FE5F52C4}"/>
              </a:ext>
            </a:extLst>
          </p:cNvPr>
          <p:cNvSpPr>
            <a:spLocks noGrp="1"/>
          </p:cNvSpPr>
          <p:nvPr>
            <p:ph type="body" sz="quarter" idx="42"/>
          </p:nvPr>
        </p:nvSpPr>
        <p:spPr>
          <a:xfrm>
            <a:off x="4683701" y="4927209"/>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 name="Text Placeholder 4">
            <a:extLst>
              <a:ext uri="{FF2B5EF4-FFF2-40B4-BE49-F238E27FC236}">
                <a16:creationId xmlns:a16="http://schemas.microsoft.com/office/drawing/2014/main" id="{2AEF69BC-3A6E-9A2F-0EF7-CD2B61EEB637}"/>
              </a:ext>
            </a:extLst>
          </p:cNvPr>
          <p:cNvSpPr>
            <a:spLocks noGrp="1"/>
          </p:cNvSpPr>
          <p:nvPr>
            <p:ph type="body" sz="quarter" idx="43"/>
          </p:nvPr>
        </p:nvSpPr>
        <p:spPr>
          <a:xfrm>
            <a:off x="7108411" y="4927209"/>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6" name="Text Placeholder 4">
            <a:extLst>
              <a:ext uri="{FF2B5EF4-FFF2-40B4-BE49-F238E27FC236}">
                <a16:creationId xmlns:a16="http://schemas.microsoft.com/office/drawing/2014/main" id="{B0D21721-22B0-0B00-DDD5-CF081C5AE714}"/>
              </a:ext>
            </a:extLst>
          </p:cNvPr>
          <p:cNvSpPr>
            <a:spLocks noGrp="1"/>
          </p:cNvSpPr>
          <p:nvPr>
            <p:ph type="body" sz="quarter" idx="44"/>
          </p:nvPr>
        </p:nvSpPr>
        <p:spPr>
          <a:xfrm>
            <a:off x="9526773" y="4927209"/>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8" name="Title 14">
            <a:extLst>
              <a:ext uri="{FF2B5EF4-FFF2-40B4-BE49-F238E27FC236}">
                <a16:creationId xmlns:a16="http://schemas.microsoft.com/office/drawing/2014/main" id="{8954C4A6-6E70-ADE7-A003-F3308C90A09E}"/>
              </a:ext>
            </a:extLst>
          </p:cNvPr>
          <p:cNvSpPr>
            <a:spLocks noGrp="1"/>
          </p:cNvSpPr>
          <p:nvPr>
            <p:ph type="title" hasCustomPrompt="1"/>
          </p:nvPr>
        </p:nvSpPr>
        <p:spPr>
          <a:xfrm>
            <a:off x="533401" y="617673"/>
            <a:ext cx="3064372" cy="736588"/>
          </a:xfrm>
        </p:spPr>
        <p:txBody>
          <a:bodyPr anchor="t"/>
          <a:lstStyle>
            <a:lvl1pPr>
              <a:defRPr/>
            </a:lvl1pPr>
          </a:lstStyle>
          <a:p>
            <a:r>
              <a:rPr lang="en-GB"/>
              <a:t>Title</a:t>
            </a:r>
          </a:p>
        </p:txBody>
      </p:sp>
      <p:sp>
        <p:nvSpPr>
          <p:cNvPr id="2" name="Text Placeholder 4">
            <a:extLst>
              <a:ext uri="{FF2B5EF4-FFF2-40B4-BE49-F238E27FC236}">
                <a16:creationId xmlns:a16="http://schemas.microsoft.com/office/drawing/2014/main" id="{86C1118A-5097-8CE8-E01A-F75523B5AF85}"/>
              </a:ext>
            </a:extLst>
          </p:cNvPr>
          <p:cNvSpPr>
            <a:spLocks noGrp="1"/>
          </p:cNvSpPr>
          <p:nvPr>
            <p:ph type="body" sz="quarter" idx="45"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Phase name</a:t>
            </a:r>
            <a:endParaRPr lang="en-GB"/>
          </a:p>
        </p:txBody>
      </p:sp>
      <p:sp>
        <p:nvSpPr>
          <p:cNvPr id="5" name="Rectangle 4">
            <a:extLst>
              <a:ext uri="{FF2B5EF4-FFF2-40B4-BE49-F238E27FC236}">
                <a16:creationId xmlns:a16="http://schemas.microsoft.com/office/drawing/2014/main" id="{41C1C67D-324C-7544-6F95-04B8D8ABC36A}"/>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cxnSp>
        <p:nvCxnSpPr>
          <p:cNvPr id="15" name="Straight Connector 14">
            <a:extLst>
              <a:ext uri="{FF2B5EF4-FFF2-40B4-BE49-F238E27FC236}">
                <a16:creationId xmlns:a16="http://schemas.microsoft.com/office/drawing/2014/main" id="{02C9F90C-37E1-5D74-0DAA-78E21406BAE0}"/>
              </a:ext>
            </a:extLst>
          </p:cNvPr>
          <p:cNvCxnSpPr>
            <a:cxnSpLocks/>
          </p:cNvCxnSpPr>
          <p:nvPr userDrawn="1"/>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75231941"/>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ASE STUDY 01">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ext Placeholder 4"/>
          <p:cNvSpPr>
            <a:spLocks noGrp="1"/>
          </p:cNvSpPr>
          <p:nvPr>
            <p:ph type="body" sz="quarter" idx="16"/>
          </p:nvPr>
        </p:nvSpPr>
        <p:spPr>
          <a:xfrm>
            <a:off x="533400" y="2804584"/>
            <a:ext cx="5085080" cy="3456515"/>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9" name="Title 14">
            <a:extLst>
              <a:ext uri="{FF2B5EF4-FFF2-40B4-BE49-F238E27FC236}">
                <a16:creationId xmlns:a16="http://schemas.microsoft.com/office/drawing/2014/main" id="{DDA1D072-B8E8-2635-9C6D-2563E5B9B99B}"/>
              </a:ext>
            </a:extLst>
          </p:cNvPr>
          <p:cNvSpPr>
            <a:spLocks noGrp="1"/>
          </p:cNvSpPr>
          <p:nvPr>
            <p:ph type="title" hasCustomPrompt="1"/>
          </p:nvPr>
        </p:nvSpPr>
        <p:spPr>
          <a:xfrm>
            <a:off x="533401" y="617672"/>
            <a:ext cx="5084884" cy="872461"/>
          </a:xfrm>
        </p:spPr>
        <p:txBody>
          <a:bodyPr anchor="t"/>
          <a:lstStyle>
            <a:lvl1pPr>
              <a:defRPr/>
            </a:lvl1pPr>
          </a:lstStyle>
          <a:p>
            <a:r>
              <a:rPr lang="en-GB"/>
              <a:t>Title</a:t>
            </a:r>
          </a:p>
        </p:txBody>
      </p:sp>
      <p:sp>
        <p:nvSpPr>
          <p:cNvPr id="12" name="Text Placeholder 3">
            <a:extLst>
              <a:ext uri="{FF2B5EF4-FFF2-40B4-BE49-F238E27FC236}">
                <a16:creationId xmlns:a16="http://schemas.microsoft.com/office/drawing/2014/main" id="{D458D802-09FA-2758-4602-F1918A5233CD}"/>
              </a:ext>
            </a:extLst>
          </p:cNvPr>
          <p:cNvSpPr>
            <a:spLocks noGrp="1"/>
          </p:cNvSpPr>
          <p:nvPr>
            <p:ph type="body" sz="quarter" idx="15" hasCustomPrompt="1"/>
          </p:nvPr>
        </p:nvSpPr>
        <p:spPr>
          <a:xfrm>
            <a:off x="524935" y="1765234"/>
            <a:ext cx="5093349" cy="736588"/>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 name="Text Placeholder 4">
            <a:extLst>
              <a:ext uri="{FF2B5EF4-FFF2-40B4-BE49-F238E27FC236}">
                <a16:creationId xmlns:a16="http://schemas.microsoft.com/office/drawing/2014/main" id="{8C092D12-1113-F210-8A6C-2EF8261E14F5}"/>
              </a:ext>
            </a:extLst>
          </p:cNvPr>
          <p:cNvSpPr>
            <a:spLocks noGrp="1"/>
          </p:cNvSpPr>
          <p:nvPr>
            <p:ph type="body" sz="quarter" idx="31"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
        <p:nvSpPr>
          <p:cNvPr id="6" name="Rectangle 5">
            <a:extLst>
              <a:ext uri="{FF2B5EF4-FFF2-40B4-BE49-F238E27FC236}">
                <a16:creationId xmlns:a16="http://schemas.microsoft.com/office/drawing/2014/main" id="{9BDE8717-D26C-B6C0-5B57-AFD2F31CF533}"/>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3482461230"/>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ASE STUDY 02">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8" name="Text Placeholder 4">
            <a:extLst>
              <a:ext uri="{FF2B5EF4-FFF2-40B4-BE49-F238E27FC236}">
                <a16:creationId xmlns:a16="http://schemas.microsoft.com/office/drawing/2014/main" id="{6ED18D14-9A71-C307-7F91-0D4CBBB9A0F1}"/>
              </a:ext>
            </a:extLst>
          </p:cNvPr>
          <p:cNvSpPr>
            <a:spLocks noGrp="1"/>
          </p:cNvSpPr>
          <p:nvPr>
            <p:ph type="body" sz="quarter" idx="30" hasCustomPrompt="1"/>
          </p:nvPr>
        </p:nvSpPr>
        <p:spPr>
          <a:xfrm>
            <a:off x="443793" y="1511790"/>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
        <p:nvSpPr>
          <p:cNvPr id="9" name="Title 14">
            <a:extLst>
              <a:ext uri="{FF2B5EF4-FFF2-40B4-BE49-F238E27FC236}">
                <a16:creationId xmlns:a16="http://schemas.microsoft.com/office/drawing/2014/main" id="{DDA1D072-B8E8-2635-9C6D-2563E5B9B99B}"/>
              </a:ext>
            </a:extLst>
          </p:cNvPr>
          <p:cNvSpPr>
            <a:spLocks noGrp="1"/>
          </p:cNvSpPr>
          <p:nvPr>
            <p:ph type="title" hasCustomPrompt="1"/>
          </p:nvPr>
        </p:nvSpPr>
        <p:spPr>
          <a:xfrm>
            <a:off x="533399" y="1877405"/>
            <a:ext cx="4106335" cy="1427028"/>
          </a:xfrm>
        </p:spPr>
        <p:txBody>
          <a:bodyPr anchor="t"/>
          <a:lstStyle>
            <a:lvl1pPr>
              <a:defRPr/>
            </a:lvl1pPr>
          </a:lstStyle>
          <a:p>
            <a:r>
              <a:rPr lang="en-GB"/>
              <a:t>Title</a:t>
            </a:r>
          </a:p>
        </p:txBody>
      </p:sp>
      <p:sp>
        <p:nvSpPr>
          <p:cNvPr id="12" name="Text Placeholder 3">
            <a:extLst>
              <a:ext uri="{FF2B5EF4-FFF2-40B4-BE49-F238E27FC236}">
                <a16:creationId xmlns:a16="http://schemas.microsoft.com/office/drawing/2014/main" id="{D458D802-09FA-2758-4602-F1918A5233CD}"/>
              </a:ext>
            </a:extLst>
          </p:cNvPr>
          <p:cNvSpPr>
            <a:spLocks noGrp="1"/>
          </p:cNvSpPr>
          <p:nvPr>
            <p:ph type="body" sz="quarter" idx="15" hasCustomPrompt="1"/>
          </p:nvPr>
        </p:nvSpPr>
        <p:spPr>
          <a:xfrm>
            <a:off x="524934" y="3429001"/>
            <a:ext cx="4113172" cy="1209153"/>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 name="Date Placeholder 1">
            <a:extLst>
              <a:ext uri="{FF2B5EF4-FFF2-40B4-BE49-F238E27FC236}">
                <a16:creationId xmlns:a16="http://schemas.microsoft.com/office/drawing/2014/main" id="{79372CD7-1C15-2E66-1623-6BCBABD0BEFF}"/>
              </a:ext>
            </a:extLst>
          </p:cNvPr>
          <p:cNvSpPr>
            <a:spLocks noGrp="1"/>
          </p:cNvSpPr>
          <p:nvPr>
            <p:ph type="dt" sz="half" idx="31"/>
          </p:nvPr>
        </p:nvSpPr>
        <p:spPr/>
        <p:txBody>
          <a:bodyPr/>
          <a:lstStyle/>
          <a:p>
            <a:endParaRPr lang="en-GB"/>
          </a:p>
        </p:txBody>
      </p:sp>
      <p:sp>
        <p:nvSpPr>
          <p:cNvPr id="5" name="Rectangle 4">
            <a:extLst>
              <a:ext uri="{FF2B5EF4-FFF2-40B4-BE49-F238E27FC236}">
                <a16:creationId xmlns:a16="http://schemas.microsoft.com/office/drawing/2014/main" id="{A0352385-34F4-67FC-D317-E701A2E2F43D}"/>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235720406"/>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ASE STUDY 0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89B2D9-493F-E21D-B3FA-B6B5F77FF002}"/>
              </a:ext>
            </a:extLst>
          </p:cNvPr>
          <p:cNvSpPr/>
          <p:nvPr/>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4"/>
            <a:ext cx="3141901" cy="3472267"/>
          </a:xfrm>
        </p:spPr>
        <p:txBody>
          <a:bodyPr/>
          <a:lstStyle>
            <a:lvl1pPr>
              <a:spcAft>
                <a:spcPts val="800"/>
              </a:spcAft>
              <a:defRPr/>
            </a:lvl1pPr>
            <a:lvl2pPr>
              <a:spcAft>
                <a:spcPts val="800"/>
              </a:spcAft>
              <a:defRPr/>
            </a:lvl2pPr>
            <a:lvl3pPr>
              <a:spcAft>
                <a:spcPts val="800"/>
              </a:spcAft>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3">
            <a:extLst>
              <a:ext uri="{FF2B5EF4-FFF2-40B4-BE49-F238E27FC236}">
                <a16:creationId xmlns:a16="http://schemas.microsoft.com/office/drawing/2014/main" id="{192BF42A-7B79-84D6-1ABD-902198552D87}"/>
              </a:ext>
            </a:extLst>
          </p:cNvPr>
          <p:cNvSpPr>
            <a:spLocks noGrp="1"/>
          </p:cNvSpPr>
          <p:nvPr>
            <p:ph type="body" sz="quarter" idx="15" hasCustomPrompt="1"/>
          </p:nvPr>
        </p:nvSpPr>
        <p:spPr>
          <a:xfrm>
            <a:off x="524935" y="1765234"/>
            <a:ext cx="3141421" cy="736588"/>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Title 14">
            <a:extLst>
              <a:ext uri="{FF2B5EF4-FFF2-40B4-BE49-F238E27FC236}">
                <a16:creationId xmlns:a16="http://schemas.microsoft.com/office/drawing/2014/main" id="{36FA4CC7-8CF0-8F2C-915C-B74F30A45169}"/>
              </a:ext>
            </a:extLst>
          </p:cNvPr>
          <p:cNvSpPr>
            <a:spLocks noGrp="1"/>
          </p:cNvSpPr>
          <p:nvPr>
            <p:ph type="title" hasCustomPrompt="1"/>
          </p:nvPr>
        </p:nvSpPr>
        <p:spPr>
          <a:xfrm>
            <a:off x="533401" y="617672"/>
            <a:ext cx="3133436" cy="872461"/>
          </a:xfrm>
        </p:spPr>
        <p:txBody>
          <a:bodyPr anchor="t"/>
          <a:lstStyle>
            <a:lvl1pPr>
              <a:defRPr/>
            </a:lvl1pPr>
          </a:lstStyle>
          <a:p>
            <a:r>
              <a:rPr lang="en-GB"/>
              <a:t>Title</a:t>
            </a:r>
          </a:p>
        </p:txBody>
      </p:sp>
      <p:sp>
        <p:nvSpPr>
          <p:cNvPr id="2" name="Text Placeholder 4">
            <a:extLst>
              <a:ext uri="{FF2B5EF4-FFF2-40B4-BE49-F238E27FC236}">
                <a16:creationId xmlns:a16="http://schemas.microsoft.com/office/drawing/2014/main" id="{5C217E1E-7BD5-0691-CD3A-A23218615965}"/>
              </a:ext>
            </a:extLst>
          </p:cNvPr>
          <p:cNvSpPr>
            <a:spLocks noGrp="1"/>
          </p:cNvSpPr>
          <p:nvPr>
            <p:ph type="body" sz="quarter" idx="30" hasCustomPrompt="1"/>
          </p:nvPr>
        </p:nvSpPr>
        <p:spPr>
          <a:xfrm>
            <a:off x="443793" y="296845"/>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
        <p:nvSpPr>
          <p:cNvPr id="4" name="Rectangle 3">
            <a:extLst>
              <a:ext uri="{FF2B5EF4-FFF2-40B4-BE49-F238E27FC236}">
                <a16:creationId xmlns:a16="http://schemas.microsoft.com/office/drawing/2014/main" id="{3E24A2C6-A6DF-99E5-5765-F3E5AC2BA451}"/>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34737841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ASE STUDY 0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F8290C-70D4-E367-92B9-9DA29AEC80A3}"/>
              </a:ext>
            </a:extLst>
          </p:cNvPr>
          <p:cNvSpPr/>
          <p:nvPr/>
        </p:nvSpPr>
        <p:spPr bwMode="auto">
          <a:xfrm>
            <a:off x="10266439" y="6066973"/>
            <a:ext cx="1693333" cy="791028"/>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GB" sz="1600" b="0" i="0" u="none" strike="noStrike" cap="none" normalizeH="0" baseline="0">
              <a:ln>
                <a:noFill/>
              </a:ln>
              <a:solidFill>
                <a:srgbClr val="5F5F5F"/>
              </a:solidFill>
              <a:effectLst/>
              <a:latin typeface="+mn-lt"/>
            </a:endParaRPr>
          </a:p>
        </p:txBody>
      </p:sp>
      <p:sp>
        <p:nvSpPr>
          <p:cNvPr id="7" name="Rectangle 6">
            <a:extLst>
              <a:ext uri="{FF2B5EF4-FFF2-40B4-BE49-F238E27FC236}">
                <a16:creationId xmlns:a16="http://schemas.microsoft.com/office/drawing/2014/main" id="{2189B2D9-493F-E21D-B3FA-B6B5F77FF002}"/>
              </a:ext>
            </a:extLst>
          </p:cNvPr>
          <p:cNvSpPr/>
          <p:nvPr/>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4"/>
            <a:ext cx="3141901" cy="3472267"/>
          </a:xfrm>
        </p:spPr>
        <p:txBody>
          <a:bodyPr/>
          <a:lstStyle>
            <a:lvl1pPr>
              <a:spcAft>
                <a:spcPts val="800"/>
              </a:spcAft>
              <a:defRPr/>
            </a:lvl1pPr>
            <a:lvl2pPr>
              <a:spcAft>
                <a:spcPts val="800"/>
              </a:spcAft>
              <a:defRPr/>
            </a:lvl2pPr>
            <a:lvl3pPr>
              <a:spcAft>
                <a:spcPts val="800"/>
              </a:spcAft>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3">
            <a:extLst>
              <a:ext uri="{FF2B5EF4-FFF2-40B4-BE49-F238E27FC236}">
                <a16:creationId xmlns:a16="http://schemas.microsoft.com/office/drawing/2014/main" id="{192BF42A-7B79-84D6-1ABD-902198552D87}"/>
              </a:ext>
            </a:extLst>
          </p:cNvPr>
          <p:cNvSpPr>
            <a:spLocks noGrp="1"/>
          </p:cNvSpPr>
          <p:nvPr>
            <p:ph type="body" sz="quarter" idx="15" hasCustomPrompt="1"/>
          </p:nvPr>
        </p:nvSpPr>
        <p:spPr>
          <a:xfrm>
            <a:off x="524935" y="1765234"/>
            <a:ext cx="3141421" cy="736588"/>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Title 14">
            <a:extLst>
              <a:ext uri="{FF2B5EF4-FFF2-40B4-BE49-F238E27FC236}">
                <a16:creationId xmlns:a16="http://schemas.microsoft.com/office/drawing/2014/main" id="{36FA4CC7-8CF0-8F2C-915C-B74F30A45169}"/>
              </a:ext>
            </a:extLst>
          </p:cNvPr>
          <p:cNvSpPr>
            <a:spLocks noGrp="1"/>
          </p:cNvSpPr>
          <p:nvPr>
            <p:ph type="title" hasCustomPrompt="1"/>
          </p:nvPr>
        </p:nvSpPr>
        <p:spPr>
          <a:xfrm>
            <a:off x="533401" y="617672"/>
            <a:ext cx="3133436" cy="872461"/>
          </a:xfrm>
        </p:spPr>
        <p:txBody>
          <a:bodyPr anchor="t"/>
          <a:lstStyle>
            <a:lvl1pPr>
              <a:defRPr/>
            </a:lvl1pPr>
          </a:lstStyle>
          <a:p>
            <a:r>
              <a:rPr lang="en-GB"/>
              <a:t>Title</a:t>
            </a:r>
          </a:p>
        </p:txBody>
      </p:sp>
      <p:sp>
        <p:nvSpPr>
          <p:cNvPr id="8" name="Picture Placeholder 7">
            <a:extLst>
              <a:ext uri="{FF2B5EF4-FFF2-40B4-BE49-F238E27FC236}">
                <a16:creationId xmlns:a16="http://schemas.microsoft.com/office/drawing/2014/main" id="{0930F1A9-4E5C-FE11-FA80-E88222C98D65}"/>
              </a:ext>
            </a:extLst>
          </p:cNvPr>
          <p:cNvSpPr>
            <a:spLocks noGrp="1"/>
          </p:cNvSpPr>
          <p:nvPr>
            <p:ph type="pic" sz="quarter" idx="17"/>
          </p:nvPr>
        </p:nvSpPr>
        <p:spPr bwMode="auto">
          <a:xfrm>
            <a:off x="4137378" y="0"/>
            <a:ext cx="8054623" cy="6858000"/>
          </a:xfrm>
          <a:custGeom>
            <a:avLst/>
            <a:gdLst>
              <a:gd name="connsiteX0" fmla="*/ 4842059 w 6040967"/>
              <a:gd name="connsiteY0" fmla="*/ 4935733 h 5143500"/>
              <a:gd name="connsiteX1" fmla="*/ 4842059 w 6040967"/>
              <a:gd name="connsiteY1" fmla="*/ 4963911 h 5143500"/>
              <a:gd name="connsiteX2" fmla="*/ 4870237 w 6040967"/>
              <a:gd name="connsiteY2" fmla="*/ 4963911 h 5143500"/>
              <a:gd name="connsiteX3" fmla="*/ 4870237 w 6040967"/>
              <a:gd name="connsiteY3" fmla="*/ 4935733 h 5143500"/>
              <a:gd name="connsiteX4" fmla="*/ 5279839 w 6040967"/>
              <a:gd name="connsiteY4" fmla="*/ 4875438 h 5143500"/>
              <a:gd name="connsiteX5" fmla="*/ 5292095 w 6040967"/>
              <a:gd name="connsiteY5" fmla="*/ 4875438 h 5143500"/>
              <a:gd name="connsiteX6" fmla="*/ 5305458 w 6040967"/>
              <a:gd name="connsiteY6" fmla="*/ 4881805 h 5143500"/>
              <a:gd name="connsiteX7" fmla="*/ 5307720 w 6040967"/>
              <a:gd name="connsiteY7" fmla="*/ 4890400 h 5143500"/>
              <a:gd name="connsiteX8" fmla="*/ 5308477 w 6040967"/>
              <a:gd name="connsiteY8" fmla="*/ 4907260 h 5143500"/>
              <a:gd name="connsiteX9" fmla="*/ 5307840 w 6040967"/>
              <a:gd name="connsiteY9" fmla="*/ 4926028 h 5143500"/>
              <a:gd name="connsiteX10" fmla="*/ 5305458 w 6040967"/>
              <a:gd name="connsiteY10" fmla="*/ 4932714 h 5143500"/>
              <a:gd name="connsiteX11" fmla="*/ 5292095 w 6040967"/>
              <a:gd name="connsiteY11" fmla="*/ 4939081 h 5143500"/>
              <a:gd name="connsiteX12" fmla="*/ 5279839 w 6040967"/>
              <a:gd name="connsiteY12" fmla="*/ 4939081 h 5143500"/>
              <a:gd name="connsiteX13" fmla="*/ 5025232 w 6040967"/>
              <a:gd name="connsiteY13" fmla="*/ 4874491 h 5143500"/>
              <a:gd name="connsiteX14" fmla="*/ 5036372 w 6040967"/>
              <a:gd name="connsiteY14" fmla="*/ 4879423 h 5143500"/>
              <a:gd name="connsiteX15" fmla="*/ 5040507 w 6040967"/>
              <a:gd name="connsiteY15" fmla="*/ 4907264 h 5143500"/>
              <a:gd name="connsiteX16" fmla="*/ 5036531 w 6040967"/>
              <a:gd name="connsiteY16" fmla="*/ 4934786 h 5143500"/>
              <a:gd name="connsiteX17" fmla="*/ 5025232 w 6040967"/>
              <a:gd name="connsiteY17" fmla="*/ 4940037 h 5143500"/>
              <a:gd name="connsiteX18" fmla="*/ 5013932 w 6040967"/>
              <a:gd name="connsiteY18" fmla="*/ 4934786 h 5143500"/>
              <a:gd name="connsiteX19" fmla="*/ 5009956 w 6040967"/>
              <a:gd name="connsiteY19" fmla="*/ 4907264 h 5143500"/>
              <a:gd name="connsiteX20" fmla="*/ 5014092 w 6040967"/>
              <a:gd name="connsiteY20" fmla="*/ 4879423 h 5143500"/>
              <a:gd name="connsiteX21" fmla="*/ 5025232 w 6040967"/>
              <a:gd name="connsiteY21" fmla="*/ 4874491 h 5143500"/>
              <a:gd name="connsiteX22" fmla="*/ 5597894 w 6040967"/>
              <a:gd name="connsiteY22" fmla="*/ 4871856 h 5143500"/>
              <a:gd name="connsiteX23" fmla="*/ 5603604 w 6040967"/>
              <a:gd name="connsiteY23" fmla="*/ 4871856 h 5143500"/>
              <a:gd name="connsiteX24" fmla="*/ 5613206 w 6040967"/>
              <a:gd name="connsiteY24" fmla="*/ 4874876 h 5143500"/>
              <a:gd name="connsiteX25" fmla="*/ 5616142 w 6040967"/>
              <a:gd name="connsiteY25" fmla="*/ 4885031 h 5143500"/>
              <a:gd name="connsiteX26" fmla="*/ 5613122 w 6040967"/>
              <a:gd name="connsiteY26" fmla="*/ 4894793 h 5143500"/>
              <a:gd name="connsiteX27" fmla="*/ 5613131 w 6040967"/>
              <a:gd name="connsiteY27" fmla="*/ 4894793 h 5143500"/>
              <a:gd name="connsiteX28" fmla="*/ 5603764 w 6040967"/>
              <a:gd name="connsiteY28" fmla="*/ 4898525 h 5143500"/>
              <a:gd name="connsiteX29" fmla="*/ 5597894 w 6040967"/>
              <a:gd name="connsiteY29" fmla="*/ 4898525 h 5143500"/>
              <a:gd name="connsiteX30" fmla="*/ 5407997 w 6040967"/>
              <a:gd name="connsiteY30" fmla="*/ 4850626 h 5143500"/>
              <a:gd name="connsiteX31" fmla="*/ 5407997 w 6040967"/>
              <a:gd name="connsiteY31" fmla="*/ 4963911 h 5143500"/>
              <a:gd name="connsiteX32" fmla="*/ 5481926 w 6040967"/>
              <a:gd name="connsiteY32" fmla="*/ 4963911 h 5143500"/>
              <a:gd name="connsiteX33" fmla="*/ 5481926 w 6040967"/>
              <a:gd name="connsiteY33" fmla="*/ 4939090 h 5143500"/>
              <a:gd name="connsiteX34" fmla="*/ 5435847 w 6040967"/>
              <a:gd name="connsiteY34" fmla="*/ 4939090 h 5143500"/>
              <a:gd name="connsiteX35" fmla="*/ 5435847 w 6040967"/>
              <a:gd name="connsiteY35" fmla="*/ 4919201 h 5143500"/>
              <a:gd name="connsiteX36" fmla="*/ 5477847 w 6040967"/>
              <a:gd name="connsiteY36" fmla="*/ 4919201 h 5143500"/>
              <a:gd name="connsiteX37" fmla="*/ 5477847 w 6040967"/>
              <a:gd name="connsiteY37" fmla="*/ 4894380 h 5143500"/>
              <a:gd name="connsiteX38" fmla="*/ 5435847 w 6040967"/>
              <a:gd name="connsiteY38" fmla="*/ 4894380 h 5143500"/>
              <a:gd name="connsiteX39" fmla="*/ 5435847 w 6040967"/>
              <a:gd name="connsiteY39" fmla="*/ 4875447 h 5143500"/>
              <a:gd name="connsiteX40" fmla="*/ 5481926 w 6040967"/>
              <a:gd name="connsiteY40" fmla="*/ 4875447 h 5143500"/>
              <a:gd name="connsiteX41" fmla="*/ 5481926 w 6040967"/>
              <a:gd name="connsiteY41" fmla="*/ 4850626 h 5143500"/>
              <a:gd name="connsiteX42" fmla="*/ 5251980 w 6040967"/>
              <a:gd name="connsiteY42" fmla="*/ 4850626 h 5143500"/>
              <a:gd name="connsiteX43" fmla="*/ 5251980 w 6040967"/>
              <a:gd name="connsiteY43" fmla="*/ 4963911 h 5143500"/>
              <a:gd name="connsiteX44" fmla="*/ 5293990 w 6040967"/>
              <a:gd name="connsiteY44" fmla="*/ 4963911 h 5143500"/>
              <a:gd name="connsiteX45" fmla="*/ 5324540 w 6040967"/>
              <a:gd name="connsiteY45" fmla="*/ 4952771 h 5143500"/>
              <a:gd name="connsiteX46" fmla="*/ 5335362 w 6040967"/>
              <a:gd name="connsiteY46" fmla="*/ 4931767 h 5143500"/>
              <a:gd name="connsiteX47" fmla="*/ 5336318 w 6040967"/>
              <a:gd name="connsiteY47" fmla="*/ 4907269 h 5143500"/>
              <a:gd name="connsiteX48" fmla="*/ 5335362 w 6040967"/>
              <a:gd name="connsiteY48" fmla="*/ 4882771 h 5143500"/>
              <a:gd name="connsiteX49" fmla="*/ 5324540 w 6040967"/>
              <a:gd name="connsiteY49" fmla="*/ 4861766 h 5143500"/>
              <a:gd name="connsiteX50" fmla="*/ 5293990 w 6040967"/>
              <a:gd name="connsiteY50" fmla="*/ 4850626 h 5143500"/>
              <a:gd name="connsiteX51" fmla="*/ 5107900 w 6040967"/>
              <a:gd name="connsiteY51" fmla="*/ 4850626 h 5143500"/>
              <a:gd name="connsiteX52" fmla="*/ 5107900 w 6040967"/>
              <a:gd name="connsiteY52" fmla="*/ 4963911 h 5143500"/>
              <a:gd name="connsiteX53" fmla="*/ 5135750 w 6040967"/>
              <a:gd name="connsiteY53" fmla="*/ 4963911 h 5143500"/>
              <a:gd name="connsiteX54" fmla="*/ 5135750 w 6040967"/>
              <a:gd name="connsiteY54" fmla="*/ 4906955 h 5143500"/>
              <a:gd name="connsiteX55" fmla="*/ 5172021 w 6040967"/>
              <a:gd name="connsiteY55" fmla="*/ 4963911 h 5143500"/>
              <a:gd name="connsiteX56" fmla="*/ 5196373 w 6040967"/>
              <a:gd name="connsiteY56" fmla="*/ 4963911 h 5143500"/>
              <a:gd name="connsiteX57" fmla="*/ 5196373 w 6040967"/>
              <a:gd name="connsiteY57" fmla="*/ 4850626 h 5143500"/>
              <a:gd name="connsiteX58" fmla="*/ 5168523 w 6040967"/>
              <a:gd name="connsiteY58" fmla="*/ 4850626 h 5143500"/>
              <a:gd name="connsiteX59" fmla="*/ 5168523 w 6040967"/>
              <a:gd name="connsiteY59" fmla="*/ 4907583 h 5143500"/>
              <a:gd name="connsiteX60" fmla="*/ 5132243 w 6040967"/>
              <a:gd name="connsiteY60" fmla="*/ 4850626 h 5143500"/>
              <a:gd name="connsiteX61" fmla="*/ 4868943 w 6040967"/>
              <a:gd name="connsiteY61" fmla="*/ 4850626 h 5143500"/>
              <a:gd name="connsiteX62" fmla="*/ 4903151 w 6040967"/>
              <a:gd name="connsiteY62" fmla="*/ 4921724 h 5143500"/>
              <a:gd name="connsiteX63" fmla="*/ 4903151 w 6040967"/>
              <a:gd name="connsiteY63" fmla="*/ 4963911 h 5143500"/>
              <a:gd name="connsiteX64" fmla="*/ 4931001 w 6040967"/>
              <a:gd name="connsiteY64" fmla="*/ 4963911 h 5143500"/>
              <a:gd name="connsiteX65" fmla="*/ 4931001 w 6040967"/>
              <a:gd name="connsiteY65" fmla="*/ 4921724 h 5143500"/>
              <a:gd name="connsiteX66" fmla="*/ 4965209 w 6040967"/>
              <a:gd name="connsiteY66" fmla="*/ 4850626 h 5143500"/>
              <a:gd name="connsiteX67" fmla="*/ 4934817 w 6040967"/>
              <a:gd name="connsiteY67" fmla="*/ 4850626 h 5143500"/>
              <a:gd name="connsiteX68" fmla="*/ 4917151 w 6040967"/>
              <a:gd name="connsiteY68" fmla="*/ 4889776 h 5143500"/>
              <a:gd name="connsiteX69" fmla="*/ 4899334 w 6040967"/>
              <a:gd name="connsiteY69" fmla="*/ 4850626 h 5143500"/>
              <a:gd name="connsiteX70" fmla="*/ 5568365 w 6040967"/>
              <a:gd name="connsiteY70" fmla="*/ 4850570 h 5143500"/>
              <a:gd name="connsiteX71" fmla="*/ 5568365 w 6040967"/>
              <a:gd name="connsiteY71" fmla="*/ 4963912 h 5143500"/>
              <a:gd name="connsiteX72" fmla="*/ 5597894 w 6040967"/>
              <a:gd name="connsiteY72" fmla="*/ 4963912 h 5143500"/>
              <a:gd name="connsiteX73" fmla="*/ 5597894 w 6040967"/>
              <a:gd name="connsiteY73" fmla="*/ 4918507 h 5143500"/>
              <a:gd name="connsiteX74" fmla="*/ 5605667 w 6040967"/>
              <a:gd name="connsiteY74" fmla="*/ 4918507 h 5143500"/>
              <a:gd name="connsiteX75" fmla="*/ 5610196 w 6040967"/>
              <a:gd name="connsiteY75" fmla="*/ 4919220 h 5143500"/>
              <a:gd name="connsiteX76" fmla="*/ 5613216 w 6040967"/>
              <a:gd name="connsiteY76" fmla="*/ 4921761 h 5143500"/>
              <a:gd name="connsiteX77" fmla="*/ 5614885 w 6040967"/>
              <a:gd name="connsiteY77" fmla="*/ 4926759 h 5143500"/>
              <a:gd name="connsiteX78" fmla="*/ 5615363 w 6040967"/>
              <a:gd name="connsiteY78" fmla="*/ 4934692 h 5143500"/>
              <a:gd name="connsiteX79" fmla="*/ 5615279 w 6040967"/>
              <a:gd name="connsiteY79" fmla="*/ 4942232 h 5143500"/>
              <a:gd name="connsiteX80" fmla="*/ 5615279 w 6040967"/>
              <a:gd name="connsiteY80" fmla="*/ 4946648 h 5143500"/>
              <a:gd name="connsiteX81" fmla="*/ 5615279 w 6040967"/>
              <a:gd name="connsiteY81" fmla="*/ 4952631 h 5143500"/>
              <a:gd name="connsiteX82" fmla="*/ 5615279 w 6040967"/>
              <a:gd name="connsiteY82" fmla="*/ 4963902 h 5143500"/>
              <a:gd name="connsiteX83" fmla="*/ 5644957 w 6040967"/>
              <a:gd name="connsiteY83" fmla="*/ 4963902 h 5143500"/>
              <a:gd name="connsiteX84" fmla="*/ 5644883 w 6040967"/>
              <a:gd name="connsiteY84" fmla="*/ 4933427 h 5143500"/>
              <a:gd name="connsiteX85" fmla="*/ 5640916 w 6040967"/>
              <a:gd name="connsiteY85" fmla="*/ 4915488 h 5143500"/>
              <a:gd name="connsiteX86" fmla="*/ 5640916 w 6040967"/>
              <a:gd name="connsiteY86" fmla="*/ 4915507 h 5143500"/>
              <a:gd name="connsiteX87" fmla="*/ 5626316 w 6040967"/>
              <a:gd name="connsiteY87" fmla="*/ 4908043 h 5143500"/>
              <a:gd name="connsiteX88" fmla="*/ 5626316 w 6040967"/>
              <a:gd name="connsiteY88" fmla="*/ 4907724 h 5143500"/>
              <a:gd name="connsiteX89" fmla="*/ 5641075 w 6040967"/>
              <a:gd name="connsiteY89" fmla="*/ 4899153 h 5143500"/>
              <a:gd name="connsiteX90" fmla="*/ 5645680 w 6040967"/>
              <a:gd name="connsiteY90" fmla="*/ 4880736 h 5143500"/>
              <a:gd name="connsiteX91" fmla="*/ 5644010 w 6040967"/>
              <a:gd name="connsiteY91" fmla="*/ 4868668 h 5143500"/>
              <a:gd name="connsiteX92" fmla="*/ 5638609 w 6040967"/>
              <a:gd name="connsiteY92" fmla="*/ 4859066 h 5143500"/>
              <a:gd name="connsiteX93" fmla="*/ 5628923 w 6040967"/>
              <a:gd name="connsiteY93" fmla="*/ 4852792 h 5143500"/>
              <a:gd name="connsiteX94" fmla="*/ 5614557 w 6040967"/>
              <a:gd name="connsiteY94" fmla="*/ 4850570 h 5143500"/>
              <a:gd name="connsiteX95" fmla="*/ 5025222 w 6040967"/>
              <a:gd name="connsiteY95" fmla="*/ 4849660 h 5143500"/>
              <a:gd name="connsiteX96" fmla="*/ 4993556 w 6040967"/>
              <a:gd name="connsiteY96" fmla="*/ 4862394 h 5143500"/>
              <a:gd name="connsiteX97" fmla="*/ 4983372 w 6040967"/>
              <a:gd name="connsiteY97" fmla="*/ 4882921 h 5143500"/>
              <a:gd name="connsiteX98" fmla="*/ 4982097 w 6040967"/>
              <a:gd name="connsiteY98" fmla="*/ 4907264 h 5143500"/>
              <a:gd name="connsiteX99" fmla="*/ 4983372 w 6040967"/>
              <a:gd name="connsiteY99" fmla="*/ 4931607 h 5143500"/>
              <a:gd name="connsiteX100" fmla="*/ 4993556 w 6040967"/>
              <a:gd name="connsiteY100" fmla="*/ 4952134 h 5143500"/>
              <a:gd name="connsiteX101" fmla="*/ 5025222 w 6040967"/>
              <a:gd name="connsiteY101" fmla="*/ 4964858 h 5143500"/>
              <a:gd name="connsiteX102" fmla="*/ 5056889 w 6040967"/>
              <a:gd name="connsiteY102" fmla="*/ 4952134 h 5143500"/>
              <a:gd name="connsiteX103" fmla="*/ 5067073 w 6040967"/>
              <a:gd name="connsiteY103" fmla="*/ 4931607 h 5143500"/>
              <a:gd name="connsiteX104" fmla="*/ 5068348 w 6040967"/>
              <a:gd name="connsiteY104" fmla="*/ 4907264 h 5143500"/>
              <a:gd name="connsiteX105" fmla="*/ 5067073 w 6040967"/>
              <a:gd name="connsiteY105" fmla="*/ 4882921 h 5143500"/>
              <a:gd name="connsiteX106" fmla="*/ 5056889 w 6040967"/>
              <a:gd name="connsiteY106" fmla="*/ 4862394 h 5143500"/>
              <a:gd name="connsiteX107" fmla="*/ 5025222 w 6040967"/>
              <a:gd name="connsiteY107" fmla="*/ 4849660 h 5143500"/>
              <a:gd name="connsiteX108" fmla="*/ 0 w 6040967"/>
              <a:gd name="connsiteY108" fmla="*/ 0 h 5143500"/>
              <a:gd name="connsiteX109" fmla="*/ 1468967 w 6040967"/>
              <a:gd name="connsiteY109" fmla="*/ 0 h 5143500"/>
              <a:gd name="connsiteX110" fmla="*/ 4572000 w 6040967"/>
              <a:gd name="connsiteY110" fmla="*/ 0 h 5143500"/>
              <a:gd name="connsiteX111" fmla="*/ 6040967 w 6040967"/>
              <a:gd name="connsiteY111" fmla="*/ 0 h 5143500"/>
              <a:gd name="connsiteX112" fmla="*/ 6040967 w 6040967"/>
              <a:gd name="connsiteY112" fmla="*/ 5143500 h 5143500"/>
              <a:gd name="connsiteX113" fmla="*/ 4572000 w 6040967"/>
              <a:gd name="connsiteY113" fmla="*/ 5143500 h 5143500"/>
              <a:gd name="connsiteX114" fmla="*/ 1468967 w 6040967"/>
              <a:gd name="connsiteY114" fmla="*/ 5143500 h 5143500"/>
              <a:gd name="connsiteX115" fmla="*/ 0 w 6040967"/>
              <a:gd name="connsiteY115"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040967" h="5143500">
                <a:moveTo>
                  <a:pt x="4842059" y="4935733"/>
                </a:moveTo>
                <a:lnTo>
                  <a:pt x="4842059" y="4963911"/>
                </a:lnTo>
                <a:lnTo>
                  <a:pt x="4870237" y="4963911"/>
                </a:lnTo>
                <a:lnTo>
                  <a:pt x="4870237" y="4935733"/>
                </a:lnTo>
                <a:close/>
                <a:moveTo>
                  <a:pt x="5279839" y="4875438"/>
                </a:moveTo>
                <a:lnTo>
                  <a:pt x="5292095" y="4875438"/>
                </a:lnTo>
                <a:cubicBezTo>
                  <a:pt x="5298144" y="4875438"/>
                  <a:pt x="5302598" y="4877567"/>
                  <a:pt x="5305458" y="4881805"/>
                </a:cubicBezTo>
                <a:cubicBezTo>
                  <a:pt x="5306462" y="4883292"/>
                  <a:pt x="5307216" y="4886157"/>
                  <a:pt x="5307720" y="4890400"/>
                </a:cubicBezTo>
                <a:lnTo>
                  <a:pt x="5308477" y="4907260"/>
                </a:lnTo>
                <a:lnTo>
                  <a:pt x="5307840" y="4926028"/>
                </a:lnTo>
                <a:cubicBezTo>
                  <a:pt x="5307418" y="4928794"/>
                  <a:pt x="5306621" y="4931016"/>
                  <a:pt x="5305458" y="4932714"/>
                </a:cubicBezTo>
                <a:cubicBezTo>
                  <a:pt x="5302598" y="4936961"/>
                  <a:pt x="5298144" y="4939081"/>
                  <a:pt x="5292095" y="4939081"/>
                </a:cubicBezTo>
                <a:lnTo>
                  <a:pt x="5279839" y="4939081"/>
                </a:lnTo>
                <a:close/>
                <a:moveTo>
                  <a:pt x="5025232" y="4874491"/>
                </a:moveTo>
                <a:cubicBezTo>
                  <a:pt x="5030108" y="4874491"/>
                  <a:pt x="5033831" y="4876141"/>
                  <a:pt x="5036372" y="4879423"/>
                </a:cubicBezTo>
                <a:cubicBezTo>
                  <a:pt x="5039129" y="4883024"/>
                  <a:pt x="5040507" y="4892307"/>
                  <a:pt x="5040507" y="4907264"/>
                </a:cubicBezTo>
                <a:cubicBezTo>
                  <a:pt x="5040507" y="4922108"/>
                  <a:pt x="5039185" y="4931288"/>
                  <a:pt x="5036531" y="4934786"/>
                </a:cubicBezTo>
                <a:cubicBezTo>
                  <a:pt x="5033878" y="4938283"/>
                  <a:pt x="5030117" y="4940037"/>
                  <a:pt x="5025232" y="4940037"/>
                </a:cubicBezTo>
                <a:cubicBezTo>
                  <a:pt x="5020346" y="4940037"/>
                  <a:pt x="5016586" y="4938283"/>
                  <a:pt x="5013932" y="4934786"/>
                </a:cubicBezTo>
                <a:cubicBezTo>
                  <a:pt x="5011279" y="4931288"/>
                  <a:pt x="5009956" y="4922220"/>
                  <a:pt x="5009956" y="4907264"/>
                </a:cubicBezTo>
                <a:cubicBezTo>
                  <a:pt x="5009956" y="4892307"/>
                  <a:pt x="5011335" y="4883033"/>
                  <a:pt x="5014092" y="4879423"/>
                </a:cubicBezTo>
                <a:cubicBezTo>
                  <a:pt x="5016642" y="4876141"/>
                  <a:pt x="5020356" y="4874491"/>
                  <a:pt x="5025232" y="4874491"/>
                </a:cubicBezTo>
                <a:close/>
                <a:moveTo>
                  <a:pt x="5597894" y="4871856"/>
                </a:moveTo>
                <a:lnTo>
                  <a:pt x="5603604" y="4871856"/>
                </a:lnTo>
                <a:cubicBezTo>
                  <a:pt x="5608049" y="4871856"/>
                  <a:pt x="5611247" y="4872859"/>
                  <a:pt x="5613206" y="4874876"/>
                </a:cubicBezTo>
                <a:cubicBezTo>
                  <a:pt x="5615166" y="4876892"/>
                  <a:pt x="5616142" y="4880267"/>
                  <a:pt x="5616142" y="4885031"/>
                </a:cubicBezTo>
                <a:cubicBezTo>
                  <a:pt x="5616142" y="4889054"/>
                  <a:pt x="5615129" y="4892308"/>
                  <a:pt x="5613122" y="4894793"/>
                </a:cubicBezTo>
                <a:lnTo>
                  <a:pt x="5613131" y="4894793"/>
                </a:lnTo>
                <a:cubicBezTo>
                  <a:pt x="5611115" y="4897278"/>
                  <a:pt x="5608002" y="4898525"/>
                  <a:pt x="5603764" y="4898525"/>
                </a:cubicBezTo>
                <a:lnTo>
                  <a:pt x="5597894" y="4898525"/>
                </a:lnTo>
                <a:close/>
                <a:moveTo>
                  <a:pt x="5407997" y="4850626"/>
                </a:moveTo>
                <a:lnTo>
                  <a:pt x="5407997" y="4963911"/>
                </a:lnTo>
                <a:lnTo>
                  <a:pt x="5481926" y="4963911"/>
                </a:lnTo>
                <a:lnTo>
                  <a:pt x="5481926" y="4939090"/>
                </a:lnTo>
                <a:lnTo>
                  <a:pt x="5435847" y="4939090"/>
                </a:lnTo>
                <a:lnTo>
                  <a:pt x="5435847" y="4919201"/>
                </a:lnTo>
                <a:lnTo>
                  <a:pt x="5477847" y="4919201"/>
                </a:lnTo>
                <a:lnTo>
                  <a:pt x="5477847" y="4894380"/>
                </a:lnTo>
                <a:lnTo>
                  <a:pt x="5435847" y="4894380"/>
                </a:lnTo>
                <a:lnTo>
                  <a:pt x="5435847" y="4875447"/>
                </a:lnTo>
                <a:lnTo>
                  <a:pt x="5481926" y="4875447"/>
                </a:lnTo>
                <a:lnTo>
                  <a:pt x="5481926" y="4850626"/>
                </a:lnTo>
                <a:close/>
                <a:moveTo>
                  <a:pt x="5251980" y="4850626"/>
                </a:moveTo>
                <a:lnTo>
                  <a:pt x="5251980" y="4963911"/>
                </a:lnTo>
                <a:lnTo>
                  <a:pt x="5293990" y="4963911"/>
                </a:lnTo>
                <a:cubicBezTo>
                  <a:pt x="5306930" y="4963911"/>
                  <a:pt x="5317114" y="4960198"/>
                  <a:pt x="5324540" y="4952771"/>
                </a:cubicBezTo>
                <a:cubicBezTo>
                  <a:pt x="5330373" y="4946939"/>
                  <a:pt x="5333983" y="4939934"/>
                  <a:pt x="5335362" y="4931767"/>
                </a:cubicBezTo>
                <a:lnTo>
                  <a:pt x="5336318" y="4907269"/>
                </a:lnTo>
                <a:lnTo>
                  <a:pt x="5335362" y="4882771"/>
                </a:lnTo>
                <a:cubicBezTo>
                  <a:pt x="5333983" y="4874603"/>
                  <a:pt x="5330373" y="4867599"/>
                  <a:pt x="5324540" y="4861766"/>
                </a:cubicBezTo>
                <a:cubicBezTo>
                  <a:pt x="5317114" y="4854339"/>
                  <a:pt x="5306930" y="4850626"/>
                  <a:pt x="5293990" y="4850626"/>
                </a:cubicBezTo>
                <a:close/>
                <a:moveTo>
                  <a:pt x="5107900" y="4850626"/>
                </a:moveTo>
                <a:lnTo>
                  <a:pt x="5107900" y="4963911"/>
                </a:lnTo>
                <a:lnTo>
                  <a:pt x="5135750" y="4963911"/>
                </a:lnTo>
                <a:lnTo>
                  <a:pt x="5135750" y="4906955"/>
                </a:lnTo>
                <a:lnTo>
                  <a:pt x="5172021" y="4963911"/>
                </a:lnTo>
                <a:lnTo>
                  <a:pt x="5196373" y="4963911"/>
                </a:lnTo>
                <a:lnTo>
                  <a:pt x="5196373" y="4850626"/>
                </a:lnTo>
                <a:lnTo>
                  <a:pt x="5168523" y="4850626"/>
                </a:lnTo>
                <a:lnTo>
                  <a:pt x="5168523" y="4907583"/>
                </a:lnTo>
                <a:lnTo>
                  <a:pt x="5132243" y="4850626"/>
                </a:lnTo>
                <a:close/>
                <a:moveTo>
                  <a:pt x="4868943" y="4850626"/>
                </a:moveTo>
                <a:lnTo>
                  <a:pt x="4903151" y="4921724"/>
                </a:lnTo>
                <a:lnTo>
                  <a:pt x="4903151" y="4963911"/>
                </a:lnTo>
                <a:lnTo>
                  <a:pt x="4931001" y="4963911"/>
                </a:lnTo>
                <a:lnTo>
                  <a:pt x="4931001" y="4921724"/>
                </a:lnTo>
                <a:lnTo>
                  <a:pt x="4965209" y="4850626"/>
                </a:lnTo>
                <a:lnTo>
                  <a:pt x="4934817" y="4850626"/>
                </a:lnTo>
                <a:lnTo>
                  <a:pt x="4917151" y="4889776"/>
                </a:lnTo>
                <a:lnTo>
                  <a:pt x="4899334" y="4850626"/>
                </a:lnTo>
                <a:close/>
                <a:moveTo>
                  <a:pt x="5568365" y="4850570"/>
                </a:moveTo>
                <a:lnTo>
                  <a:pt x="5568365" y="4963912"/>
                </a:lnTo>
                <a:lnTo>
                  <a:pt x="5597894" y="4963912"/>
                </a:lnTo>
                <a:lnTo>
                  <a:pt x="5597894" y="4918507"/>
                </a:lnTo>
                <a:lnTo>
                  <a:pt x="5605667" y="4918507"/>
                </a:lnTo>
                <a:cubicBezTo>
                  <a:pt x="5607468" y="4918507"/>
                  <a:pt x="5608977" y="4918742"/>
                  <a:pt x="5610196" y="4919220"/>
                </a:cubicBezTo>
                <a:cubicBezTo>
                  <a:pt x="5611415" y="4919698"/>
                  <a:pt x="5612419" y="4920542"/>
                  <a:pt x="5613216" y="4921761"/>
                </a:cubicBezTo>
                <a:cubicBezTo>
                  <a:pt x="5614013" y="4922980"/>
                  <a:pt x="5614566" y="4924650"/>
                  <a:pt x="5614885" y="4926759"/>
                </a:cubicBezTo>
                <a:cubicBezTo>
                  <a:pt x="5615204" y="4928879"/>
                  <a:pt x="5615363" y="4931523"/>
                  <a:pt x="5615363" y="4934692"/>
                </a:cubicBezTo>
                <a:lnTo>
                  <a:pt x="5615279" y="4942232"/>
                </a:lnTo>
                <a:cubicBezTo>
                  <a:pt x="5615279" y="4943394"/>
                  <a:pt x="5615223" y="4944792"/>
                  <a:pt x="5615279" y="4946648"/>
                </a:cubicBezTo>
                <a:cubicBezTo>
                  <a:pt x="5615326" y="4948505"/>
                  <a:pt x="5615279" y="4950484"/>
                  <a:pt x="5615279" y="4952631"/>
                </a:cubicBezTo>
                <a:lnTo>
                  <a:pt x="5615279" y="4963902"/>
                </a:lnTo>
                <a:lnTo>
                  <a:pt x="5644957" y="4963902"/>
                </a:lnTo>
                <a:lnTo>
                  <a:pt x="5644883" y="4933427"/>
                </a:lnTo>
                <a:cubicBezTo>
                  <a:pt x="5644883" y="4925803"/>
                  <a:pt x="5643560" y="4919830"/>
                  <a:pt x="5640916" y="4915488"/>
                </a:cubicBezTo>
                <a:lnTo>
                  <a:pt x="5640916" y="4915507"/>
                </a:lnTo>
                <a:cubicBezTo>
                  <a:pt x="5638272" y="4911165"/>
                  <a:pt x="5633405" y="4908680"/>
                  <a:pt x="5626316" y="4908043"/>
                </a:cubicBezTo>
                <a:lnTo>
                  <a:pt x="5626316" y="4907724"/>
                </a:lnTo>
                <a:cubicBezTo>
                  <a:pt x="5633086" y="4906664"/>
                  <a:pt x="5638009" y="4903813"/>
                  <a:pt x="5641075" y="4899153"/>
                </a:cubicBezTo>
                <a:cubicBezTo>
                  <a:pt x="5644142" y="4894502"/>
                  <a:pt x="5645680" y="4888360"/>
                  <a:pt x="5645680" y="4880736"/>
                </a:cubicBezTo>
                <a:cubicBezTo>
                  <a:pt x="5645680" y="4876395"/>
                  <a:pt x="5645126" y="4872381"/>
                  <a:pt x="5644010" y="4868668"/>
                </a:cubicBezTo>
                <a:cubicBezTo>
                  <a:pt x="5642904" y="4864964"/>
                  <a:pt x="5641103" y="4861766"/>
                  <a:pt x="5638609" y="4859066"/>
                </a:cubicBezTo>
                <a:cubicBezTo>
                  <a:pt x="5636124" y="4856365"/>
                  <a:pt x="5632898" y="4854274"/>
                  <a:pt x="5628923" y="4852792"/>
                </a:cubicBezTo>
                <a:cubicBezTo>
                  <a:pt x="5624956" y="4851311"/>
                  <a:pt x="5620164" y="4850570"/>
                  <a:pt x="5614557" y="4850570"/>
                </a:cubicBezTo>
                <a:close/>
                <a:moveTo>
                  <a:pt x="5025222" y="4849660"/>
                </a:moveTo>
                <a:cubicBezTo>
                  <a:pt x="5012591" y="4849660"/>
                  <a:pt x="5002042" y="4853908"/>
                  <a:pt x="4993556" y="4862394"/>
                </a:cubicBezTo>
                <a:cubicBezTo>
                  <a:pt x="4988248" y="4867702"/>
                  <a:pt x="4984854" y="4874547"/>
                  <a:pt x="4983372" y="4882921"/>
                </a:cubicBezTo>
                <a:cubicBezTo>
                  <a:pt x="4982519" y="4887591"/>
                  <a:pt x="4982097" y="4895702"/>
                  <a:pt x="4982097" y="4907264"/>
                </a:cubicBezTo>
                <a:cubicBezTo>
                  <a:pt x="4982097" y="4918826"/>
                  <a:pt x="4982519" y="4926937"/>
                  <a:pt x="4983372" y="4931607"/>
                </a:cubicBezTo>
                <a:cubicBezTo>
                  <a:pt x="4984854" y="4939990"/>
                  <a:pt x="4988248" y="4946826"/>
                  <a:pt x="4993556" y="4952134"/>
                </a:cubicBezTo>
                <a:cubicBezTo>
                  <a:pt x="5002042" y="4960620"/>
                  <a:pt x="5012601" y="4964858"/>
                  <a:pt x="5025222" y="4964858"/>
                </a:cubicBezTo>
                <a:cubicBezTo>
                  <a:pt x="5037844" y="4964858"/>
                  <a:pt x="5048403" y="4960620"/>
                  <a:pt x="5056889" y="4952134"/>
                </a:cubicBezTo>
                <a:cubicBezTo>
                  <a:pt x="5062197" y="4946826"/>
                  <a:pt x="5065582" y="4939990"/>
                  <a:pt x="5067073" y="4931607"/>
                </a:cubicBezTo>
                <a:cubicBezTo>
                  <a:pt x="5067926" y="4926937"/>
                  <a:pt x="5068348" y="4918826"/>
                  <a:pt x="5068348" y="4907264"/>
                </a:cubicBezTo>
                <a:cubicBezTo>
                  <a:pt x="5068348" y="4895702"/>
                  <a:pt x="5067917" y="4887591"/>
                  <a:pt x="5067073" y="4882921"/>
                </a:cubicBezTo>
                <a:cubicBezTo>
                  <a:pt x="5065582" y="4874538"/>
                  <a:pt x="5062197" y="4867702"/>
                  <a:pt x="5056889" y="4862394"/>
                </a:cubicBezTo>
                <a:cubicBezTo>
                  <a:pt x="5048403" y="4853908"/>
                  <a:pt x="5037853" y="4849660"/>
                  <a:pt x="5025222" y="4849660"/>
                </a:cubicBezTo>
                <a:close/>
                <a:moveTo>
                  <a:pt x="0" y="0"/>
                </a:moveTo>
                <a:lnTo>
                  <a:pt x="1468967" y="0"/>
                </a:lnTo>
                <a:lnTo>
                  <a:pt x="4572000" y="0"/>
                </a:lnTo>
                <a:lnTo>
                  <a:pt x="6040967" y="0"/>
                </a:lnTo>
                <a:lnTo>
                  <a:pt x="6040967" y="5143500"/>
                </a:lnTo>
                <a:lnTo>
                  <a:pt x="4572000" y="5143500"/>
                </a:lnTo>
                <a:lnTo>
                  <a:pt x="1468967"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 name="Text Placeholder 4">
            <a:extLst>
              <a:ext uri="{FF2B5EF4-FFF2-40B4-BE49-F238E27FC236}">
                <a16:creationId xmlns:a16="http://schemas.microsoft.com/office/drawing/2014/main" id="{B7C7ADEE-1134-009C-DE42-7EEFCB513ABD}"/>
              </a:ext>
            </a:extLst>
          </p:cNvPr>
          <p:cNvSpPr>
            <a:spLocks noGrp="1"/>
          </p:cNvSpPr>
          <p:nvPr>
            <p:ph type="body" sz="quarter" idx="30" hasCustomPrompt="1"/>
          </p:nvPr>
        </p:nvSpPr>
        <p:spPr>
          <a:xfrm>
            <a:off x="443793" y="296845"/>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
        <p:nvSpPr>
          <p:cNvPr id="4" name="Rectangle 3">
            <a:extLst>
              <a:ext uri="{FF2B5EF4-FFF2-40B4-BE49-F238E27FC236}">
                <a16:creationId xmlns:a16="http://schemas.microsoft.com/office/drawing/2014/main" id="{DFCEB99F-52AC-78B5-ECC9-97F9E66A97E9}"/>
              </a:ext>
            </a:extLst>
          </p:cNvPr>
          <p:cNvSpPr/>
          <p:nvPr userDrawn="1"/>
        </p:nvSpPr>
        <p:spPr bwMode="auto">
          <a:xfrm>
            <a:off x="10266439" y="6066973"/>
            <a:ext cx="1693333" cy="791028"/>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GB" sz="1600" b="0" i="0" u="none" strike="noStrike" cap="none" normalizeH="0" baseline="0">
              <a:ln>
                <a:noFill/>
              </a:ln>
              <a:solidFill>
                <a:srgbClr val="5F5F5F"/>
              </a:solidFill>
              <a:effectLst/>
              <a:latin typeface="+mn-lt"/>
            </a:endParaRPr>
          </a:p>
        </p:txBody>
      </p:sp>
      <p:sp>
        <p:nvSpPr>
          <p:cNvPr id="6" name="Rectangle 5">
            <a:extLst>
              <a:ext uri="{FF2B5EF4-FFF2-40B4-BE49-F238E27FC236}">
                <a16:creationId xmlns:a16="http://schemas.microsoft.com/office/drawing/2014/main" id="{5A6D8380-437B-89EE-9C26-9F6B07FBA377}"/>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293180738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ASE STUDY 05">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8CDDE26B-E84D-531A-2C89-1F6B2E9E4D16}"/>
              </a:ext>
            </a:extLst>
          </p:cNvPr>
          <p:cNvSpPr/>
          <p:nvPr/>
        </p:nvSpPr>
        <p:spPr bwMode="auto">
          <a:xfrm>
            <a:off x="10272890" y="6261101"/>
            <a:ext cx="1919111" cy="596900"/>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7" name="Rectangle 6">
            <a:extLst>
              <a:ext uri="{FF2B5EF4-FFF2-40B4-BE49-F238E27FC236}">
                <a16:creationId xmlns:a16="http://schemas.microsoft.com/office/drawing/2014/main" id="{2189B2D9-493F-E21D-B3FA-B6B5F77FF002}"/>
              </a:ext>
            </a:extLst>
          </p:cNvPr>
          <p:cNvSpPr/>
          <p:nvPr/>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p:cNvSpPr>
            <a:spLocks noGrp="1"/>
          </p:cNvSpPr>
          <p:nvPr>
            <p:ph type="ftr" sz="quarter" idx="19"/>
          </p:nvPr>
        </p:nvSpPr>
        <p:spPr/>
        <p:txBody>
          <a:bodyPr/>
          <a:lstStyle>
            <a:lvl1pPr>
              <a:defRPr>
                <a:solidFill>
                  <a:schemeClr val="tx2"/>
                </a:solidFill>
              </a:defRPr>
            </a:lvl1p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4"/>
            <a:ext cx="3171576" cy="3472267"/>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3">
            <a:extLst>
              <a:ext uri="{FF2B5EF4-FFF2-40B4-BE49-F238E27FC236}">
                <a16:creationId xmlns:a16="http://schemas.microsoft.com/office/drawing/2014/main" id="{192BF42A-7B79-84D6-1ABD-902198552D87}"/>
              </a:ext>
            </a:extLst>
          </p:cNvPr>
          <p:cNvSpPr>
            <a:spLocks noGrp="1"/>
          </p:cNvSpPr>
          <p:nvPr>
            <p:ph type="body" sz="quarter" idx="15" hasCustomPrompt="1"/>
          </p:nvPr>
        </p:nvSpPr>
        <p:spPr>
          <a:xfrm>
            <a:off x="524935" y="1765234"/>
            <a:ext cx="3171576" cy="736588"/>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Title 14">
            <a:extLst>
              <a:ext uri="{FF2B5EF4-FFF2-40B4-BE49-F238E27FC236}">
                <a16:creationId xmlns:a16="http://schemas.microsoft.com/office/drawing/2014/main" id="{36FA4CC7-8CF0-8F2C-915C-B74F30A45169}"/>
              </a:ext>
            </a:extLst>
          </p:cNvPr>
          <p:cNvSpPr>
            <a:spLocks noGrp="1"/>
          </p:cNvSpPr>
          <p:nvPr>
            <p:ph type="title" hasCustomPrompt="1"/>
          </p:nvPr>
        </p:nvSpPr>
        <p:spPr>
          <a:xfrm>
            <a:off x="533401" y="617672"/>
            <a:ext cx="3163513" cy="872461"/>
          </a:xfrm>
        </p:spPr>
        <p:txBody>
          <a:bodyPr anchor="t"/>
          <a:lstStyle>
            <a:lvl1pPr>
              <a:defRPr>
                <a:solidFill>
                  <a:schemeClr val="tx2"/>
                </a:solidFill>
              </a:defRPr>
            </a:lvl1pPr>
          </a:lstStyle>
          <a:p>
            <a:r>
              <a:rPr lang="en-GB"/>
              <a:t>Title</a:t>
            </a:r>
          </a:p>
        </p:txBody>
      </p:sp>
      <p:grpSp>
        <p:nvGrpSpPr>
          <p:cNvPr id="2" name="Group 1">
            <a:extLst>
              <a:ext uri="{FF2B5EF4-FFF2-40B4-BE49-F238E27FC236}">
                <a16:creationId xmlns:a16="http://schemas.microsoft.com/office/drawing/2014/main" id="{DB5FA515-AF47-867D-060E-F8928FD6B922}"/>
              </a:ext>
            </a:extLst>
          </p:cNvPr>
          <p:cNvGrpSpPr/>
          <p:nvPr/>
        </p:nvGrpSpPr>
        <p:grpSpPr>
          <a:xfrm>
            <a:off x="4137378" y="0"/>
            <a:ext cx="8054623" cy="6851861"/>
            <a:chOff x="0" y="0"/>
            <a:chExt cx="7659974" cy="5138896"/>
          </a:xfrm>
        </p:grpSpPr>
        <p:sp>
          <p:nvSpPr>
            <p:cNvPr id="4" name="Rectangle 3">
              <a:extLst>
                <a:ext uri="{FF2B5EF4-FFF2-40B4-BE49-F238E27FC236}">
                  <a16:creationId xmlns:a16="http://schemas.microsoft.com/office/drawing/2014/main" id="{00113CDA-3A66-A4A2-E1BF-1499556AEE87}"/>
                </a:ext>
              </a:extLst>
            </p:cNvPr>
            <p:cNvSpPr/>
            <p:nvPr userDrawn="1"/>
          </p:nvSpPr>
          <p:spPr bwMode="auto">
            <a:xfrm>
              <a:off x="0" y="0"/>
              <a:ext cx="2563318" cy="2570813"/>
            </a:xfrm>
            <a:prstGeom prst="rect">
              <a:avLst/>
            </a:prstGeom>
            <a:solidFill>
              <a:schemeClr val="accent5"/>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Rectangle 7">
              <a:extLst>
                <a:ext uri="{FF2B5EF4-FFF2-40B4-BE49-F238E27FC236}">
                  <a16:creationId xmlns:a16="http://schemas.microsoft.com/office/drawing/2014/main" id="{79403555-475F-8344-8CC2-DBBFE9D5C37A}"/>
                </a:ext>
              </a:extLst>
            </p:cNvPr>
            <p:cNvSpPr/>
            <p:nvPr userDrawn="1"/>
          </p:nvSpPr>
          <p:spPr bwMode="auto">
            <a:xfrm>
              <a:off x="2533338"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5" name="Rectangle 14">
              <a:extLst>
                <a:ext uri="{FF2B5EF4-FFF2-40B4-BE49-F238E27FC236}">
                  <a16:creationId xmlns:a16="http://schemas.microsoft.com/office/drawing/2014/main" id="{3AA329E3-C530-D389-756D-B233E6045E3A}"/>
                </a:ext>
              </a:extLst>
            </p:cNvPr>
            <p:cNvSpPr/>
            <p:nvPr userDrawn="1"/>
          </p:nvSpPr>
          <p:spPr bwMode="auto">
            <a:xfrm>
              <a:off x="5096656" y="0"/>
              <a:ext cx="2563318" cy="25708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6" name="Rectangle 15">
              <a:extLst>
                <a:ext uri="{FF2B5EF4-FFF2-40B4-BE49-F238E27FC236}">
                  <a16:creationId xmlns:a16="http://schemas.microsoft.com/office/drawing/2014/main" id="{78D8FB46-39BF-8ED3-A2F0-4B3806908AC6}"/>
                </a:ext>
              </a:extLst>
            </p:cNvPr>
            <p:cNvSpPr/>
            <p:nvPr userDrawn="1"/>
          </p:nvSpPr>
          <p:spPr bwMode="auto">
            <a:xfrm>
              <a:off x="0" y="2568083"/>
              <a:ext cx="2563318" cy="2570813"/>
            </a:xfrm>
            <a:prstGeom prst="rect">
              <a:avLst/>
            </a:prstGeom>
            <a:solidFill>
              <a:schemeClr val="accent6"/>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7" name="Rectangle 16">
              <a:extLst>
                <a:ext uri="{FF2B5EF4-FFF2-40B4-BE49-F238E27FC236}">
                  <a16:creationId xmlns:a16="http://schemas.microsoft.com/office/drawing/2014/main" id="{DFE642F8-7B9A-B1DD-4540-4AC268FF5E35}"/>
                </a:ext>
              </a:extLst>
            </p:cNvPr>
            <p:cNvSpPr/>
            <p:nvPr userDrawn="1"/>
          </p:nvSpPr>
          <p:spPr bwMode="auto">
            <a:xfrm>
              <a:off x="2533338" y="2568083"/>
              <a:ext cx="2563318" cy="2570813"/>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32" name="Picture Placeholder 31">
            <a:extLst>
              <a:ext uri="{FF2B5EF4-FFF2-40B4-BE49-F238E27FC236}">
                <a16:creationId xmlns:a16="http://schemas.microsoft.com/office/drawing/2014/main" id="{B5037115-C35E-0B8A-AEE0-45BC697811D7}"/>
              </a:ext>
            </a:extLst>
          </p:cNvPr>
          <p:cNvSpPr>
            <a:spLocks noGrp="1"/>
          </p:cNvSpPr>
          <p:nvPr>
            <p:ph type="pic" sz="quarter" idx="17"/>
          </p:nvPr>
        </p:nvSpPr>
        <p:spPr bwMode="auto">
          <a:xfrm>
            <a:off x="9496618" y="3427751"/>
            <a:ext cx="2695383" cy="3429600"/>
          </a:xfrm>
          <a:custGeom>
            <a:avLst/>
            <a:gdLst>
              <a:gd name="connsiteX0" fmla="*/ 822629 w 2021537"/>
              <a:gd name="connsiteY0" fmla="*/ 2364920 h 2572200"/>
              <a:gd name="connsiteX1" fmla="*/ 822629 w 2021537"/>
              <a:gd name="connsiteY1" fmla="*/ 2393098 h 2572200"/>
              <a:gd name="connsiteX2" fmla="*/ 850807 w 2021537"/>
              <a:gd name="connsiteY2" fmla="*/ 2393098 h 2572200"/>
              <a:gd name="connsiteX3" fmla="*/ 850807 w 2021537"/>
              <a:gd name="connsiteY3" fmla="*/ 2364920 h 2572200"/>
              <a:gd name="connsiteX4" fmla="*/ 1260409 w 2021537"/>
              <a:gd name="connsiteY4" fmla="*/ 2304625 h 2572200"/>
              <a:gd name="connsiteX5" fmla="*/ 1272665 w 2021537"/>
              <a:gd name="connsiteY5" fmla="*/ 2304625 h 2572200"/>
              <a:gd name="connsiteX6" fmla="*/ 1286028 w 2021537"/>
              <a:gd name="connsiteY6" fmla="*/ 2310992 h 2572200"/>
              <a:gd name="connsiteX7" fmla="*/ 1288290 w 2021537"/>
              <a:gd name="connsiteY7" fmla="*/ 2319587 h 2572200"/>
              <a:gd name="connsiteX8" fmla="*/ 1289047 w 2021537"/>
              <a:gd name="connsiteY8" fmla="*/ 2336447 h 2572200"/>
              <a:gd name="connsiteX9" fmla="*/ 1288410 w 2021537"/>
              <a:gd name="connsiteY9" fmla="*/ 2355215 h 2572200"/>
              <a:gd name="connsiteX10" fmla="*/ 1286028 w 2021537"/>
              <a:gd name="connsiteY10" fmla="*/ 2361901 h 2572200"/>
              <a:gd name="connsiteX11" fmla="*/ 1272665 w 2021537"/>
              <a:gd name="connsiteY11" fmla="*/ 2368268 h 2572200"/>
              <a:gd name="connsiteX12" fmla="*/ 1260409 w 2021537"/>
              <a:gd name="connsiteY12" fmla="*/ 2368268 h 2572200"/>
              <a:gd name="connsiteX13" fmla="*/ 1005802 w 2021537"/>
              <a:gd name="connsiteY13" fmla="*/ 2303678 h 2572200"/>
              <a:gd name="connsiteX14" fmla="*/ 1016942 w 2021537"/>
              <a:gd name="connsiteY14" fmla="*/ 2308610 h 2572200"/>
              <a:gd name="connsiteX15" fmla="*/ 1021077 w 2021537"/>
              <a:gd name="connsiteY15" fmla="*/ 2336451 h 2572200"/>
              <a:gd name="connsiteX16" fmla="*/ 1017101 w 2021537"/>
              <a:gd name="connsiteY16" fmla="*/ 2363973 h 2572200"/>
              <a:gd name="connsiteX17" fmla="*/ 1005802 w 2021537"/>
              <a:gd name="connsiteY17" fmla="*/ 2369224 h 2572200"/>
              <a:gd name="connsiteX18" fmla="*/ 994502 w 2021537"/>
              <a:gd name="connsiteY18" fmla="*/ 2363973 h 2572200"/>
              <a:gd name="connsiteX19" fmla="*/ 990526 w 2021537"/>
              <a:gd name="connsiteY19" fmla="*/ 2336451 h 2572200"/>
              <a:gd name="connsiteX20" fmla="*/ 994662 w 2021537"/>
              <a:gd name="connsiteY20" fmla="*/ 2308610 h 2572200"/>
              <a:gd name="connsiteX21" fmla="*/ 1005802 w 2021537"/>
              <a:gd name="connsiteY21" fmla="*/ 2303678 h 2572200"/>
              <a:gd name="connsiteX22" fmla="*/ 1578464 w 2021537"/>
              <a:gd name="connsiteY22" fmla="*/ 2301043 h 2572200"/>
              <a:gd name="connsiteX23" fmla="*/ 1584174 w 2021537"/>
              <a:gd name="connsiteY23" fmla="*/ 2301043 h 2572200"/>
              <a:gd name="connsiteX24" fmla="*/ 1593776 w 2021537"/>
              <a:gd name="connsiteY24" fmla="*/ 2304063 h 2572200"/>
              <a:gd name="connsiteX25" fmla="*/ 1596712 w 2021537"/>
              <a:gd name="connsiteY25" fmla="*/ 2314218 h 2572200"/>
              <a:gd name="connsiteX26" fmla="*/ 1593692 w 2021537"/>
              <a:gd name="connsiteY26" fmla="*/ 2323980 h 2572200"/>
              <a:gd name="connsiteX27" fmla="*/ 1593701 w 2021537"/>
              <a:gd name="connsiteY27" fmla="*/ 2323980 h 2572200"/>
              <a:gd name="connsiteX28" fmla="*/ 1584334 w 2021537"/>
              <a:gd name="connsiteY28" fmla="*/ 2327712 h 2572200"/>
              <a:gd name="connsiteX29" fmla="*/ 1578464 w 2021537"/>
              <a:gd name="connsiteY29" fmla="*/ 2327712 h 2572200"/>
              <a:gd name="connsiteX30" fmla="*/ 1388567 w 2021537"/>
              <a:gd name="connsiteY30" fmla="*/ 2279813 h 2572200"/>
              <a:gd name="connsiteX31" fmla="*/ 1388567 w 2021537"/>
              <a:gd name="connsiteY31" fmla="*/ 2393098 h 2572200"/>
              <a:gd name="connsiteX32" fmla="*/ 1462496 w 2021537"/>
              <a:gd name="connsiteY32" fmla="*/ 2393098 h 2572200"/>
              <a:gd name="connsiteX33" fmla="*/ 1462496 w 2021537"/>
              <a:gd name="connsiteY33" fmla="*/ 2368277 h 2572200"/>
              <a:gd name="connsiteX34" fmla="*/ 1416417 w 2021537"/>
              <a:gd name="connsiteY34" fmla="*/ 2368277 h 2572200"/>
              <a:gd name="connsiteX35" fmla="*/ 1416417 w 2021537"/>
              <a:gd name="connsiteY35" fmla="*/ 2348388 h 2572200"/>
              <a:gd name="connsiteX36" fmla="*/ 1458417 w 2021537"/>
              <a:gd name="connsiteY36" fmla="*/ 2348388 h 2572200"/>
              <a:gd name="connsiteX37" fmla="*/ 1458417 w 2021537"/>
              <a:gd name="connsiteY37" fmla="*/ 2323567 h 2572200"/>
              <a:gd name="connsiteX38" fmla="*/ 1416417 w 2021537"/>
              <a:gd name="connsiteY38" fmla="*/ 2323567 h 2572200"/>
              <a:gd name="connsiteX39" fmla="*/ 1416417 w 2021537"/>
              <a:gd name="connsiteY39" fmla="*/ 2304634 h 2572200"/>
              <a:gd name="connsiteX40" fmla="*/ 1462496 w 2021537"/>
              <a:gd name="connsiteY40" fmla="*/ 2304634 h 2572200"/>
              <a:gd name="connsiteX41" fmla="*/ 1462496 w 2021537"/>
              <a:gd name="connsiteY41" fmla="*/ 2279813 h 2572200"/>
              <a:gd name="connsiteX42" fmla="*/ 1232550 w 2021537"/>
              <a:gd name="connsiteY42" fmla="*/ 2279813 h 2572200"/>
              <a:gd name="connsiteX43" fmla="*/ 1232550 w 2021537"/>
              <a:gd name="connsiteY43" fmla="*/ 2393098 h 2572200"/>
              <a:gd name="connsiteX44" fmla="*/ 1274560 w 2021537"/>
              <a:gd name="connsiteY44" fmla="*/ 2393098 h 2572200"/>
              <a:gd name="connsiteX45" fmla="*/ 1305110 w 2021537"/>
              <a:gd name="connsiteY45" fmla="*/ 2381958 h 2572200"/>
              <a:gd name="connsiteX46" fmla="*/ 1315932 w 2021537"/>
              <a:gd name="connsiteY46" fmla="*/ 2360954 h 2572200"/>
              <a:gd name="connsiteX47" fmla="*/ 1316888 w 2021537"/>
              <a:gd name="connsiteY47" fmla="*/ 2336456 h 2572200"/>
              <a:gd name="connsiteX48" fmla="*/ 1315932 w 2021537"/>
              <a:gd name="connsiteY48" fmla="*/ 2311958 h 2572200"/>
              <a:gd name="connsiteX49" fmla="*/ 1305110 w 2021537"/>
              <a:gd name="connsiteY49" fmla="*/ 2290953 h 2572200"/>
              <a:gd name="connsiteX50" fmla="*/ 1274560 w 2021537"/>
              <a:gd name="connsiteY50" fmla="*/ 2279813 h 2572200"/>
              <a:gd name="connsiteX51" fmla="*/ 1088470 w 2021537"/>
              <a:gd name="connsiteY51" fmla="*/ 2279813 h 2572200"/>
              <a:gd name="connsiteX52" fmla="*/ 1088470 w 2021537"/>
              <a:gd name="connsiteY52" fmla="*/ 2393098 h 2572200"/>
              <a:gd name="connsiteX53" fmla="*/ 1116320 w 2021537"/>
              <a:gd name="connsiteY53" fmla="*/ 2393098 h 2572200"/>
              <a:gd name="connsiteX54" fmla="*/ 1116320 w 2021537"/>
              <a:gd name="connsiteY54" fmla="*/ 2336142 h 2572200"/>
              <a:gd name="connsiteX55" fmla="*/ 1152591 w 2021537"/>
              <a:gd name="connsiteY55" fmla="*/ 2393098 h 2572200"/>
              <a:gd name="connsiteX56" fmla="*/ 1176943 w 2021537"/>
              <a:gd name="connsiteY56" fmla="*/ 2393098 h 2572200"/>
              <a:gd name="connsiteX57" fmla="*/ 1176943 w 2021537"/>
              <a:gd name="connsiteY57" fmla="*/ 2279813 h 2572200"/>
              <a:gd name="connsiteX58" fmla="*/ 1149093 w 2021537"/>
              <a:gd name="connsiteY58" fmla="*/ 2279813 h 2572200"/>
              <a:gd name="connsiteX59" fmla="*/ 1149093 w 2021537"/>
              <a:gd name="connsiteY59" fmla="*/ 2336770 h 2572200"/>
              <a:gd name="connsiteX60" fmla="*/ 1112813 w 2021537"/>
              <a:gd name="connsiteY60" fmla="*/ 2279813 h 2572200"/>
              <a:gd name="connsiteX61" fmla="*/ 849513 w 2021537"/>
              <a:gd name="connsiteY61" fmla="*/ 2279813 h 2572200"/>
              <a:gd name="connsiteX62" fmla="*/ 883721 w 2021537"/>
              <a:gd name="connsiteY62" fmla="*/ 2350911 h 2572200"/>
              <a:gd name="connsiteX63" fmla="*/ 883721 w 2021537"/>
              <a:gd name="connsiteY63" fmla="*/ 2393098 h 2572200"/>
              <a:gd name="connsiteX64" fmla="*/ 911571 w 2021537"/>
              <a:gd name="connsiteY64" fmla="*/ 2393098 h 2572200"/>
              <a:gd name="connsiteX65" fmla="*/ 911571 w 2021537"/>
              <a:gd name="connsiteY65" fmla="*/ 2350911 h 2572200"/>
              <a:gd name="connsiteX66" fmla="*/ 945779 w 2021537"/>
              <a:gd name="connsiteY66" fmla="*/ 2279813 h 2572200"/>
              <a:gd name="connsiteX67" fmla="*/ 915387 w 2021537"/>
              <a:gd name="connsiteY67" fmla="*/ 2279813 h 2572200"/>
              <a:gd name="connsiteX68" fmla="*/ 897721 w 2021537"/>
              <a:gd name="connsiteY68" fmla="*/ 2318963 h 2572200"/>
              <a:gd name="connsiteX69" fmla="*/ 879904 w 2021537"/>
              <a:gd name="connsiteY69" fmla="*/ 2279813 h 2572200"/>
              <a:gd name="connsiteX70" fmla="*/ 1548935 w 2021537"/>
              <a:gd name="connsiteY70" fmla="*/ 2279757 h 2572200"/>
              <a:gd name="connsiteX71" fmla="*/ 1548935 w 2021537"/>
              <a:gd name="connsiteY71" fmla="*/ 2393099 h 2572200"/>
              <a:gd name="connsiteX72" fmla="*/ 1578464 w 2021537"/>
              <a:gd name="connsiteY72" fmla="*/ 2393099 h 2572200"/>
              <a:gd name="connsiteX73" fmla="*/ 1578464 w 2021537"/>
              <a:gd name="connsiteY73" fmla="*/ 2347694 h 2572200"/>
              <a:gd name="connsiteX74" fmla="*/ 1586237 w 2021537"/>
              <a:gd name="connsiteY74" fmla="*/ 2347694 h 2572200"/>
              <a:gd name="connsiteX75" fmla="*/ 1590766 w 2021537"/>
              <a:gd name="connsiteY75" fmla="*/ 2348407 h 2572200"/>
              <a:gd name="connsiteX76" fmla="*/ 1593786 w 2021537"/>
              <a:gd name="connsiteY76" fmla="*/ 2350948 h 2572200"/>
              <a:gd name="connsiteX77" fmla="*/ 1595455 w 2021537"/>
              <a:gd name="connsiteY77" fmla="*/ 2355946 h 2572200"/>
              <a:gd name="connsiteX78" fmla="*/ 1595933 w 2021537"/>
              <a:gd name="connsiteY78" fmla="*/ 2363879 h 2572200"/>
              <a:gd name="connsiteX79" fmla="*/ 1595849 w 2021537"/>
              <a:gd name="connsiteY79" fmla="*/ 2371419 h 2572200"/>
              <a:gd name="connsiteX80" fmla="*/ 1595849 w 2021537"/>
              <a:gd name="connsiteY80" fmla="*/ 2375835 h 2572200"/>
              <a:gd name="connsiteX81" fmla="*/ 1595849 w 2021537"/>
              <a:gd name="connsiteY81" fmla="*/ 2381818 h 2572200"/>
              <a:gd name="connsiteX82" fmla="*/ 1595849 w 2021537"/>
              <a:gd name="connsiteY82" fmla="*/ 2393089 h 2572200"/>
              <a:gd name="connsiteX83" fmla="*/ 1625527 w 2021537"/>
              <a:gd name="connsiteY83" fmla="*/ 2393089 h 2572200"/>
              <a:gd name="connsiteX84" fmla="*/ 1625453 w 2021537"/>
              <a:gd name="connsiteY84" fmla="*/ 2362614 h 2572200"/>
              <a:gd name="connsiteX85" fmla="*/ 1621486 w 2021537"/>
              <a:gd name="connsiteY85" fmla="*/ 2344675 h 2572200"/>
              <a:gd name="connsiteX86" fmla="*/ 1621486 w 2021537"/>
              <a:gd name="connsiteY86" fmla="*/ 2344694 h 2572200"/>
              <a:gd name="connsiteX87" fmla="*/ 1606886 w 2021537"/>
              <a:gd name="connsiteY87" fmla="*/ 2337230 h 2572200"/>
              <a:gd name="connsiteX88" fmla="*/ 1606886 w 2021537"/>
              <a:gd name="connsiteY88" fmla="*/ 2336911 h 2572200"/>
              <a:gd name="connsiteX89" fmla="*/ 1621645 w 2021537"/>
              <a:gd name="connsiteY89" fmla="*/ 2328340 h 2572200"/>
              <a:gd name="connsiteX90" fmla="*/ 1626250 w 2021537"/>
              <a:gd name="connsiteY90" fmla="*/ 2309923 h 2572200"/>
              <a:gd name="connsiteX91" fmla="*/ 1624580 w 2021537"/>
              <a:gd name="connsiteY91" fmla="*/ 2297855 h 2572200"/>
              <a:gd name="connsiteX92" fmla="*/ 1619179 w 2021537"/>
              <a:gd name="connsiteY92" fmla="*/ 2288253 h 2572200"/>
              <a:gd name="connsiteX93" fmla="*/ 1609493 w 2021537"/>
              <a:gd name="connsiteY93" fmla="*/ 2281979 h 2572200"/>
              <a:gd name="connsiteX94" fmla="*/ 1595127 w 2021537"/>
              <a:gd name="connsiteY94" fmla="*/ 2279757 h 2572200"/>
              <a:gd name="connsiteX95" fmla="*/ 1005792 w 2021537"/>
              <a:gd name="connsiteY95" fmla="*/ 2278847 h 2572200"/>
              <a:gd name="connsiteX96" fmla="*/ 974126 w 2021537"/>
              <a:gd name="connsiteY96" fmla="*/ 2291581 h 2572200"/>
              <a:gd name="connsiteX97" fmla="*/ 963942 w 2021537"/>
              <a:gd name="connsiteY97" fmla="*/ 2312108 h 2572200"/>
              <a:gd name="connsiteX98" fmla="*/ 962667 w 2021537"/>
              <a:gd name="connsiteY98" fmla="*/ 2336451 h 2572200"/>
              <a:gd name="connsiteX99" fmla="*/ 963942 w 2021537"/>
              <a:gd name="connsiteY99" fmla="*/ 2360794 h 2572200"/>
              <a:gd name="connsiteX100" fmla="*/ 974126 w 2021537"/>
              <a:gd name="connsiteY100" fmla="*/ 2381321 h 2572200"/>
              <a:gd name="connsiteX101" fmla="*/ 1005792 w 2021537"/>
              <a:gd name="connsiteY101" fmla="*/ 2394045 h 2572200"/>
              <a:gd name="connsiteX102" fmla="*/ 1037459 w 2021537"/>
              <a:gd name="connsiteY102" fmla="*/ 2381321 h 2572200"/>
              <a:gd name="connsiteX103" fmla="*/ 1047643 w 2021537"/>
              <a:gd name="connsiteY103" fmla="*/ 2360794 h 2572200"/>
              <a:gd name="connsiteX104" fmla="*/ 1048918 w 2021537"/>
              <a:gd name="connsiteY104" fmla="*/ 2336451 h 2572200"/>
              <a:gd name="connsiteX105" fmla="*/ 1047643 w 2021537"/>
              <a:gd name="connsiteY105" fmla="*/ 2312108 h 2572200"/>
              <a:gd name="connsiteX106" fmla="*/ 1037459 w 2021537"/>
              <a:gd name="connsiteY106" fmla="*/ 2291581 h 2572200"/>
              <a:gd name="connsiteX107" fmla="*/ 1005792 w 2021537"/>
              <a:gd name="connsiteY107" fmla="*/ 2278847 h 2572200"/>
              <a:gd name="connsiteX108" fmla="*/ 0 w 2021537"/>
              <a:gd name="connsiteY108" fmla="*/ 0 h 2572200"/>
              <a:gd name="connsiteX109" fmla="*/ 2021537 w 2021537"/>
              <a:gd name="connsiteY109" fmla="*/ 0 h 2572200"/>
              <a:gd name="connsiteX110" fmla="*/ 2021537 w 2021537"/>
              <a:gd name="connsiteY110" fmla="*/ 2572200 h 2572200"/>
              <a:gd name="connsiteX111" fmla="*/ 0 w 2021537"/>
              <a:gd name="connsiteY111" fmla="*/ 2572200 h 25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021537" h="2572200">
                <a:moveTo>
                  <a:pt x="822629" y="2364920"/>
                </a:moveTo>
                <a:lnTo>
                  <a:pt x="822629" y="2393098"/>
                </a:lnTo>
                <a:lnTo>
                  <a:pt x="850807" y="2393098"/>
                </a:lnTo>
                <a:lnTo>
                  <a:pt x="850807" y="2364920"/>
                </a:lnTo>
                <a:close/>
                <a:moveTo>
                  <a:pt x="1260409" y="2304625"/>
                </a:moveTo>
                <a:lnTo>
                  <a:pt x="1272665" y="2304625"/>
                </a:lnTo>
                <a:cubicBezTo>
                  <a:pt x="1278714" y="2304625"/>
                  <a:pt x="1283168" y="2306754"/>
                  <a:pt x="1286028" y="2310992"/>
                </a:cubicBezTo>
                <a:cubicBezTo>
                  <a:pt x="1287032" y="2312479"/>
                  <a:pt x="1287786" y="2315344"/>
                  <a:pt x="1288290" y="2319587"/>
                </a:cubicBezTo>
                <a:lnTo>
                  <a:pt x="1289047" y="2336447"/>
                </a:lnTo>
                <a:lnTo>
                  <a:pt x="1288410" y="2355215"/>
                </a:lnTo>
                <a:cubicBezTo>
                  <a:pt x="1287988" y="2357981"/>
                  <a:pt x="1287191" y="2360203"/>
                  <a:pt x="1286028" y="2361901"/>
                </a:cubicBezTo>
                <a:cubicBezTo>
                  <a:pt x="1283168" y="2366148"/>
                  <a:pt x="1278714" y="2368268"/>
                  <a:pt x="1272665" y="2368268"/>
                </a:cubicBezTo>
                <a:lnTo>
                  <a:pt x="1260409" y="2368268"/>
                </a:lnTo>
                <a:close/>
                <a:moveTo>
                  <a:pt x="1005802" y="2303678"/>
                </a:moveTo>
                <a:cubicBezTo>
                  <a:pt x="1010678" y="2303678"/>
                  <a:pt x="1014401" y="2305328"/>
                  <a:pt x="1016942" y="2308610"/>
                </a:cubicBezTo>
                <a:cubicBezTo>
                  <a:pt x="1019699" y="2312211"/>
                  <a:pt x="1021077" y="2321494"/>
                  <a:pt x="1021077" y="2336451"/>
                </a:cubicBezTo>
                <a:cubicBezTo>
                  <a:pt x="1021077" y="2351295"/>
                  <a:pt x="1019755" y="2360475"/>
                  <a:pt x="1017101" y="2363973"/>
                </a:cubicBezTo>
                <a:cubicBezTo>
                  <a:pt x="1014448" y="2367470"/>
                  <a:pt x="1010687" y="2369224"/>
                  <a:pt x="1005802" y="2369224"/>
                </a:cubicBezTo>
                <a:cubicBezTo>
                  <a:pt x="1000916" y="2369224"/>
                  <a:pt x="997156" y="2367470"/>
                  <a:pt x="994502" y="2363973"/>
                </a:cubicBezTo>
                <a:cubicBezTo>
                  <a:pt x="991849" y="2360475"/>
                  <a:pt x="990526" y="2351407"/>
                  <a:pt x="990526" y="2336451"/>
                </a:cubicBezTo>
                <a:cubicBezTo>
                  <a:pt x="990526" y="2321494"/>
                  <a:pt x="991905" y="2312220"/>
                  <a:pt x="994662" y="2308610"/>
                </a:cubicBezTo>
                <a:cubicBezTo>
                  <a:pt x="997212" y="2305328"/>
                  <a:pt x="1000926" y="2303678"/>
                  <a:pt x="1005802" y="2303678"/>
                </a:cubicBezTo>
                <a:close/>
                <a:moveTo>
                  <a:pt x="1578464" y="2301043"/>
                </a:moveTo>
                <a:lnTo>
                  <a:pt x="1584174" y="2301043"/>
                </a:lnTo>
                <a:cubicBezTo>
                  <a:pt x="1588619" y="2301043"/>
                  <a:pt x="1591817" y="2302046"/>
                  <a:pt x="1593776" y="2304063"/>
                </a:cubicBezTo>
                <a:cubicBezTo>
                  <a:pt x="1595736" y="2306079"/>
                  <a:pt x="1596712" y="2309454"/>
                  <a:pt x="1596712" y="2314218"/>
                </a:cubicBezTo>
                <a:cubicBezTo>
                  <a:pt x="1596712" y="2318241"/>
                  <a:pt x="1595699" y="2321495"/>
                  <a:pt x="1593692" y="2323980"/>
                </a:cubicBezTo>
                <a:lnTo>
                  <a:pt x="1593701" y="2323980"/>
                </a:lnTo>
                <a:cubicBezTo>
                  <a:pt x="1591685" y="2326465"/>
                  <a:pt x="1588572" y="2327712"/>
                  <a:pt x="1584334" y="2327712"/>
                </a:cubicBezTo>
                <a:lnTo>
                  <a:pt x="1578464" y="2327712"/>
                </a:lnTo>
                <a:close/>
                <a:moveTo>
                  <a:pt x="1388567" y="2279813"/>
                </a:moveTo>
                <a:lnTo>
                  <a:pt x="1388567" y="2393098"/>
                </a:lnTo>
                <a:lnTo>
                  <a:pt x="1462496" y="2393098"/>
                </a:lnTo>
                <a:lnTo>
                  <a:pt x="1462496" y="2368277"/>
                </a:lnTo>
                <a:lnTo>
                  <a:pt x="1416417" y="2368277"/>
                </a:lnTo>
                <a:lnTo>
                  <a:pt x="1416417" y="2348388"/>
                </a:lnTo>
                <a:lnTo>
                  <a:pt x="1458417" y="2348388"/>
                </a:lnTo>
                <a:lnTo>
                  <a:pt x="1458417" y="2323567"/>
                </a:lnTo>
                <a:lnTo>
                  <a:pt x="1416417" y="2323567"/>
                </a:lnTo>
                <a:lnTo>
                  <a:pt x="1416417" y="2304634"/>
                </a:lnTo>
                <a:lnTo>
                  <a:pt x="1462496" y="2304634"/>
                </a:lnTo>
                <a:lnTo>
                  <a:pt x="1462496" y="2279813"/>
                </a:lnTo>
                <a:close/>
                <a:moveTo>
                  <a:pt x="1232550" y="2279813"/>
                </a:moveTo>
                <a:lnTo>
                  <a:pt x="1232550" y="2393098"/>
                </a:lnTo>
                <a:lnTo>
                  <a:pt x="1274560" y="2393098"/>
                </a:lnTo>
                <a:cubicBezTo>
                  <a:pt x="1287500" y="2393098"/>
                  <a:pt x="1297684" y="2389385"/>
                  <a:pt x="1305110" y="2381958"/>
                </a:cubicBezTo>
                <a:cubicBezTo>
                  <a:pt x="1310943" y="2376126"/>
                  <a:pt x="1314553" y="2369121"/>
                  <a:pt x="1315932" y="2360954"/>
                </a:cubicBezTo>
                <a:lnTo>
                  <a:pt x="1316888" y="2336456"/>
                </a:lnTo>
                <a:lnTo>
                  <a:pt x="1315932" y="2311958"/>
                </a:lnTo>
                <a:cubicBezTo>
                  <a:pt x="1314553" y="2303790"/>
                  <a:pt x="1310943" y="2296786"/>
                  <a:pt x="1305110" y="2290953"/>
                </a:cubicBezTo>
                <a:cubicBezTo>
                  <a:pt x="1297684" y="2283526"/>
                  <a:pt x="1287500" y="2279813"/>
                  <a:pt x="1274560" y="2279813"/>
                </a:cubicBezTo>
                <a:close/>
                <a:moveTo>
                  <a:pt x="1088470" y="2279813"/>
                </a:moveTo>
                <a:lnTo>
                  <a:pt x="1088470" y="2393098"/>
                </a:lnTo>
                <a:lnTo>
                  <a:pt x="1116320" y="2393098"/>
                </a:lnTo>
                <a:lnTo>
                  <a:pt x="1116320" y="2336142"/>
                </a:lnTo>
                <a:lnTo>
                  <a:pt x="1152591" y="2393098"/>
                </a:lnTo>
                <a:lnTo>
                  <a:pt x="1176943" y="2393098"/>
                </a:lnTo>
                <a:lnTo>
                  <a:pt x="1176943" y="2279813"/>
                </a:lnTo>
                <a:lnTo>
                  <a:pt x="1149093" y="2279813"/>
                </a:lnTo>
                <a:lnTo>
                  <a:pt x="1149093" y="2336770"/>
                </a:lnTo>
                <a:lnTo>
                  <a:pt x="1112813" y="2279813"/>
                </a:lnTo>
                <a:close/>
                <a:moveTo>
                  <a:pt x="849513" y="2279813"/>
                </a:moveTo>
                <a:lnTo>
                  <a:pt x="883721" y="2350911"/>
                </a:lnTo>
                <a:lnTo>
                  <a:pt x="883721" y="2393098"/>
                </a:lnTo>
                <a:lnTo>
                  <a:pt x="911571" y="2393098"/>
                </a:lnTo>
                <a:lnTo>
                  <a:pt x="911571" y="2350911"/>
                </a:lnTo>
                <a:lnTo>
                  <a:pt x="945779" y="2279813"/>
                </a:lnTo>
                <a:lnTo>
                  <a:pt x="915387" y="2279813"/>
                </a:lnTo>
                <a:lnTo>
                  <a:pt x="897721" y="2318963"/>
                </a:lnTo>
                <a:lnTo>
                  <a:pt x="879904" y="2279813"/>
                </a:lnTo>
                <a:close/>
                <a:moveTo>
                  <a:pt x="1548935" y="2279757"/>
                </a:moveTo>
                <a:lnTo>
                  <a:pt x="1548935" y="2393099"/>
                </a:lnTo>
                <a:lnTo>
                  <a:pt x="1578464" y="2393099"/>
                </a:lnTo>
                <a:lnTo>
                  <a:pt x="1578464" y="2347694"/>
                </a:lnTo>
                <a:lnTo>
                  <a:pt x="1586237" y="2347694"/>
                </a:lnTo>
                <a:cubicBezTo>
                  <a:pt x="1588038" y="2347694"/>
                  <a:pt x="1589547" y="2347929"/>
                  <a:pt x="1590766" y="2348407"/>
                </a:cubicBezTo>
                <a:cubicBezTo>
                  <a:pt x="1591985" y="2348885"/>
                  <a:pt x="1592989" y="2349729"/>
                  <a:pt x="1593786" y="2350948"/>
                </a:cubicBezTo>
                <a:cubicBezTo>
                  <a:pt x="1594583" y="2352167"/>
                  <a:pt x="1595136" y="2353837"/>
                  <a:pt x="1595455" y="2355946"/>
                </a:cubicBezTo>
                <a:cubicBezTo>
                  <a:pt x="1595774" y="2358066"/>
                  <a:pt x="1595933" y="2360710"/>
                  <a:pt x="1595933" y="2363879"/>
                </a:cubicBezTo>
                <a:lnTo>
                  <a:pt x="1595849" y="2371419"/>
                </a:lnTo>
                <a:cubicBezTo>
                  <a:pt x="1595849" y="2372581"/>
                  <a:pt x="1595793" y="2373979"/>
                  <a:pt x="1595849" y="2375835"/>
                </a:cubicBezTo>
                <a:cubicBezTo>
                  <a:pt x="1595896" y="2377692"/>
                  <a:pt x="1595849" y="2379671"/>
                  <a:pt x="1595849" y="2381818"/>
                </a:cubicBezTo>
                <a:lnTo>
                  <a:pt x="1595849" y="2393089"/>
                </a:lnTo>
                <a:lnTo>
                  <a:pt x="1625527" y="2393089"/>
                </a:lnTo>
                <a:lnTo>
                  <a:pt x="1625453" y="2362614"/>
                </a:lnTo>
                <a:cubicBezTo>
                  <a:pt x="1625453" y="2354990"/>
                  <a:pt x="1624130" y="2349017"/>
                  <a:pt x="1621486" y="2344675"/>
                </a:cubicBezTo>
                <a:lnTo>
                  <a:pt x="1621486" y="2344694"/>
                </a:lnTo>
                <a:cubicBezTo>
                  <a:pt x="1618842" y="2340352"/>
                  <a:pt x="1613975" y="2337867"/>
                  <a:pt x="1606886" y="2337230"/>
                </a:cubicBezTo>
                <a:lnTo>
                  <a:pt x="1606886" y="2336911"/>
                </a:lnTo>
                <a:cubicBezTo>
                  <a:pt x="1613656" y="2335851"/>
                  <a:pt x="1618579" y="2333000"/>
                  <a:pt x="1621645" y="2328340"/>
                </a:cubicBezTo>
                <a:cubicBezTo>
                  <a:pt x="1624712" y="2323689"/>
                  <a:pt x="1626250" y="2317547"/>
                  <a:pt x="1626250" y="2309923"/>
                </a:cubicBezTo>
                <a:cubicBezTo>
                  <a:pt x="1626250" y="2305582"/>
                  <a:pt x="1625696" y="2301568"/>
                  <a:pt x="1624580" y="2297855"/>
                </a:cubicBezTo>
                <a:cubicBezTo>
                  <a:pt x="1623474" y="2294151"/>
                  <a:pt x="1621673" y="2290953"/>
                  <a:pt x="1619179" y="2288253"/>
                </a:cubicBezTo>
                <a:cubicBezTo>
                  <a:pt x="1616694" y="2285552"/>
                  <a:pt x="1613468" y="2283461"/>
                  <a:pt x="1609493" y="2281979"/>
                </a:cubicBezTo>
                <a:cubicBezTo>
                  <a:pt x="1605526" y="2280498"/>
                  <a:pt x="1600734" y="2279757"/>
                  <a:pt x="1595127" y="2279757"/>
                </a:cubicBezTo>
                <a:close/>
                <a:moveTo>
                  <a:pt x="1005792" y="2278847"/>
                </a:moveTo>
                <a:cubicBezTo>
                  <a:pt x="993161" y="2278847"/>
                  <a:pt x="982612" y="2283095"/>
                  <a:pt x="974126" y="2291581"/>
                </a:cubicBezTo>
                <a:cubicBezTo>
                  <a:pt x="968818" y="2296889"/>
                  <a:pt x="965424" y="2303734"/>
                  <a:pt x="963942" y="2312108"/>
                </a:cubicBezTo>
                <a:cubicBezTo>
                  <a:pt x="963089" y="2316778"/>
                  <a:pt x="962667" y="2324889"/>
                  <a:pt x="962667" y="2336451"/>
                </a:cubicBezTo>
                <a:cubicBezTo>
                  <a:pt x="962667" y="2348013"/>
                  <a:pt x="963089" y="2356124"/>
                  <a:pt x="963942" y="2360794"/>
                </a:cubicBezTo>
                <a:cubicBezTo>
                  <a:pt x="965424" y="2369177"/>
                  <a:pt x="968818" y="2376013"/>
                  <a:pt x="974126" y="2381321"/>
                </a:cubicBezTo>
                <a:cubicBezTo>
                  <a:pt x="982612" y="2389807"/>
                  <a:pt x="993171" y="2394045"/>
                  <a:pt x="1005792" y="2394045"/>
                </a:cubicBezTo>
                <a:cubicBezTo>
                  <a:pt x="1018414" y="2394045"/>
                  <a:pt x="1028973" y="2389807"/>
                  <a:pt x="1037459" y="2381321"/>
                </a:cubicBezTo>
                <a:cubicBezTo>
                  <a:pt x="1042767" y="2376013"/>
                  <a:pt x="1046152" y="2369177"/>
                  <a:pt x="1047643" y="2360794"/>
                </a:cubicBezTo>
                <a:cubicBezTo>
                  <a:pt x="1048496" y="2356124"/>
                  <a:pt x="1048918" y="2348013"/>
                  <a:pt x="1048918" y="2336451"/>
                </a:cubicBezTo>
                <a:cubicBezTo>
                  <a:pt x="1048918" y="2324889"/>
                  <a:pt x="1048487" y="2316778"/>
                  <a:pt x="1047643" y="2312108"/>
                </a:cubicBezTo>
                <a:cubicBezTo>
                  <a:pt x="1046152" y="2303725"/>
                  <a:pt x="1042767" y="2296889"/>
                  <a:pt x="1037459" y="2291581"/>
                </a:cubicBezTo>
                <a:cubicBezTo>
                  <a:pt x="1028973" y="2283095"/>
                  <a:pt x="1018423" y="2278847"/>
                  <a:pt x="1005792" y="2278847"/>
                </a:cubicBezTo>
                <a:close/>
                <a:moveTo>
                  <a:pt x="0" y="0"/>
                </a:moveTo>
                <a:lnTo>
                  <a:pt x="2021537" y="0"/>
                </a:lnTo>
                <a:lnTo>
                  <a:pt x="2021537" y="2572200"/>
                </a:lnTo>
                <a:lnTo>
                  <a:pt x="0" y="25722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r>
              <a:rPr lang="en-GB"/>
              <a:t>Click icon to add picture</a:t>
            </a:r>
          </a:p>
        </p:txBody>
      </p:sp>
      <p:sp>
        <p:nvSpPr>
          <p:cNvPr id="23" name="Text Placeholder 4">
            <a:extLst>
              <a:ext uri="{FF2B5EF4-FFF2-40B4-BE49-F238E27FC236}">
                <a16:creationId xmlns:a16="http://schemas.microsoft.com/office/drawing/2014/main" id="{AA36123E-DE4A-430B-E22E-452BA7F1D444}"/>
              </a:ext>
            </a:extLst>
          </p:cNvPr>
          <p:cNvSpPr>
            <a:spLocks noGrp="1"/>
          </p:cNvSpPr>
          <p:nvPr>
            <p:ph type="body" sz="quarter" idx="16" hasCustomPrompt="1"/>
          </p:nvPr>
        </p:nvSpPr>
        <p:spPr>
          <a:xfrm>
            <a:off x="4333833" y="1582370"/>
            <a:ext cx="2189852" cy="706967"/>
          </a:xfrm>
        </p:spPr>
        <p:txBody>
          <a:bodyPr anchor="b"/>
          <a:lstStyle>
            <a:lvl1pPr algn="l">
              <a:lnSpc>
                <a:spcPct val="90000"/>
              </a:lnSpc>
              <a:defRPr sz="3200">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24" name="Text Placeholder 4">
            <a:extLst>
              <a:ext uri="{FF2B5EF4-FFF2-40B4-BE49-F238E27FC236}">
                <a16:creationId xmlns:a16="http://schemas.microsoft.com/office/drawing/2014/main" id="{B64EDA47-AA05-A70D-5CFC-FCFF12E5F700}"/>
              </a:ext>
            </a:extLst>
          </p:cNvPr>
          <p:cNvSpPr>
            <a:spLocks noGrp="1"/>
          </p:cNvSpPr>
          <p:nvPr>
            <p:ph type="body" sz="quarter" idx="24" hasCustomPrompt="1"/>
          </p:nvPr>
        </p:nvSpPr>
        <p:spPr>
          <a:xfrm>
            <a:off x="7041234" y="1582370"/>
            <a:ext cx="2189852" cy="706967"/>
          </a:xfrm>
        </p:spPr>
        <p:txBody>
          <a:bodyPr anchor="b"/>
          <a:lstStyle>
            <a:lvl1pPr algn="l">
              <a:lnSpc>
                <a:spcPct val="90000"/>
              </a:lnSpc>
              <a:defRPr sz="3200">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25" name="Text Placeholder 4">
            <a:extLst>
              <a:ext uri="{FF2B5EF4-FFF2-40B4-BE49-F238E27FC236}">
                <a16:creationId xmlns:a16="http://schemas.microsoft.com/office/drawing/2014/main" id="{4E0BB1C9-95CD-1E55-490C-03B53A0A1BBE}"/>
              </a:ext>
            </a:extLst>
          </p:cNvPr>
          <p:cNvSpPr>
            <a:spLocks noGrp="1"/>
          </p:cNvSpPr>
          <p:nvPr>
            <p:ph type="body" sz="quarter" idx="33" hasCustomPrompt="1"/>
          </p:nvPr>
        </p:nvSpPr>
        <p:spPr>
          <a:xfrm>
            <a:off x="9743191" y="1582370"/>
            <a:ext cx="2189852" cy="706967"/>
          </a:xfrm>
        </p:spPr>
        <p:txBody>
          <a:bodyPr anchor="b"/>
          <a:lstStyle>
            <a:lvl1pPr algn="l">
              <a:lnSpc>
                <a:spcPct val="90000"/>
              </a:lnSpc>
              <a:defRPr sz="3200">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26" name="Text Placeholder 10">
            <a:extLst>
              <a:ext uri="{FF2B5EF4-FFF2-40B4-BE49-F238E27FC236}">
                <a16:creationId xmlns:a16="http://schemas.microsoft.com/office/drawing/2014/main" id="{034767D6-3529-B864-03AA-FB5554C1428C}"/>
              </a:ext>
            </a:extLst>
          </p:cNvPr>
          <p:cNvSpPr>
            <a:spLocks noGrp="1"/>
          </p:cNvSpPr>
          <p:nvPr>
            <p:ph type="body" sz="quarter" idx="34"/>
          </p:nvPr>
        </p:nvSpPr>
        <p:spPr>
          <a:xfrm>
            <a:off x="4327677" y="3685117"/>
            <a:ext cx="2222887" cy="2978152"/>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Text Placeholder 10">
            <a:extLst>
              <a:ext uri="{FF2B5EF4-FFF2-40B4-BE49-F238E27FC236}">
                <a16:creationId xmlns:a16="http://schemas.microsoft.com/office/drawing/2014/main" id="{0F3E2C01-50AA-C074-22FC-11A3FA5E0E1B}"/>
              </a:ext>
            </a:extLst>
          </p:cNvPr>
          <p:cNvSpPr>
            <a:spLocks noGrp="1"/>
          </p:cNvSpPr>
          <p:nvPr>
            <p:ph type="body" sz="quarter" idx="35"/>
          </p:nvPr>
        </p:nvSpPr>
        <p:spPr>
          <a:xfrm>
            <a:off x="7017658" y="3685117"/>
            <a:ext cx="2213428" cy="2978152"/>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8" name="Text Placeholder 10">
            <a:extLst>
              <a:ext uri="{FF2B5EF4-FFF2-40B4-BE49-F238E27FC236}">
                <a16:creationId xmlns:a16="http://schemas.microsoft.com/office/drawing/2014/main" id="{0FA9E3F1-90B7-7780-067E-1F08873E2439}"/>
              </a:ext>
            </a:extLst>
          </p:cNvPr>
          <p:cNvSpPr>
            <a:spLocks noGrp="1"/>
          </p:cNvSpPr>
          <p:nvPr>
            <p:ph type="body" sz="quarter" idx="36"/>
          </p:nvPr>
        </p:nvSpPr>
        <p:spPr>
          <a:xfrm>
            <a:off x="4327678" y="2387379"/>
            <a:ext cx="2189853" cy="848140"/>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p:txBody>
      </p:sp>
      <p:sp>
        <p:nvSpPr>
          <p:cNvPr id="29" name="Text Placeholder 10">
            <a:extLst>
              <a:ext uri="{FF2B5EF4-FFF2-40B4-BE49-F238E27FC236}">
                <a16:creationId xmlns:a16="http://schemas.microsoft.com/office/drawing/2014/main" id="{EA81B39E-CF1F-DD00-A4C7-96491A9F41D4}"/>
              </a:ext>
            </a:extLst>
          </p:cNvPr>
          <p:cNvSpPr>
            <a:spLocks noGrp="1"/>
          </p:cNvSpPr>
          <p:nvPr>
            <p:ph type="body" sz="quarter" idx="37"/>
          </p:nvPr>
        </p:nvSpPr>
        <p:spPr>
          <a:xfrm>
            <a:off x="7017658" y="2387379"/>
            <a:ext cx="2213428" cy="848140"/>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p:txBody>
      </p:sp>
      <p:sp>
        <p:nvSpPr>
          <p:cNvPr id="30" name="Text Placeholder 10">
            <a:extLst>
              <a:ext uri="{FF2B5EF4-FFF2-40B4-BE49-F238E27FC236}">
                <a16:creationId xmlns:a16="http://schemas.microsoft.com/office/drawing/2014/main" id="{85E8B2E0-4E1A-E302-BC1D-A78964608DB1}"/>
              </a:ext>
            </a:extLst>
          </p:cNvPr>
          <p:cNvSpPr>
            <a:spLocks noGrp="1"/>
          </p:cNvSpPr>
          <p:nvPr>
            <p:ph type="body" sz="quarter" idx="38"/>
          </p:nvPr>
        </p:nvSpPr>
        <p:spPr>
          <a:xfrm>
            <a:off x="9743191" y="2387379"/>
            <a:ext cx="2189852" cy="848140"/>
          </a:xfrm>
        </p:spPr>
        <p:txBody>
          <a:bodyPr/>
          <a:lstStyle>
            <a:lvl1pPr>
              <a:spcAft>
                <a:spcPts val="800"/>
              </a:spcAft>
              <a:defRPr>
                <a:solidFill>
                  <a:schemeClr val="bg1"/>
                </a:solidFill>
              </a:defRPr>
            </a:lvl1pPr>
            <a:lvl2pPr>
              <a:spcAft>
                <a:spcPts val="800"/>
              </a:spcAft>
              <a:buClr>
                <a:schemeClr val="tx2"/>
              </a:buClr>
              <a:defRPr>
                <a:solidFill>
                  <a:schemeClr val="bg1"/>
                </a:solidFill>
              </a:defRPr>
            </a:lvl2pPr>
            <a:lvl3pPr>
              <a:spcAft>
                <a:spcPts val="800"/>
              </a:spcAft>
              <a:buClr>
                <a:schemeClr val="tx2"/>
              </a:buClr>
              <a:defRPr>
                <a:solidFill>
                  <a:schemeClr val="bg1"/>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p:txBody>
      </p:sp>
      <p:sp>
        <p:nvSpPr>
          <p:cNvPr id="19" name="Text Placeholder 4">
            <a:extLst>
              <a:ext uri="{FF2B5EF4-FFF2-40B4-BE49-F238E27FC236}">
                <a16:creationId xmlns:a16="http://schemas.microsoft.com/office/drawing/2014/main" id="{F81D8529-7E54-56EC-0C12-86AC8801A0CB}"/>
              </a:ext>
            </a:extLst>
          </p:cNvPr>
          <p:cNvSpPr>
            <a:spLocks noGrp="1"/>
          </p:cNvSpPr>
          <p:nvPr>
            <p:ph type="body" sz="quarter" idx="30" hasCustomPrompt="1"/>
          </p:nvPr>
        </p:nvSpPr>
        <p:spPr>
          <a:xfrm>
            <a:off x="443793" y="296845"/>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
        <p:nvSpPr>
          <p:cNvPr id="6" name="Rectangle 5">
            <a:extLst>
              <a:ext uri="{FF2B5EF4-FFF2-40B4-BE49-F238E27FC236}">
                <a16:creationId xmlns:a16="http://schemas.microsoft.com/office/drawing/2014/main" id="{BED6872A-81C4-38BB-8E42-464292FFA1F6}"/>
              </a:ext>
            </a:extLst>
          </p:cNvPr>
          <p:cNvSpPr/>
          <p:nvPr userDrawn="1"/>
        </p:nvSpPr>
        <p:spPr bwMode="auto">
          <a:xfrm>
            <a:off x="10272890" y="6261101"/>
            <a:ext cx="1919111" cy="596900"/>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9" name="Rectangle 8">
            <a:extLst>
              <a:ext uri="{FF2B5EF4-FFF2-40B4-BE49-F238E27FC236}">
                <a16:creationId xmlns:a16="http://schemas.microsoft.com/office/drawing/2014/main" id="{BD512CDF-74EB-3FE9-AA64-5885A73F935F}"/>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12" name="Group 11">
            <a:extLst>
              <a:ext uri="{FF2B5EF4-FFF2-40B4-BE49-F238E27FC236}">
                <a16:creationId xmlns:a16="http://schemas.microsoft.com/office/drawing/2014/main" id="{FD8EC566-CB47-5B71-8D7A-6A41DC4EA685}"/>
              </a:ext>
            </a:extLst>
          </p:cNvPr>
          <p:cNvGrpSpPr/>
          <p:nvPr userDrawn="1"/>
        </p:nvGrpSpPr>
        <p:grpSpPr>
          <a:xfrm>
            <a:off x="4137378" y="0"/>
            <a:ext cx="8054623" cy="6851861"/>
            <a:chOff x="0" y="0"/>
            <a:chExt cx="7659974" cy="5138896"/>
          </a:xfrm>
        </p:grpSpPr>
        <p:sp>
          <p:nvSpPr>
            <p:cNvPr id="14" name="Rectangle 13">
              <a:extLst>
                <a:ext uri="{FF2B5EF4-FFF2-40B4-BE49-F238E27FC236}">
                  <a16:creationId xmlns:a16="http://schemas.microsoft.com/office/drawing/2014/main" id="{B1CCE7C4-C047-2BFF-156A-E5D14EFF9D38}"/>
                </a:ext>
              </a:extLst>
            </p:cNvPr>
            <p:cNvSpPr/>
            <p:nvPr userDrawn="1"/>
          </p:nvSpPr>
          <p:spPr bwMode="auto">
            <a:xfrm>
              <a:off x="0" y="0"/>
              <a:ext cx="2563318" cy="2570813"/>
            </a:xfrm>
            <a:prstGeom prst="rect">
              <a:avLst/>
            </a:prstGeom>
            <a:solidFill>
              <a:schemeClr val="accent5"/>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8" name="Rectangle 17">
              <a:extLst>
                <a:ext uri="{FF2B5EF4-FFF2-40B4-BE49-F238E27FC236}">
                  <a16:creationId xmlns:a16="http://schemas.microsoft.com/office/drawing/2014/main" id="{90040D7C-DC5E-417F-D767-262DE19978B9}"/>
                </a:ext>
              </a:extLst>
            </p:cNvPr>
            <p:cNvSpPr/>
            <p:nvPr userDrawn="1"/>
          </p:nvSpPr>
          <p:spPr bwMode="auto">
            <a:xfrm>
              <a:off x="2533338"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20" name="Rectangle 19">
              <a:extLst>
                <a:ext uri="{FF2B5EF4-FFF2-40B4-BE49-F238E27FC236}">
                  <a16:creationId xmlns:a16="http://schemas.microsoft.com/office/drawing/2014/main" id="{45D94986-8D58-787A-B79B-8E2A53EC16C4}"/>
                </a:ext>
              </a:extLst>
            </p:cNvPr>
            <p:cNvSpPr/>
            <p:nvPr userDrawn="1"/>
          </p:nvSpPr>
          <p:spPr bwMode="auto">
            <a:xfrm>
              <a:off x="5096656" y="0"/>
              <a:ext cx="2563318" cy="25708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21" name="Rectangle 20">
              <a:extLst>
                <a:ext uri="{FF2B5EF4-FFF2-40B4-BE49-F238E27FC236}">
                  <a16:creationId xmlns:a16="http://schemas.microsoft.com/office/drawing/2014/main" id="{0650627C-D557-1931-8EC9-1367BFB1B9DE}"/>
                </a:ext>
              </a:extLst>
            </p:cNvPr>
            <p:cNvSpPr/>
            <p:nvPr userDrawn="1"/>
          </p:nvSpPr>
          <p:spPr bwMode="auto">
            <a:xfrm>
              <a:off x="0" y="2568083"/>
              <a:ext cx="2563318" cy="2570813"/>
            </a:xfrm>
            <a:prstGeom prst="rect">
              <a:avLst/>
            </a:prstGeom>
            <a:solidFill>
              <a:schemeClr val="accent6"/>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22" name="Rectangle 21">
              <a:extLst>
                <a:ext uri="{FF2B5EF4-FFF2-40B4-BE49-F238E27FC236}">
                  <a16:creationId xmlns:a16="http://schemas.microsoft.com/office/drawing/2014/main" id="{4FB90BC8-84EE-D86F-A146-FAFBD660B853}"/>
                </a:ext>
              </a:extLst>
            </p:cNvPr>
            <p:cNvSpPr/>
            <p:nvPr userDrawn="1"/>
          </p:nvSpPr>
          <p:spPr bwMode="auto">
            <a:xfrm>
              <a:off x="2533338" y="2568083"/>
              <a:ext cx="2563318" cy="2570813"/>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Tree>
    <p:extLst>
      <p:ext uri="{BB962C8B-B14F-4D97-AF65-F5344CB8AC3E}">
        <p14:creationId xmlns:p14="http://schemas.microsoft.com/office/powerpoint/2010/main" val="1930820932"/>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BLANK 0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392D41A-7609-0076-6C5C-1C05580C1767}"/>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12E67BD3-5DD4-87EC-E5D9-E17EE84D4114}"/>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9B919B4C-E0EC-2E35-F92C-36952FC8D362}"/>
              </a:ext>
            </a:extLst>
          </p:cNvPr>
          <p:cNvSpPr>
            <a:spLocks noGrp="1"/>
          </p:cNvSpPr>
          <p:nvPr>
            <p:ph type="dt" sz="half" idx="12"/>
          </p:nvPr>
        </p:nvSpPr>
        <p:spPr/>
        <p:txBody>
          <a:bodyPr/>
          <a:lstStyle/>
          <a:p>
            <a:endParaRPr lang="en-GB"/>
          </a:p>
        </p:txBody>
      </p:sp>
    </p:spTree>
    <p:extLst>
      <p:ext uri="{BB962C8B-B14F-4D97-AF65-F5344CB8AC3E}">
        <p14:creationId xmlns:p14="http://schemas.microsoft.com/office/powerpoint/2010/main" val="4145021997"/>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02">
    <p:bg>
      <p:bgPr>
        <a:solidFill>
          <a:schemeClr val="tx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392D41A-7609-0076-6C5C-1C05580C1767}"/>
              </a:ext>
            </a:extLst>
          </p:cNvPr>
          <p:cNvSpPr>
            <a:spLocks noGrp="1"/>
          </p:cNvSpPr>
          <p:nvPr>
            <p:ph type="ftr" sz="quarter" idx="10"/>
          </p:nvPr>
        </p:nvSpPr>
        <p:spPr/>
        <p:txBody>
          <a:bodyPr/>
          <a:lstStyle>
            <a:lvl1pPr>
              <a:defRPr>
                <a:solidFill>
                  <a:schemeClr val="bg1"/>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12E67BD3-5DD4-87EC-E5D9-E17EE84D4114}"/>
              </a:ext>
            </a:extLst>
          </p:cNvPr>
          <p:cNvSpPr>
            <a:spLocks noGrp="1"/>
          </p:cNvSpPr>
          <p:nvPr>
            <p:ph type="sldNum" sz="quarter" idx="11"/>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9B919B4C-E0EC-2E35-F92C-36952FC8D362}"/>
              </a:ext>
            </a:extLst>
          </p:cNvPr>
          <p:cNvSpPr>
            <a:spLocks noGrp="1"/>
          </p:cNvSpPr>
          <p:nvPr>
            <p:ph type="dt" sz="half" idx="12"/>
          </p:nvPr>
        </p:nvSpPr>
        <p:spPr/>
        <p:txBody>
          <a:bodyPr/>
          <a:lstStyle>
            <a:lvl1pPr>
              <a:defRPr>
                <a:solidFill>
                  <a:schemeClr val="bg1"/>
                </a:solidFill>
              </a:defRPr>
            </a:lvl1pPr>
          </a:lstStyle>
          <a:p>
            <a:endParaRPr lang="en-GB"/>
          </a:p>
        </p:txBody>
      </p:sp>
    </p:spTree>
    <p:extLst>
      <p:ext uri="{BB962C8B-B14F-4D97-AF65-F5344CB8AC3E}">
        <p14:creationId xmlns:p14="http://schemas.microsoft.com/office/powerpoint/2010/main" val="1556675342"/>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LANK 03">
    <p:bg>
      <p:bgPr>
        <a:solidFill>
          <a:schemeClr val="bg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392D41A-7609-0076-6C5C-1C05580C1767}"/>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12E67BD3-5DD4-87EC-E5D9-E17EE84D4114}"/>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9B919B4C-E0EC-2E35-F92C-36952FC8D362}"/>
              </a:ext>
            </a:extLst>
          </p:cNvPr>
          <p:cNvSpPr>
            <a:spLocks noGrp="1"/>
          </p:cNvSpPr>
          <p:nvPr>
            <p:ph type="dt" sz="half" idx="12"/>
          </p:nvPr>
        </p:nvSpPr>
        <p:spPr/>
        <p:txBody>
          <a:bodyPr/>
          <a:lstStyle/>
          <a:p>
            <a:endParaRPr lang="en-GB"/>
          </a:p>
        </p:txBody>
      </p:sp>
    </p:spTree>
    <p:extLst>
      <p:ext uri="{BB962C8B-B14F-4D97-AF65-F5344CB8AC3E}">
        <p14:creationId xmlns:p14="http://schemas.microsoft.com/office/powerpoint/2010/main" val="80571835"/>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BLANK 04">
    <p:bg>
      <p:bgPr>
        <a:solidFill>
          <a:schemeClr val="tx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392D41A-7609-0076-6C5C-1C05580C1767}"/>
              </a:ext>
            </a:extLst>
          </p:cNvPr>
          <p:cNvSpPr>
            <a:spLocks noGrp="1"/>
          </p:cNvSpPr>
          <p:nvPr>
            <p:ph type="ftr" sz="quarter" idx="10"/>
          </p:nvPr>
        </p:nvSpPr>
        <p:spPr/>
        <p:txBody>
          <a:bodyPr/>
          <a:lstStyle>
            <a:lvl1pPr>
              <a:defRPr>
                <a:solidFill>
                  <a:schemeClr val="bg1"/>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12E67BD3-5DD4-87EC-E5D9-E17EE84D4114}"/>
              </a:ext>
            </a:extLst>
          </p:cNvPr>
          <p:cNvSpPr>
            <a:spLocks noGrp="1"/>
          </p:cNvSpPr>
          <p:nvPr>
            <p:ph type="sldNum" sz="quarter" idx="11"/>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9B919B4C-E0EC-2E35-F92C-36952FC8D362}"/>
              </a:ext>
            </a:extLst>
          </p:cNvPr>
          <p:cNvSpPr>
            <a:spLocks noGrp="1"/>
          </p:cNvSpPr>
          <p:nvPr>
            <p:ph type="dt" sz="half" idx="12"/>
          </p:nvPr>
        </p:nvSpPr>
        <p:spPr/>
        <p:txBody>
          <a:bodyPr/>
          <a:lstStyle>
            <a:lvl1pPr>
              <a:defRPr>
                <a:solidFill>
                  <a:schemeClr val="bg1"/>
                </a:solidFill>
              </a:defRPr>
            </a:lvl1pPr>
          </a:lstStyle>
          <a:p>
            <a:endParaRPr lang="en-GB"/>
          </a:p>
        </p:txBody>
      </p:sp>
    </p:spTree>
    <p:extLst>
      <p:ext uri="{BB962C8B-B14F-4D97-AF65-F5344CB8AC3E}">
        <p14:creationId xmlns:p14="http://schemas.microsoft.com/office/powerpoint/2010/main" val="7697610"/>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Title Slide Imag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D0724-7ACA-451A-A75A-928242C264A8}"/>
              </a:ext>
            </a:extLst>
          </p:cNvPr>
          <p:cNvSpPr>
            <a:spLocks noGrp="1"/>
          </p:cNvSpPr>
          <p:nvPr>
            <p:ph type="ctrTitle"/>
          </p:nvPr>
        </p:nvSpPr>
        <p:spPr>
          <a:xfrm>
            <a:off x="431801" y="3112246"/>
            <a:ext cx="8141393" cy="513237"/>
          </a:xfrm>
        </p:spPr>
        <p:txBody>
          <a:bodyPr anchor="b"/>
          <a:lstStyle>
            <a:lvl1pPr algn="l">
              <a:defRPr sz="30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14F6BCB-7C34-48E6-9FC4-232FC9D22693}"/>
              </a:ext>
            </a:extLst>
          </p:cNvPr>
          <p:cNvSpPr>
            <a:spLocks noGrp="1"/>
          </p:cNvSpPr>
          <p:nvPr>
            <p:ph type="subTitle" idx="1"/>
          </p:nvPr>
        </p:nvSpPr>
        <p:spPr>
          <a:xfrm>
            <a:off x="431801" y="3816001"/>
            <a:ext cx="5664201" cy="406865"/>
          </a:xfrm>
        </p:spPr>
        <p:txBody>
          <a:bodyPr/>
          <a:lstStyle>
            <a:lvl1pPr marL="0" indent="0" algn="l">
              <a:buNone/>
              <a:defRPr sz="12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8" name="Text Placeholder 7">
            <a:extLst>
              <a:ext uri="{FF2B5EF4-FFF2-40B4-BE49-F238E27FC236}">
                <a16:creationId xmlns:a16="http://schemas.microsoft.com/office/drawing/2014/main" id="{42FF6296-D9E3-48B4-9BE2-30C6ADB94028}"/>
              </a:ext>
            </a:extLst>
          </p:cNvPr>
          <p:cNvSpPr>
            <a:spLocks noGrp="1"/>
          </p:cNvSpPr>
          <p:nvPr>
            <p:ph type="body" sz="quarter" idx="13"/>
          </p:nvPr>
        </p:nvSpPr>
        <p:spPr>
          <a:xfrm>
            <a:off x="431800" y="2520000"/>
            <a:ext cx="5664200" cy="414000"/>
          </a:xfrm>
        </p:spPr>
        <p:txBody>
          <a:bodyPr anchor="b"/>
          <a:lstStyle>
            <a:lvl1pPr>
              <a:defRPr sz="1200" cap="all" baseline="0">
                <a:solidFill>
                  <a:schemeClr val="bg1"/>
                </a:solidFill>
                <a:latin typeface="+mn-lt"/>
                <a:ea typeface="Open Sans SemiBold" panose="020B0706030804020204" pitchFamily="34" charset="0"/>
                <a:cs typeface="Open Sans SemiBold" panose="020B0706030804020204" pitchFamily="34" charset="0"/>
              </a:defRPr>
            </a:lvl1pPr>
            <a:lvl2pPr>
              <a:defRPr sz="1200">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200">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sz="1200">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sz="1200">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a:t>Click to edit Master text styles</a:t>
            </a:r>
          </a:p>
        </p:txBody>
      </p:sp>
      <p:pic>
        <p:nvPicPr>
          <p:cNvPr id="4" name="Picture 3">
            <a:extLst>
              <a:ext uri="{FF2B5EF4-FFF2-40B4-BE49-F238E27FC236}">
                <a16:creationId xmlns:a16="http://schemas.microsoft.com/office/drawing/2014/main" id="{102C342A-46BA-4B18-B5D0-B9359B25B3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2387" y="3309529"/>
            <a:ext cx="1983448" cy="284039"/>
          </a:xfrm>
          <a:prstGeom prst="rect">
            <a:avLst/>
          </a:prstGeom>
        </p:spPr>
      </p:pic>
    </p:spTree>
    <p:extLst>
      <p:ext uri="{BB962C8B-B14F-4D97-AF65-F5344CB8AC3E}">
        <p14:creationId xmlns:p14="http://schemas.microsoft.com/office/powerpoint/2010/main" val="2575475035"/>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TITLE 01">
    <p:spTree>
      <p:nvGrpSpPr>
        <p:cNvPr id="1" name=""/>
        <p:cNvGrpSpPr/>
        <p:nvPr/>
      </p:nvGrpSpPr>
      <p:grpSpPr>
        <a:xfrm>
          <a:off x="0" y="0"/>
          <a:ext cx="0" cy="0"/>
          <a:chOff x="0" y="0"/>
          <a:chExt cx="0" cy="0"/>
        </a:xfrm>
      </p:grpSpPr>
      <p:sp>
        <p:nvSpPr>
          <p:cNvPr id="13" name="Rectangle 12"/>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Free-form: Shape 4">
            <a:extLst>
              <a:ext uri="{FF2B5EF4-FFF2-40B4-BE49-F238E27FC236}">
                <a16:creationId xmlns:a16="http://schemas.microsoft.com/office/drawing/2014/main" id="{F1864FCA-CD3A-5458-F252-2D9320C82A35}"/>
              </a:ext>
            </a:extLst>
          </p:cNvPr>
          <p:cNvSpPr/>
          <p:nvPr userDrawn="1"/>
        </p:nvSpPr>
        <p:spPr>
          <a:xfrm>
            <a:off x="1" y="5120647"/>
            <a:ext cx="12221028" cy="1751868"/>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accent1"/>
          </a:solidFill>
          <a:ln w="0" cap="flat">
            <a:noFill/>
            <a:prstDash val="solid"/>
            <a:miter/>
          </a:ln>
        </p:spPr>
        <p:txBody>
          <a:bodyPr rtlCol="0" anchor="ctr"/>
          <a:lstStyle/>
          <a:p>
            <a:endParaRPr lang="en-GB" sz="2400"/>
          </a:p>
        </p:txBody>
      </p:sp>
      <p:sp>
        <p:nvSpPr>
          <p:cNvPr id="2" name="Title 1"/>
          <p:cNvSpPr>
            <a:spLocks noGrp="1"/>
          </p:cNvSpPr>
          <p:nvPr>
            <p:ph type="ctrTitle" hasCustomPrompt="1"/>
          </p:nvPr>
        </p:nvSpPr>
        <p:spPr>
          <a:xfrm>
            <a:off x="7116610" y="1058334"/>
            <a:ext cx="4548341" cy="1220137"/>
          </a:xfrm>
        </p:spPr>
        <p:txBody>
          <a:bodyPr tIns="0" anchor="b" anchorCtr="0">
            <a:noAutofit/>
          </a:bodyPr>
          <a:lstStyle>
            <a:lvl1pPr algn="l">
              <a:lnSpc>
                <a:spcPct val="100000"/>
              </a:lnSpc>
              <a:defRPr lang="en-US" sz="4000" b="0" dirty="0">
                <a:solidFill>
                  <a:schemeClr val="bg1"/>
                </a:solidFill>
              </a:defRPr>
            </a:lvl1pPr>
          </a:lstStyle>
          <a:p>
            <a:r>
              <a:rPr lang="en-US"/>
              <a:t>Big Thinking</a:t>
            </a:r>
            <a:br>
              <a:rPr lang="en-US"/>
            </a:br>
            <a:r>
              <a:rPr lang="en-US"/>
              <a:t>Presentation</a:t>
            </a:r>
          </a:p>
        </p:txBody>
      </p:sp>
      <p:sp>
        <p:nvSpPr>
          <p:cNvPr id="15" name="Text Placeholder 3"/>
          <p:cNvSpPr>
            <a:spLocks noGrp="1"/>
          </p:cNvSpPr>
          <p:nvPr>
            <p:ph type="body" sz="quarter" idx="15" hasCustomPrompt="1"/>
          </p:nvPr>
        </p:nvSpPr>
        <p:spPr>
          <a:xfrm>
            <a:off x="7116610" y="2595034"/>
            <a:ext cx="4548341"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Footer Placeholder 32">
            <a:extLst>
              <a:ext uri="{FF2B5EF4-FFF2-40B4-BE49-F238E27FC236}">
                <a16:creationId xmlns:a16="http://schemas.microsoft.com/office/drawing/2014/main" id="{F4E861D4-A9A8-BCB8-DFDB-F14ED0AAA5C4}"/>
              </a:ext>
            </a:extLst>
          </p:cNvPr>
          <p:cNvSpPr txBox="1">
            <a:spLocks/>
          </p:cNvSpPr>
          <p:nvPr userDrawn="1"/>
        </p:nvSpPr>
        <p:spPr>
          <a:xfrm>
            <a:off x="524933" y="260351"/>
            <a:ext cx="983024" cy="191688"/>
          </a:xfrm>
          <a:prstGeom prst="rect">
            <a:avLst/>
          </a:prstGeom>
        </p:spPr>
        <p:txBody>
          <a:bodyPr vert="horz" lIns="0" tIns="0" rIns="0" bIns="0" rtlCol="0" anchor="t"/>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t>A strategic transformation company</a:t>
            </a:r>
          </a:p>
        </p:txBody>
      </p:sp>
      <p:sp>
        <p:nvSpPr>
          <p:cNvPr id="10" name="Text Placeholder 3">
            <a:extLst>
              <a:ext uri="{FF2B5EF4-FFF2-40B4-BE49-F238E27FC236}">
                <a16:creationId xmlns:a16="http://schemas.microsoft.com/office/drawing/2014/main" id="{B5821E5E-C36B-745C-1316-3CAF16775FAE}"/>
              </a:ext>
            </a:extLst>
          </p:cNvPr>
          <p:cNvSpPr>
            <a:spLocks noGrp="1"/>
          </p:cNvSpPr>
          <p:nvPr>
            <p:ph type="body" sz="quarter" idx="16" hasCustomPrompt="1"/>
          </p:nvPr>
        </p:nvSpPr>
        <p:spPr>
          <a:xfrm>
            <a:off x="2278887" y="260351"/>
            <a:ext cx="2519760" cy="419100"/>
          </a:xfrm>
        </p:spPr>
        <p:txBody>
          <a:bodyPr lIns="0" tIns="36000"/>
          <a:lstStyle>
            <a:lvl1pPr algn="l">
              <a:spcAft>
                <a:spcPts val="0"/>
              </a:spcAft>
              <a:defRPr sz="800" b="0" cap="all" baseline="0">
                <a:solidFill>
                  <a:schemeClr val="bg1"/>
                </a:solidFill>
                <a:latin typeface="+mn-lt"/>
              </a:defRPr>
            </a:lvl1pPr>
            <a:lvl2pPr algn="ctr">
              <a:defRPr/>
            </a:lvl2pPr>
            <a:lvl3pPr algn="ctr">
              <a:defRPr/>
            </a:lvl3pPr>
            <a:lvl4pPr algn="ctr">
              <a:defRPr/>
            </a:lvl4pPr>
            <a:lvl5pPr algn="ctr">
              <a:defRPr/>
            </a:lvl5pPr>
          </a:lstStyle>
          <a:p>
            <a:pPr lvl="0"/>
            <a:r>
              <a:rPr lang="en-US"/>
              <a:t>Add date here</a:t>
            </a:r>
            <a:endParaRPr lang="en-GB"/>
          </a:p>
        </p:txBody>
      </p:sp>
    </p:spTree>
    <p:extLst>
      <p:ext uri="{BB962C8B-B14F-4D97-AF65-F5344CB8AC3E}">
        <p14:creationId xmlns:p14="http://schemas.microsoft.com/office/powerpoint/2010/main" val="93380437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TITLE 0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CEC983-7FA3-B481-39A0-303866A913EA}"/>
              </a:ext>
            </a:extLst>
          </p:cNvPr>
          <p:cNvSpPr/>
          <p:nvPr userDrawn="1"/>
        </p:nvSpPr>
        <p:spPr bwMode="auto">
          <a:xfrm>
            <a:off x="0" y="0"/>
            <a:ext cx="121920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itle 1">
            <a:extLst>
              <a:ext uri="{FF2B5EF4-FFF2-40B4-BE49-F238E27FC236}">
                <a16:creationId xmlns:a16="http://schemas.microsoft.com/office/drawing/2014/main" id="{E25BE7EB-39DD-04F1-67A4-1C74F7479C1B}"/>
              </a:ext>
            </a:extLst>
          </p:cNvPr>
          <p:cNvSpPr>
            <a:spLocks noGrp="1"/>
          </p:cNvSpPr>
          <p:nvPr>
            <p:ph type="ctrTitle" hasCustomPrompt="1"/>
          </p:nvPr>
        </p:nvSpPr>
        <p:spPr>
          <a:xfrm>
            <a:off x="4192788" y="1778001"/>
            <a:ext cx="7472163" cy="1220137"/>
          </a:xfrm>
        </p:spPr>
        <p:txBody>
          <a:bodyPr tIns="0" anchor="b" anchorCtr="0">
            <a:noAutofit/>
          </a:bodyPr>
          <a:lstStyle>
            <a:lvl1pPr algn="l">
              <a:lnSpc>
                <a:spcPct val="100000"/>
              </a:lnSpc>
              <a:defRPr lang="en-US" sz="4000" b="0" dirty="0">
                <a:solidFill>
                  <a:schemeClr val="tx2"/>
                </a:solidFill>
              </a:defRPr>
            </a:lvl1pPr>
          </a:lstStyle>
          <a:p>
            <a:r>
              <a:rPr lang="en-US"/>
              <a:t>Big Thinking</a:t>
            </a:r>
            <a:br>
              <a:rPr lang="en-US"/>
            </a:br>
            <a:r>
              <a:rPr lang="en-US"/>
              <a:t>Presentation</a:t>
            </a:r>
          </a:p>
        </p:txBody>
      </p:sp>
      <p:sp>
        <p:nvSpPr>
          <p:cNvPr id="6" name="Text Placeholder 3">
            <a:extLst>
              <a:ext uri="{FF2B5EF4-FFF2-40B4-BE49-F238E27FC236}">
                <a16:creationId xmlns:a16="http://schemas.microsoft.com/office/drawing/2014/main" id="{6A38B038-5947-FEB9-9AFE-323A290F369D}"/>
              </a:ext>
            </a:extLst>
          </p:cNvPr>
          <p:cNvSpPr>
            <a:spLocks noGrp="1"/>
          </p:cNvSpPr>
          <p:nvPr>
            <p:ph type="body" sz="quarter" idx="15" hasCustomPrompt="1"/>
          </p:nvPr>
        </p:nvSpPr>
        <p:spPr>
          <a:xfrm>
            <a:off x="4192788" y="3314701"/>
            <a:ext cx="7472163" cy="419100"/>
          </a:xfrm>
        </p:spPr>
        <p:txBody>
          <a:bodyPr lIns="0" tIns="36000"/>
          <a:lstStyle>
            <a:lvl1pPr algn="l">
              <a:spcAft>
                <a:spcPts val="0"/>
              </a:spcAft>
              <a:defRPr sz="1600" b="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Footer Placeholder 32">
            <a:extLst>
              <a:ext uri="{FF2B5EF4-FFF2-40B4-BE49-F238E27FC236}">
                <a16:creationId xmlns:a16="http://schemas.microsoft.com/office/drawing/2014/main" id="{2AFF73CB-4CC2-E654-CC19-3068F5212B01}"/>
              </a:ext>
            </a:extLst>
          </p:cNvPr>
          <p:cNvSpPr txBox="1">
            <a:spLocks/>
          </p:cNvSpPr>
          <p:nvPr userDrawn="1"/>
        </p:nvSpPr>
        <p:spPr>
          <a:xfrm>
            <a:off x="524933" y="6275659"/>
            <a:ext cx="983024" cy="191688"/>
          </a:xfrm>
          <a:prstGeom prst="rect">
            <a:avLst/>
          </a:prstGeom>
        </p:spPr>
        <p:txBody>
          <a:bodyPr vert="horz" lIns="0" tIns="0" rIns="0" bIns="0" rtlCol="0" anchor="b"/>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solidFill>
                  <a:schemeClr val="tx2"/>
                </a:solidFill>
              </a:rPr>
              <a:t>A strategic transformation company</a:t>
            </a:r>
          </a:p>
        </p:txBody>
      </p:sp>
      <p:sp>
        <p:nvSpPr>
          <p:cNvPr id="8" name="Text Placeholder 3">
            <a:extLst>
              <a:ext uri="{FF2B5EF4-FFF2-40B4-BE49-F238E27FC236}">
                <a16:creationId xmlns:a16="http://schemas.microsoft.com/office/drawing/2014/main" id="{B275D63C-746F-1883-09BE-74DAED949EC7}"/>
              </a:ext>
            </a:extLst>
          </p:cNvPr>
          <p:cNvSpPr>
            <a:spLocks noGrp="1"/>
          </p:cNvSpPr>
          <p:nvPr>
            <p:ph type="body" sz="quarter" idx="16" hasCustomPrompt="1"/>
          </p:nvPr>
        </p:nvSpPr>
        <p:spPr>
          <a:xfrm>
            <a:off x="4192788" y="6048247"/>
            <a:ext cx="2519760" cy="419100"/>
          </a:xfrm>
        </p:spPr>
        <p:txBody>
          <a:bodyPr lIns="0" tIns="36000" anchor="b"/>
          <a:lstStyle>
            <a:lvl1pPr algn="l">
              <a:spcAft>
                <a:spcPts val="0"/>
              </a:spcAft>
              <a:defRPr sz="800" b="0" cap="all" baseline="0">
                <a:solidFill>
                  <a:schemeClr val="tx2"/>
                </a:solidFill>
                <a:latin typeface="+mn-lt"/>
              </a:defRPr>
            </a:lvl1pPr>
            <a:lvl2pPr algn="ctr">
              <a:defRPr/>
            </a:lvl2pPr>
            <a:lvl3pPr algn="ctr">
              <a:defRPr/>
            </a:lvl3pPr>
            <a:lvl4pPr algn="ctr">
              <a:defRPr/>
            </a:lvl4pPr>
            <a:lvl5pPr algn="ctr">
              <a:defRPr/>
            </a:lvl5pPr>
          </a:lstStyle>
          <a:p>
            <a:pPr lvl="0"/>
            <a:r>
              <a:rPr lang="en-US"/>
              <a:t>Add date here</a:t>
            </a:r>
            <a:endParaRPr lang="en-GB"/>
          </a:p>
        </p:txBody>
      </p:sp>
      <p:sp>
        <p:nvSpPr>
          <p:cNvPr id="11" name="Free-form: Shape 10">
            <a:extLst>
              <a:ext uri="{FF2B5EF4-FFF2-40B4-BE49-F238E27FC236}">
                <a16:creationId xmlns:a16="http://schemas.microsoft.com/office/drawing/2014/main" id="{2FC45174-3EF8-D70A-1518-7CA33D613143}"/>
              </a:ext>
            </a:extLst>
          </p:cNvPr>
          <p:cNvSpPr/>
          <p:nvPr userDrawn="1"/>
        </p:nvSpPr>
        <p:spPr>
          <a:xfrm>
            <a:off x="10254834"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16" name="Date Placeholder 3">
            <a:extLst>
              <a:ext uri="{FF2B5EF4-FFF2-40B4-BE49-F238E27FC236}">
                <a16:creationId xmlns:a16="http://schemas.microsoft.com/office/drawing/2014/main" id="{F3FA6D79-5087-F65C-42B6-EF819921D957}"/>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endParaRPr lang="en-GB"/>
          </a:p>
        </p:txBody>
      </p:sp>
    </p:spTree>
    <p:extLst>
      <p:ext uri="{BB962C8B-B14F-4D97-AF65-F5344CB8AC3E}">
        <p14:creationId xmlns:p14="http://schemas.microsoft.com/office/powerpoint/2010/main" val="1945644474"/>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TITLE 03">
    <p:spTree>
      <p:nvGrpSpPr>
        <p:cNvPr id="1" name=""/>
        <p:cNvGrpSpPr/>
        <p:nvPr/>
      </p:nvGrpSpPr>
      <p:grpSpPr>
        <a:xfrm>
          <a:off x="0" y="0"/>
          <a:ext cx="0" cy="0"/>
          <a:chOff x="0" y="0"/>
          <a:chExt cx="0" cy="0"/>
        </a:xfrm>
      </p:grpSpPr>
      <p:sp>
        <p:nvSpPr>
          <p:cNvPr id="12" name="Picture Placeholder 5"/>
          <p:cNvSpPr>
            <a:spLocks noGrp="1"/>
          </p:cNvSpPr>
          <p:nvPr>
            <p:ph type="pic" sz="quarter" idx="17"/>
          </p:nvPr>
        </p:nvSpPr>
        <p:spPr>
          <a:xfrm>
            <a:off x="2976033" y="0"/>
            <a:ext cx="9215968" cy="6858000"/>
          </a:xfrm>
          <a:solidFill>
            <a:schemeClr val="bg1">
              <a:lumMod val="75000"/>
            </a:schemeClr>
          </a:solidFill>
        </p:spPr>
        <p:txBody>
          <a:bodyPr/>
          <a:lstStyle>
            <a:lvl1pPr>
              <a:defRPr/>
            </a:lvl1pPr>
          </a:lstStyle>
          <a:p>
            <a:endParaRPr lang="en-GB"/>
          </a:p>
        </p:txBody>
      </p:sp>
      <p:sp>
        <p:nvSpPr>
          <p:cNvPr id="3" name="Title 1">
            <a:extLst>
              <a:ext uri="{FF2B5EF4-FFF2-40B4-BE49-F238E27FC236}">
                <a16:creationId xmlns:a16="http://schemas.microsoft.com/office/drawing/2014/main" id="{158E8489-B8DC-A419-87A9-DAEE44E24862}"/>
              </a:ext>
            </a:extLst>
          </p:cNvPr>
          <p:cNvSpPr>
            <a:spLocks noGrp="1"/>
          </p:cNvSpPr>
          <p:nvPr>
            <p:ph type="ctrTitle" hasCustomPrompt="1"/>
          </p:nvPr>
        </p:nvSpPr>
        <p:spPr>
          <a:xfrm>
            <a:off x="4192788" y="1778001"/>
            <a:ext cx="7472163" cy="1220137"/>
          </a:xfrm>
        </p:spPr>
        <p:txBody>
          <a:bodyPr tIns="0" anchor="b" anchorCtr="0">
            <a:noAutofit/>
          </a:bodyPr>
          <a:lstStyle>
            <a:lvl1pPr algn="l">
              <a:lnSpc>
                <a:spcPct val="100000"/>
              </a:lnSpc>
              <a:defRPr lang="en-US" sz="4000" b="0" dirty="0">
                <a:solidFill>
                  <a:schemeClr val="bg1"/>
                </a:solidFill>
              </a:defRPr>
            </a:lvl1pPr>
          </a:lstStyle>
          <a:p>
            <a:r>
              <a:rPr lang="en-US"/>
              <a:t>Big Thinking</a:t>
            </a:r>
            <a:br>
              <a:rPr lang="en-US"/>
            </a:br>
            <a:r>
              <a:rPr lang="en-US"/>
              <a:t>Presentation</a:t>
            </a:r>
          </a:p>
        </p:txBody>
      </p:sp>
      <p:sp>
        <p:nvSpPr>
          <p:cNvPr id="4" name="Text Placeholder 3">
            <a:extLst>
              <a:ext uri="{FF2B5EF4-FFF2-40B4-BE49-F238E27FC236}">
                <a16:creationId xmlns:a16="http://schemas.microsoft.com/office/drawing/2014/main" id="{D667EAD9-6303-74FF-7430-BBFD19F007AB}"/>
              </a:ext>
            </a:extLst>
          </p:cNvPr>
          <p:cNvSpPr>
            <a:spLocks noGrp="1"/>
          </p:cNvSpPr>
          <p:nvPr>
            <p:ph type="body" sz="quarter" idx="15" hasCustomPrompt="1"/>
          </p:nvPr>
        </p:nvSpPr>
        <p:spPr>
          <a:xfrm>
            <a:off x="4192788" y="3314701"/>
            <a:ext cx="7472163"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Date Placeholder 3">
            <a:extLst>
              <a:ext uri="{FF2B5EF4-FFF2-40B4-BE49-F238E27FC236}">
                <a16:creationId xmlns:a16="http://schemas.microsoft.com/office/drawing/2014/main" id="{27F48EAA-8886-275F-1B0B-FCCB5EA9C9B0}"/>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endParaRPr lang="en-GB"/>
          </a:p>
        </p:txBody>
      </p:sp>
      <p:sp>
        <p:nvSpPr>
          <p:cNvPr id="9" name="Free-form: Shape 8">
            <a:extLst>
              <a:ext uri="{FF2B5EF4-FFF2-40B4-BE49-F238E27FC236}">
                <a16:creationId xmlns:a16="http://schemas.microsoft.com/office/drawing/2014/main" id="{0FB5962D-3916-1ADF-6AD4-9B5609099918}"/>
              </a:ext>
            </a:extLst>
          </p:cNvPr>
          <p:cNvSpPr/>
          <p:nvPr userDrawn="1"/>
        </p:nvSpPr>
        <p:spPr>
          <a:xfrm>
            <a:off x="527051"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2403357409"/>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AGENDA 01">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C0D00D-6853-B429-9FEB-E0836CF45BB4}"/>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5649561" y="10600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6505632" y="10600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5649561" y="1836111"/>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6505632" y="1836111"/>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5649561" y="2612183"/>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6505632" y="2612183"/>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2" y="3388255"/>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2" y="4164327"/>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2" y="494039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3" name="Text Placeholder 3">
            <a:extLst>
              <a:ext uri="{FF2B5EF4-FFF2-40B4-BE49-F238E27FC236}">
                <a16:creationId xmlns:a16="http://schemas.microsoft.com/office/drawing/2014/main" id="{18387900-817A-F3FC-5CD2-8B4911B37377}"/>
              </a:ext>
            </a:extLst>
          </p:cNvPr>
          <p:cNvSpPr>
            <a:spLocks noGrp="1"/>
          </p:cNvSpPr>
          <p:nvPr>
            <p:ph type="body" sz="quarter" idx="32" hasCustomPrompt="1"/>
          </p:nvPr>
        </p:nvSpPr>
        <p:spPr>
          <a:xfrm>
            <a:off x="5649561" y="56487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07</a:t>
            </a:r>
            <a:endParaRPr lang="en-GB"/>
          </a:p>
        </p:txBody>
      </p:sp>
      <p:sp>
        <p:nvSpPr>
          <p:cNvPr id="24" name="Text Placeholder 3">
            <a:extLst>
              <a:ext uri="{FF2B5EF4-FFF2-40B4-BE49-F238E27FC236}">
                <a16:creationId xmlns:a16="http://schemas.microsoft.com/office/drawing/2014/main" id="{CABEA5F0-0C4D-B7C6-B083-E88BADA21C89}"/>
              </a:ext>
            </a:extLst>
          </p:cNvPr>
          <p:cNvSpPr>
            <a:spLocks noGrp="1"/>
          </p:cNvSpPr>
          <p:nvPr>
            <p:ph type="body" sz="quarter" idx="33" hasCustomPrompt="1"/>
          </p:nvPr>
        </p:nvSpPr>
        <p:spPr>
          <a:xfrm>
            <a:off x="6505632" y="56487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6" name="Free-form: Shape 25">
            <a:extLst>
              <a:ext uri="{FF2B5EF4-FFF2-40B4-BE49-F238E27FC236}">
                <a16:creationId xmlns:a16="http://schemas.microsoft.com/office/drawing/2014/main" id="{6B06796F-9387-1988-E48D-A5233F8CBA01}"/>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2966646232"/>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AGENDA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C0D00D-6853-B429-9FEB-E0836CF45BB4}"/>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1363009"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2219080" y="3388255"/>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1363009"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2219080" y="4164327"/>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1363009"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2219080" y="4940399"/>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3" y="3388255"/>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3" y="4164327"/>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3" y="4940399"/>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6" name="Free-form: Shape 25">
            <a:extLst>
              <a:ext uri="{FF2B5EF4-FFF2-40B4-BE49-F238E27FC236}">
                <a16:creationId xmlns:a16="http://schemas.microsoft.com/office/drawing/2014/main" id="{6B06796F-9387-1988-E48D-A5233F8CBA01}"/>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875435374"/>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99DA09-DF30-43A3-AD5B-AC3355C72A11}"/>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3">
            <a:extLst>
              <a:ext uri="{FF2B5EF4-FFF2-40B4-BE49-F238E27FC236}">
                <a16:creationId xmlns:a16="http://schemas.microsoft.com/office/drawing/2014/main" id="{0ED16648-8AE9-4357-B4AB-150241717320}"/>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itle 10">
            <a:extLst>
              <a:ext uri="{FF2B5EF4-FFF2-40B4-BE49-F238E27FC236}">
                <a16:creationId xmlns:a16="http://schemas.microsoft.com/office/drawing/2014/main" id="{AD1CEEE3-06C4-018D-9A4A-06414059459C}"/>
              </a:ext>
            </a:extLst>
          </p:cNvPr>
          <p:cNvSpPr>
            <a:spLocks noGrp="1"/>
          </p:cNvSpPr>
          <p:nvPr>
            <p:ph type="title"/>
          </p:nvPr>
        </p:nvSpPr>
        <p:spPr/>
        <p:txBody>
          <a:bodyPr/>
          <a:lstStyle>
            <a:lvl1pPr>
              <a:defRPr/>
            </a:lvl1pPr>
          </a:lstStyle>
          <a:p>
            <a:r>
              <a:rPr lang="en-GB"/>
              <a:t>Click to edit Master title style</a:t>
            </a: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p>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p>
            <a:fld id="{5A4A4867-F919-44F8-B697-D913750C1CBE}" type="slidenum">
              <a:rPr lang="en-GB" smtClean="0"/>
              <a:pPr/>
              <a:t>‹#›</a:t>
            </a:fld>
            <a:endParaRPr lang="en-GB"/>
          </a:p>
        </p:txBody>
      </p:sp>
    </p:spTree>
    <p:extLst>
      <p:ext uri="{BB962C8B-B14F-4D97-AF65-F5344CB8AC3E}">
        <p14:creationId xmlns:p14="http://schemas.microsoft.com/office/powerpoint/2010/main" val="1314581265"/>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2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0" y="1989666"/>
            <a:ext cx="543560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6215683" y="1989666"/>
            <a:ext cx="543560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Date Placeholder 8">
            <a:extLst>
              <a:ext uri="{FF2B5EF4-FFF2-40B4-BE49-F238E27FC236}">
                <a16:creationId xmlns:a16="http://schemas.microsoft.com/office/drawing/2014/main" id="{7AD8B08C-D957-0390-CFB4-8E4B1B55DFBC}"/>
              </a:ext>
            </a:extLst>
          </p:cNvPr>
          <p:cNvSpPr>
            <a:spLocks noGrp="1"/>
          </p:cNvSpPr>
          <p:nvPr>
            <p:ph type="dt" sz="half" idx="18"/>
          </p:nvPr>
        </p:nvSpPr>
        <p:spPr/>
        <p:txBody>
          <a:bodyPr/>
          <a:lstStyle/>
          <a:p>
            <a:endParaRPr lang="en-GB"/>
          </a:p>
        </p:txBody>
      </p:sp>
      <p:sp>
        <p:nvSpPr>
          <p:cNvPr id="10" name="Footer Placeholder 9">
            <a:extLst>
              <a:ext uri="{FF2B5EF4-FFF2-40B4-BE49-F238E27FC236}">
                <a16:creationId xmlns:a16="http://schemas.microsoft.com/office/drawing/2014/main" id="{E6E84F49-8CA5-83F5-527F-B290C9F6179E}"/>
              </a:ext>
            </a:extLst>
          </p:cNvPr>
          <p:cNvSpPr>
            <a:spLocks noGrp="1"/>
          </p:cNvSpPr>
          <p:nvPr>
            <p:ph type="ftr" sz="quarter" idx="19"/>
          </p:nvPr>
        </p:nvSpPr>
        <p:spPr/>
        <p:txBody>
          <a:bodyPr/>
          <a:lstStyle/>
          <a:p>
            <a:r>
              <a:rPr lang="en-US"/>
              <a:t>Yonder x LTW: Reporting User Journeys</a:t>
            </a:r>
            <a:endParaRPr lang="en-GB"/>
          </a:p>
        </p:txBody>
      </p:sp>
      <p:sp>
        <p:nvSpPr>
          <p:cNvPr id="11" name="Slide Number Placeholder 10">
            <a:extLst>
              <a:ext uri="{FF2B5EF4-FFF2-40B4-BE49-F238E27FC236}">
                <a16:creationId xmlns:a16="http://schemas.microsoft.com/office/drawing/2014/main" id="{9A109BAA-900E-645E-24AA-46846A86B25D}"/>
              </a:ext>
            </a:extLst>
          </p:cNvPr>
          <p:cNvSpPr>
            <a:spLocks noGrp="1"/>
          </p:cNvSpPr>
          <p:nvPr>
            <p:ph type="sldNum" sz="quarter" idx="20"/>
          </p:nvPr>
        </p:nvSpPr>
        <p:spPr/>
        <p:txBody>
          <a:bodyPr/>
          <a:lstStyle/>
          <a:p>
            <a:fld id="{5A4A4867-F919-44F8-B697-D913750C1CBE}" type="slidenum">
              <a:rPr lang="en-GB" smtClean="0"/>
              <a:pPr/>
              <a:t>‹#›</a:t>
            </a:fld>
            <a:endParaRPr lang="en-GB"/>
          </a:p>
        </p:txBody>
      </p:sp>
      <p:sp>
        <p:nvSpPr>
          <p:cNvPr id="8" name="Text Placeholder 3">
            <a:extLst>
              <a:ext uri="{FF2B5EF4-FFF2-40B4-BE49-F238E27FC236}">
                <a16:creationId xmlns:a16="http://schemas.microsoft.com/office/drawing/2014/main" id="{1D349D9D-502E-45F2-B95C-D04EA600A5E9}"/>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296878608"/>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3X CONTENT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0"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4333875"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8134351"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Date Placeholder 12">
            <a:extLst>
              <a:ext uri="{FF2B5EF4-FFF2-40B4-BE49-F238E27FC236}">
                <a16:creationId xmlns:a16="http://schemas.microsoft.com/office/drawing/2014/main" id="{CA185C5B-B9BF-AB52-9439-9A0046B21C2E}"/>
              </a:ext>
            </a:extLst>
          </p:cNvPr>
          <p:cNvSpPr>
            <a:spLocks noGrp="1"/>
          </p:cNvSpPr>
          <p:nvPr>
            <p:ph type="dt" sz="half" idx="19"/>
          </p:nvPr>
        </p:nvSpPr>
        <p:spPr/>
        <p:txBody>
          <a:bodyPr/>
          <a:lstStyle/>
          <a:p>
            <a:endParaRPr lang="en-GB"/>
          </a:p>
        </p:txBody>
      </p:sp>
      <p:sp>
        <p:nvSpPr>
          <p:cNvPr id="14" name="Footer Placeholder 13">
            <a:extLst>
              <a:ext uri="{FF2B5EF4-FFF2-40B4-BE49-F238E27FC236}">
                <a16:creationId xmlns:a16="http://schemas.microsoft.com/office/drawing/2014/main" id="{10751C73-2A49-7004-B831-6DD8DD0D32EA}"/>
              </a:ext>
            </a:extLst>
          </p:cNvPr>
          <p:cNvSpPr>
            <a:spLocks noGrp="1"/>
          </p:cNvSpPr>
          <p:nvPr>
            <p:ph type="ftr" sz="quarter" idx="20"/>
          </p:nvPr>
        </p:nvSpPr>
        <p:spPr/>
        <p:txBody>
          <a:bodyPr/>
          <a:lstStyle/>
          <a:p>
            <a:r>
              <a:rPr lang="en-US"/>
              <a:t>Yonder x LTW: Reporting User Journeys</a:t>
            </a:r>
            <a:endParaRPr lang="en-GB"/>
          </a:p>
        </p:txBody>
      </p:sp>
      <p:sp>
        <p:nvSpPr>
          <p:cNvPr id="15" name="Slide Number Placeholder 14">
            <a:extLst>
              <a:ext uri="{FF2B5EF4-FFF2-40B4-BE49-F238E27FC236}">
                <a16:creationId xmlns:a16="http://schemas.microsoft.com/office/drawing/2014/main" id="{341E0E7E-C2B1-C508-AA92-EAA0DEDA5AD8}"/>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Text Placeholder 3">
            <a:extLst>
              <a:ext uri="{FF2B5EF4-FFF2-40B4-BE49-F238E27FC236}">
                <a16:creationId xmlns:a16="http://schemas.microsoft.com/office/drawing/2014/main" id="{46310C79-C6BA-A0E5-7F56-54B22103EFC1}"/>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893514902"/>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3X CONTENT 02">
    <p:spTree>
      <p:nvGrpSpPr>
        <p:cNvPr id="1" name=""/>
        <p:cNvGrpSpPr/>
        <p:nvPr/>
      </p:nvGrpSpPr>
      <p:grpSpPr>
        <a:xfrm>
          <a:off x="0" y="0"/>
          <a:ext cx="0" cy="0"/>
          <a:chOff x="0" y="0"/>
          <a:chExt cx="0" cy="0"/>
        </a:xfrm>
      </p:grpSpPr>
      <p:sp>
        <p:nvSpPr>
          <p:cNvPr id="2" name="Title 1"/>
          <p:cNvSpPr>
            <a:spLocks noGrp="1"/>
          </p:cNvSpPr>
          <p:nvPr>
            <p:ph type="title"/>
          </p:nvPr>
        </p:nvSpPr>
        <p:spPr>
          <a:xfrm>
            <a:off x="934988" y="1039340"/>
            <a:ext cx="2711323" cy="2290883"/>
          </a:xfrm>
        </p:spPr>
        <p:txBody>
          <a:bodyPr anchor="t"/>
          <a:lstStyle>
            <a:lvl1pPr>
              <a:defRPr sz="6400">
                <a:solidFill>
                  <a:schemeClr val="tx2"/>
                </a:solidFill>
              </a:defRPr>
            </a:lvl1pPr>
          </a:lstStyle>
          <a:p>
            <a:endParaRPr lang="en-GB"/>
          </a:p>
        </p:txBody>
      </p:sp>
      <p:sp>
        <p:nvSpPr>
          <p:cNvPr id="7" name="Content Placeholder 5"/>
          <p:cNvSpPr>
            <a:spLocks noGrp="1"/>
          </p:cNvSpPr>
          <p:nvPr>
            <p:ph sz="quarter" idx="17"/>
          </p:nvPr>
        </p:nvSpPr>
        <p:spPr>
          <a:xfrm>
            <a:off x="3978275" y="1783290"/>
            <a:ext cx="3257549" cy="433387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7778751" y="1783290"/>
            <a:ext cx="3257549" cy="433387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E9EB66-D43A-1752-7CDB-5C692FE069E5}"/>
              </a:ext>
            </a:extLst>
          </p:cNvPr>
          <p:cNvSpPr>
            <a:spLocks noGrp="1"/>
          </p:cNvSpPr>
          <p:nvPr>
            <p:ph type="body" sz="quarter" idx="15" hasCustomPrompt="1"/>
          </p:nvPr>
        </p:nvSpPr>
        <p:spPr>
          <a:xfrm>
            <a:off x="960388" y="4032613"/>
            <a:ext cx="2684080" cy="1080531"/>
          </a:xfrm>
        </p:spPr>
        <p:txBody>
          <a:bodyPr lIns="0" tIns="0" anchor="t"/>
          <a:lstStyle>
            <a:lvl1pPr algn="l">
              <a:lnSpc>
                <a:spcPct val="95000"/>
              </a:lnSpc>
              <a:spcAft>
                <a:spcPts val="0"/>
              </a:spcAft>
              <a:defRPr sz="14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Date Placeholder 12">
            <a:extLst>
              <a:ext uri="{FF2B5EF4-FFF2-40B4-BE49-F238E27FC236}">
                <a16:creationId xmlns:a16="http://schemas.microsoft.com/office/drawing/2014/main" id="{CA185C5B-B9BF-AB52-9439-9A0046B21C2E}"/>
              </a:ext>
            </a:extLst>
          </p:cNvPr>
          <p:cNvSpPr>
            <a:spLocks noGrp="1"/>
          </p:cNvSpPr>
          <p:nvPr>
            <p:ph type="dt" sz="half" idx="19"/>
          </p:nvPr>
        </p:nvSpPr>
        <p:spPr/>
        <p:txBody>
          <a:bodyPr/>
          <a:lstStyle/>
          <a:p>
            <a:endParaRPr lang="en-GB"/>
          </a:p>
        </p:txBody>
      </p:sp>
      <p:sp>
        <p:nvSpPr>
          <p:cNvPr id="14" name="Footer Placeholder 13">
            <a:extLst>
              <a:ext uri="{FF2B5EF4-FFF2-40B4-BE49-F238E27FC236}">
                <a16:creationId xmlns:a16="http://schemas.microsoft.com/office/drawing/2014/main" id="{10751C73-2A49-7004-B831-6DD8DD0D32EA}"/>
              </a:ext>
            </a:extLst>
          </p:cNvPr>
          <p:cNvSpPr>
            <a:spLocks noGrp="1"/>
          </p:cNvSpPr>
          <p:nvPr>
            <p:ph type="ftr" sz="quarter" idx="20"/>
          </p:nvPr>
        </p:nvSpPr>
        <p:spPr/>
        <p:txBody>
          <a:bodyPr/>
          <a:lstStyle/>
          <a:p>
            <a:r>
              <a:rPr lang="en-US"/>
              <a:t>Yonder x LTW: Reporting User Journeys</a:t>
            </a:r>
            <a:endParaRPr lang="en-GB"/>
          </a:p>
        </p:txBody>
      </p:sp>
      <p:sp>
        <p:nvSpPr>
          <p:cNvPr id="15" name="Slide Number Placeholder 14">
            <a:extLst>
              <a:ext uri="{FF2B5EF4-FFF2-40B4-BE49-F238E27FC236}">
                <a16:creationId xmlns:a16="http://schemas.microsoft.com/office/drawing/2014/main" id="{341E0E7E-C2B1-C508-AA92-EAA0DEDA5AD8}"/>
              </a:ext>
            </a:extLst>
          </p:cNvPr>
          <p:cNvSpPr>
            <a:spLocks noGrp="1"/>
          </p:cNvSpPr>
          <p:nvPr>
            <p:ph type="sldNum" sz="quarter" idx="21"/>
          </p:nvPr>
        </p:nvSpPr>
        <p:spPr/>
        <p:txBody>
          <a:bodyPr/>
          <a:lstStyle/>
          <a:p>
            <a:fld id="{5A4A4867-F919-44F8-B697-D913750C1CBE}" type="slidenum">
              <a:rPr lang="en-GB" smtClean="0"/>
              <a:pPr/>
              <a:t>‹#›</a:t>
            </a:fld>
            <a:endParaRPr lang="en-GB"/>
          </a:p>
        </p:txBody>
      </p:sp>
    </p:spTree>
    <p:extLst>
      <p:ext uri="{BB962C8B-B14F-4D97-AF65-F5344CB8AC3E}">
        <p14:creationId xmlns:p14="http://schemas.microsoft.com/office/powerpoint/2010/main" val="171546108"/>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4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1"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3379333"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6225265"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10" name="Content Placeholder 5"/>
          <p:cNvSpPr>
            <a:spLocks noGrp="1"/>
          </p:cNvSpPr>
          <p:nvPr>
            <p:ph sz="quarter" idx="20"/>
          </p:nvPr>
        </p:nvSpPr>
        <p:spPr>
          <a:xfrm>
            <a:off x="9071198"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132021999"/>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WO THIRD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1" y="1989666"/>
            <a:ext cx="2442633"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3260651" y="1989666"/>
            <a:ext cx="8412767"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F784D215-DABD-3A02-C2C3-28E5BCDC750E}"/>
              </a:ext>
            </a:extLst>
          </p:cNvPr>
          <p:cNvSpPr>
            <a:spLocks noGrp="1"/>
          </p:cNvSpPr>
          <p:nvPr>
            <p:ph type="sldNum" sz="quarter" idx="20"/>
          </p:nvPr>
        </p:nvSpPr>
        <p:spPr/>
        <p:txBody>
          <a:bodyPr/>
          <a:lstStyle/>
          <a:p>
            <a:fld id="{5A4A4867-F919-44F8-B697-D913750C1CBE}" type="slidenum">
              <a:rPr lang="en-GB" smtClean="0"/>
              <a:pPr/>
              <a:t>‹#›</a:t>
            </a:fld>
            <a:endParaRPr lang="en-GB"/>
          </a:p>
        </p:txBody>
      </p:sp>
      <p:sp>
        <p:nvSpPr>
          <p:cNvPr id="8" name="Date Placeholder 7">
            <a:extLst>
              <a:ext uri="{FF2B5EF4-FFF2-40B4-BE49-F238E27FC236}">
                <a16:creationId xmlns:a16="http://schemas.microsoft.com/office/drawing/2014/main" id="{A1DFE3BE-9809-338E-307C-3A23B1E5E9BE}"/>
              </a:ext>
            </a:extLst>
          </p:cNvPr>
          <p:cNvSpPr>
            <a:spLocks noGrp="1"/>
          </p:cNvSpPr>
          <p:nvPr>
            <p:ph type="dt" sz="half" idx="21"/>
          </p:nvPr>
        </p:nvSpPr>
        <p:spPr/>
        <p:txBody>
          <a:bodyPr/>
          <a:lstStyle/>
          <a:p>
            <a:endParaRPr lang="en-GB"/>
          </a:p>
        </p:txBody>
      </p:sp>
      <p:sp>
        <p:nvSpPr>
          <p:cNvPr id="9" name="Text Placeholder 3">
            <a:extLst>
              <a:ext uri="{FF2B5EF4-FFF2-40B4-BE49-F238E27FC236}">
                <a16:creationId xmlns:a16="http://schemas.microsoft.com/office/drawing/2014/main" id="{BF61FDCA-E2E7-FFDC-0937-05CFE58AE89C}"/>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512008416"/>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ONLY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475206256"/>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ONLY 02">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bg1"/>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565222621"/>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0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312815220"/>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SIDE COPY 0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E8FBCF-64C2-715C-98CC-2C7D67B63925}"/>
              </a:ext>
            </a:extLst>
          </p:cNvPr>
          <p:cNvSpPr/>
          <p:nvPr userDrawn="1"/>
        </p:nvSpPr>
        <p:spPr bwMode="auto">
          <a:xfrm>
            <a:off x="0" y="0"/>
            <a:ext cx="33274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2" name="Title 1"/>
          <p:cNvSpPr>
            <a:spLocks noGrp="1"/>
          </p:cNvSpPr>
          <p:nvPr>
            <p:ph type="title" hasCustomPrompt="1"/>
          </p:nvPr>
        </p:nvSpPr>
        <p:spPr>
          <a:xfrm>
            <a:off x="533401" y="559617"/>
            <a:ext cx="2358571" cy="736588"/>
          </a:xfrm>
        </p:spPr>
        <p:txBody>
          <a:bodyPr/>
          <a:lstStyle>
            <a:lvl1pPr>
              <a:defRPr/>
            </a:lvl1pPr>
          </a:lstStyle>
          <a:p>
            <a:r>
              <a:rPr lang="en-US"/>
              <a:t>Add title here</a:t>
            </a:r>
            <a:endParaRPr lang="en-GB"/>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2360364"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5"/>
            <a:ext cx="2358571"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0347481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_DIVIDER 01">
    <p:spTree>
      <p:nvGrpSpPr>
        <p:cNvPr id="1" name=""/>
        <p:cNvGrpSpPr/>
        <p:nvPr/>
      </p:nvGrpSpPr>
      <p:grpSpPr>
        <a:xfrm>
          <a:off x="0" y="0"/>
          <a:ext cx="0" cy="0"/>
          <a:chOff x="0" y="0"/>
          <a:chExt cx="0" cy="0"/>
        </a:xfrm>
      </p:grpSpPr>
      <p:sp>
        <p:nvSpPr>
          <p:cNvPr id="13" name="Rectangle 12"/>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2" name="Title 1"/>
          <p:cNvSpPr>
            <a:spLocks noGrp="1"/>
          </p:cNvSpPr>
          <p:nvPr>
            <p:ph type="ctrTitle" hasCustomPrompt="1"/>
          </p:nvPr>
        </p:nvSpPr>
        <p:spPr>
          <a:xfrm>
            <a:off x="1251911" y="3143559"/>
            <a:ext cx="9571135" cy="1191980"/>
          </a:xfrm>
        </p:spPr>
        <p:txBody>
          <a:bodyPr tIns="0" anchor="t" anchorCtr="0">
            <a:noAutofit/>
          </a:bodyPr>
          <a:lstStyle>
            <a:lvl1pPr marL="599002" indent="-599002" algn="l">
              <a:lnSpc>
                <a:spcPct val="100000"/>
              </a:lnSpc>
              <a:buClr>
                <a:schemeClr val="accent1"/>
              </a:buClr>
              <a:buFont typeface="Publico Headline" panose="02040502060504060203" pitchFamily="18" charset="0"/>
              <a:buChar char="■"/>
              <a:defRPr lang="en-US" sz="3200" b="0" baseline="0" dirty="0">
                <a:solidFill>
                  <a:schemeClr val="bg1"/>
                </a:solidFill>
              </a:defRPr>
            </a:lvl1pPr>
          </a:lstStyle>
          <a:p>
            <a:r>
              <a:rPr lang="en-US"/>
              <a:t>A divider title goes here</a:t>
            </a:r>
          </a:p>
        </p:txBody>
      </p:sp>
      <p:sp>
        <p:nvSpPr>
          <p:cNvPr id="6" name="Free-form: Shape 5">
            <a:extLst>
              <a:ext uri="{FF2B5EF4-FFF2-40B4-BE49-F238E27FC236}">
                <a16:creationId xmlns:a16="http://schemas.microsoft.com/office/drawing/2014/main" id="{92F0E97C-5978-6D32-8951-D8D448AC5F0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8" name="Footer Placeholder 7">
            <a:extLst>
              <a:ext uri="{FF2B5EF4-FFF2-40B4-BE49-F238E27FC236}">
                <a16:creationId xmlns:a16="http://schemas.microsoft.com/office/drawing/2014/main" id="{C8C00F0E-29C1-F498-9CAD-8FD5D1E91D0C}"/>
              </a:ext>
            </a:extLst>
          </p:cNvPr>
          <p:cNvSpPr>
            <a:spLocks noGrp="1"/>
          </p:cNvSpPr>
          <p:nvPr>
            <p:ph type="ftr" sz="quarter" idx="11"/>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57E1F288-15F6-4280-4E9A-738F467B51CC}"/>
              </a:ext>
            </a:extLst>
          </p:cNvPr>
          <p:cNvSpPr>
            <a:spLocks noGrp="1"/>
          </p:cNvSpPr>
          <p:nvPr>
            <p:ph type="sldNum" sz="quarter" idx="12"/>
          </p:nvPr>
        </p:nvSpPr>
        <p:spPr/>
        <p:txBody>
          <a:bodyPr/>
          <a:lstStyle>
            <a:lvl1pPr>
              <a:defRPr>
                <a:solidFill>
                  <a:schemeClr val="bg1"/>
                </a:solidFill>
              </a:defRPr>
            </a:lvl1pPr>
          </a:lstStyle>
          <a:p>
            <a:fld id="{5A4A4867-F919-44F8-B697-D913750C1CBE}" type="slidenum">
              <a:rPr lang="en-GB" smtClean="0"/>
              <a:pPr/>
              <a:t>‹#›</a:t>
            </a:fld>
            <a:endParaRPr lang="en-GB"/>
          </a:p>
        </p:txBody>
      </p:sp>
    </p:spTree>
    <p:extLst>
      <p:ext uri="{BB962C8B-B14F-4D97-AF65-F5344CB8AC3E}">
        <p14:creationId xmlns:p14="http://schemas.microsoft.com/office/powerpoint/2010/main" val="2818265404"/>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_SECTION 0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123ACB-1AF4-3913-8C2F-11E975F29E59}"/>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10" name="Title 1">
            <a:extLst>
              <a:ext uri="{FF2B5EF4-FFF2-40B4-BE49-F238E27FC236}">
                <a16:creationId xmlns:a16="http://schemas.microsoft.com/office/drawing/2014/main" id="{3D6E1803-F818-59FA-05C1-DE35DFE52D7D}"/>
              </a:ext>
            </a:extLst>
          </p:cNvPr>
          <p:cNvSpPr>
            <a:spLocks noGrp="1"/>
          </p:cNvSpPr>
          <p:nvPr>
            <p:ph type="ctrTitle" hasCustomPrompt="1"/>
          </p:nvPr>
        </p:nvSpPr>
        <p:spPr>
          <a:xfrm>
            <a:off x="1170820" y="1074223"/>
            <a:ext cx="9652227" cy="1191980"/>
          </a:xfrm>
        </p:spPr>
        <p:txBody>
          <a:bodyPr tIns="0" anchor="t" anchorCtr="0">
            <a:noAutofit/>
          </a:bodyPr>
          <a:lstStyle>
            <a:lvl1pPr marL="599002" indent="-599002" algn="l">
              <a:lnSpc>
                <a:spcPct val="100000"/>
              </a:lnSpc>
              <a:buClr>
                <a:schemeClr val="accent1"/>
              </a:buClr>
              <a:buFont typeface="Publico Headline" panose="02040502060504060203" pitchFamily="18" charset="0"/>
              <a:buChar char="■"/>
              <a:defRPr lang="en-US" sz="3200" b="0" baseline="0" dirty="0">
                <a:solidFill>
                  <a:schemeClr val="bg1"/>
                </a:solidFill>
              </a:defRPr>
            </a:lvl1pPr>
          </a:lstStyle>
          <a:p>
            <a:r>
              <a:rPr lang="en-US"/>
              <a:t>A divider title goes here</a:t>
            </a:r>
          </a:p>
        </p:txBody>
      </p:sp>
      <p:sp>
        <p:nvSpPr>
          <p:cNvPr id="16" name="Free-form: Shape 15">
            <a:extLst>
              <a:ext uri="{FF2B5EF4-FFF2-40B4-BE49-F238E27FC236}">
                <a16:creationId xmlns:a16="http://schemas.microsoft.com/office/drawing/2014/main" id="{9C56B5A6-DA47-A988-6201-48AD39D19BE9}"/>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17" name="Footer Placeholder 7">
            <a:extLst>
              <a:ext uri="{FF2B5EF4-FFF2-40B4-BE49-F238E27FC236}">
                <a16:creationId xmlns:a16="http://schemas.microsoft.com/office/drawing/2014/main" id="{91CF194B-0951-1A56-F557-5F032DF27521}"/>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18" name="Slide Number Placeholder 8">
            <a:extLst>
              <a:ext uri="{FF2B5EF4-FFF2-40B4-BE49-F238E27FC236}">
                <a16:creationId xmlns:a16="http://schemas.microsoft.com/office/drawing/2014/main" id="{480544E9-6C09-24A5-8DF9-EE862DD75BF4}"/>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
        <p:nvSpPr>
          <p:cNvPr id="21" name="Text Placeholder 3">
            <a:extLst>
              <a:ext uri="{FF2B5EF4-FFF2-40B4-BE49-F238E27FC236}">
                <a16:creationId xmlns:a16="http://schemas.microsoft.com/office/drawing/2014/main" id="{840FC570-90DB-A47D-9C99-4082629E5CCB}"/>
              </a:ext>
            </a:extLst>
          </p:cNvPr>
          <p:cNvSpPr>
            <a:spLocks noGrp="1"/>
          </p:cNvSpPr>
          <p:nvPr>
            <p:ph type="body" sz="quarter" idx="15" hasCustomPrompt="1"/>
          </p:nvPr>
        </p:nvSpPr>
        <p:spPr>
          <a:xfrm>
            <a:off x="7082972" y="4344149"/>
            <a:ext cx="3338285" cy="987433"/>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498406477"/>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SECTION 0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3AA8C0-4DAD-4FC8-2BBD-40647934045B}"/>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4" name="Title 1">
            <a:extLst>
              <a:ext uri="{FF2B5EF4-FFF2-40B4-BE49-F238E27FC236}">
                <a16:creationId xmlns:a16="http://schemas.microsoft.com/office/drawing/2014/main" id="{2D21B729-6734-9E04-E220-C3041CEA6C8B}"/>
              </a:ext>
            </a:extLst>
          </p:cNvPr>
          <p:cNvSpPr>
            <a:spLocks noGrp="1"/>
          </p:cNvSpPr>
          <p:nvPr>
            <p:ph type="ctrTitle" hasCustomPrompt="1"/>
          </p:nvPr>
        </p:nvSpPr>
        <p:spPr>
          <a:xfrm>
            <a:off x="914400" y="985547"/>
            <a:ext cx="10363200" cy="4489752"/>
          </a:xfrm>
        </p:spPr>
        <p:txBody>
          <a:bodyPr tIns="0" anchor="ctr" anchorCtr="0">
            <a:noAutofit/>
          </a:bodyPr>
          <a:lstStyle>
            <a:lvl1pPr marL="3348483" indent="-3348483" algn="l">
              <a:lnSpc>
                <a:spcPct val="80000"/>
              </a:lnSpc>
              <a:tabLst/>
              <a:defRPr lang="en-US" sz="14000" b="0" baseline="0" dirty="0">
                <a:solidFill>
                  <a:schemeClr val="accent1"/>
                </a:solidFill>
              </a:defRPr>
            </a:lvl1pPr>
          </a:lstStyle>
          <a:p>
            <a:r>
              <a:rPr lang="en-US"/>
              <a:t>Divider</a:t>
            </a:r>
            <a:br>
              <a:rPr lang="en-US"/>
            </a:br>
            <a:r>
              <a:rPr lang="en-US"/>
              <a:t>title here</a:t>
            </a:r>
          </a:p>
        </p:txBody>
      </p:sp>
      <p:sp>
        <p:nvSpPr>
          <p:cNvPr id="6" name="Free-form: Shape 5">
            <a:extLst>
              <a:ext uri="{FF2B5EF4-FFF2-40B4-BE49-F238E27FC236}">
                <a16:creationId xmlns:a16="http://schemas.microsoft.com/office/drawing/2014/main" id="{2FF2FB32-89C7-5EBA-157C-0EF1174B74F8}"/>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7" name="Footer Placeholder 7">
            <a:extLst>
              <a:ext uri="{FF2B5EF4-FFF2-40B4-BE49-F238E27FC236}">
                <a16:creationId xmlns:a16="http://schemas.microsoft.com/office/drawing/2014/main" id="{34307267-4741-59E3-E64C-3F02D3ADA092}"/>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8" name="Slide Number Placeholder 8">
            <a:extLst>
              <a:ext uri="{FF2B5EF4-FFF2-40B4-BE49-F238E27FC236}">
                <a16:creationId xmlns:a16="http://schemas.microsoft.com/office/drawing/2014/main" id="{0E6F8F5E-9431-374A-0B8F-FDB0B259B60E}"/>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Tree>
    <p:extLst>
      <p:ext uri="{BB962C8B-B14F-4D97-AF65-F5344CB8AC3E}">
        <p14:creationId xmlns:p14="http://schemas.microsoft.com/office/powerpoint/2010/main" val="290081337"/>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SECTION 0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C22285-CE23-C2B2-56B6-1E5A25355BDF}"/>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4" name="Rectangle 3">
            <a:extLst>
              <a:ext uri="{FF2B5EF4-FFF2-40B4-BE49-F238E27FC236}">
                <a16:creationId xmlns:a16="http://schemas.microsoft.com/office/drawing/2014/main" id="{52A464AF-AB98-D6E5-F358-A5EC004D9845}"/>
              </a:ext>
            </a:extLst>
          </p:cNvPr>
          <p:cNvSpPr/>
          <p:nvPr userDrawn="1"/>
        </p:nvSpPr>
        <p:spPr bwMode="auto">
          <a:xfrm>
            <a:off x="10150325" y="6165851"/>
            <a:ext cx="2041676" cy="692149"/>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Picture Placeholder 2">
            <a:extLst>
              <a:ext uri="{FF2B5EF4-FFF2-40B4-BE49-F238E27FC236}">
                <a16:creationId xmlns:a16="http://schemas.microsoft.com/office/drawing/2014/main" id="{53727852-51C9-26D3-FC68-EBBF14C6062E}"/>
              </a:ext>
            </a:extLst>
          </p:cNvPr>
          <p:cNvSpPr>
            <a:spLocks noGrp="1"/>
          </p:cNvSpPr>
          <p:nvPr>
            <p:ph type="pic" sz="quarter" idx="17"/>
          </p:nvPr>
        </p:nvSpPr>
        <p:spPr bwMode="auto">
          <a:xfrm>
            <a:off x="1" y="0"/>
            <a:ext cx="12192000" cy="6859200"/>
          </a:xfrm>
          <a:custGeom>
            <a:avLst/>
            <a:gdLst>
              <a:gd name="connsiteX0" fmla="*/ 7945091 w 9144000"/>
              <a:gd name="connsiteY0" fmla="*/ 4935733 h 5144400"/>
              <a:gd name="connsiteX1" fmla="*/ 7945091 w 9144000"/>
              <a:gd name="connsiteY1" fmla="*/ 4963911 h 5144400"/>
              <a:gd name="connsiteX2" fmla="*/ 7973269 w 9144000"/>
              <a:gd name="connsiteY2" fmla="*/ 4963911 h 5144400"/>
              <a:gd name="connsiteX3" fmla="*/ 7973269 w 9144000"/>
              <a:gd name="connsiteY3" fmla="*/ 4935733 h 5144400"/>
              <a:gd name="connsiteX4" fmla="*/ 8382871 w 9144000"/>
              <a:gd name="connsiteY4" fmla="*/ 4875438 h 5144400"/>
              <a:gd name="connsiteX5" fmla="*/ 8395127 w 9144000"/>
              <a:gd name="connsiteY5" fmla="*/ 4875438 h 5144400"/>
              <a:gd name="connsiteX6" fmla="*/ 8408490 w 9144000"/>
              <a:gd name="connsiteY6" fmla="*/ 4881805 h 5144400"/>
              <a:gd name="connsiteX7" fmla="*/ 8410752 w 9144000"/>
              <a:gd name="connsiteY7" fmla="*/ 4890400 h 5144400"/>
              <a:gd name="connsiteX8" fmla="*/ 8411509 w 9144000"/>
              <a:gd name="connsiteY8" fmla="*/ 4907260 h 5144400"/>
              <a:gd name="connsiteX9" fmla="*/ 8410872 w 9144000"/>
              <a:gd name="connsiteY9" fmla="*/ 4926028 h 5144400"/>
              <a:gd name="connsiteX10" fmla="*/ 8408490 w 9144000"/>
              <a:gd name="connsiteY10" fmla="*/ 4932714 h 5144400"/>
              <a:gd name="connsiteX11" fmla="*/ 8395127 w 9144000"/>
              <a:gd name="connsiteY11" fmla="*/ 4939081 h 5144400"/>
              <a:gd name="connsiteX12" fmla="*/ 8382871 w 9144000"/>
              <a:gd name="connsiteY12" fmla="*/ 4939081 h 5144400"/>
              <a:gd name="connsiteX13" fmla="*/ 8128264 w 9144000"/>
              <a:gd name="connsiteY13" fmla="*/ 4874491 h 5144400"/>
              <a:gd name="connsiteX14" fmla="*/ 8139404 w 9144000"/>
              <a:gd name="connsiteY14" fmla="*/ 4879423 h 5144400"/>
              <a:gd name="connsiteX15" fmla="*/ 8143539 w 9144000"/>
              <a:gd name="connsiteY15" fmla="*/ 4907264 h 5144400"/>
              <a:gd name="connsiteX16" fmla="*/ 8139563 w 9144000"/>
              <a:gd name="connsiteY16" fmla="*/ 4934786 h 5144400"/>
              <a:gd name="connsiteX17" fmla="*/ 8128264 w 9144000"/>
              <a:gd name="connsiteY17" fmla="*/ 4940037 h 5144400"/>
              <a:gd name="connsiteX18" fmla="*/ 8116964 w 9144000"/>
              <a:gd name="connsiteY18" fmla="*/ 4934786 h 5144400"/>
              <a:gd name="connsiteX19" fmla="*/ 8112988 w 9144000"/>
              <a:gd name="connsiteY19" fmla="*/ 4907264 h 5144400"/>
              <a:gd name="connsiteX20" fmla="*/ 8117124 w 9144000"/>
              <a:gd name="connsiteY20" fmla="*/ 4879423 h 5144400"/>
              <a:gd name="connsiteX21" fmla="*/ 8128264 w 9144000"/>
              <a:gd name="connsiteY21" fmla="*/ 4874491 h 5144400"/>
              <a:gd name="connsiteX22" fmla="*/ 8700926 w 9144000"/>
              <a:gd name="connsiteY22" fmla="*/ 4871856 h 5144400"/>
              <a:gd name="connsiteX23" fmla="*/ 8706636 w 9144000"/>
              <a:gd name="connsiteY23" fmla="*/ 4871856 h 5144400"/>
              <a:gd name="connsiteX24" fmla="*/ 8716238 w 9144000"/>
              <a:gd name="connsiteY24" fmla="*/ 4874876 h 5144400"/>
              <a:gd name="connsiteX25" fmla="*/ 8719174 w 9144000"/>
              <a:gd name="connsiteY25" fmla="*/ 4885031 h 5144400"/>
              <a:gd name="connsiteX26" fmla="*/ 8716154 w 9144000"/>
              <a:gd name="connsiteY26" fmla="*/ 4894793 h 5144400"/>
              <a:gd name="connsiteX27" fmla="*/ 8716163 w 9144000"/>
              <a:gd name="connsiteY27" fmla="*/ 4894793 h 5144400"/>
              <a:gd name="connsiteX28" fmla="*/ 8706796 w 9144000"/>
              <a:gd name="connsiteY28" fmla="*/ 4898525 h 5144400"/>
              <a:gd name="connsiteX29" fmla="*/ 8700926 w 9144000"/>
              <a:gd name="connsiteY29" fmla="*/ 4898525 h 5144400"/>
              <a:gd name="connsiteX30" fmla="*/ 8511029 w 9144000"/>
              <a:gd name="connsiteY30" fmla="*/ 4850626 h 5144400"/>
              <a:gd name="connsiteX31" fmla="*/ 8511029 w 9144000"/>
              <a:gd name="connsiteY31" fmla="*/ 4963911 h 5144400"/>
              <a:gd name="connsiteX32" fmla="*/ 8584958 w 9144000"/>
              <a:gd name="connsiteY32" fmla="*/ 4963911 h 5144400"/>
              <a:gd name="connsiteX33" fmla="*/ 8584958 w 9144000"/>
              <a:gd name="connsiteY33" fmla="*/ 4939090 h 5144400"/>
              <a:gd name="connsiteX34" fmla="*/ 8538879 w 9144000"/>
              <a:gd name="connsiteY34" fmla="*/ 4939090 h 5144400"/>
              <a:gd name="connsiteX35" fmla="*/ 8538879 w 9144000"/>
              <a:gd name="connsiteY35" fmla="*/ 4919201 h 5144400"/>
              <a:gd name="connsiteX36" fmla="*/ 8580879 w 9144000"/>
              <a:gd name="connsiteY36" fmla="*/ 4919201 h 5144400"/>
              <a:gd name="connsiteX37" fmla="*/ 8580879 w 9144000"/>
              <a:gd name="connsiteY37" fmla="*/ 4894380 h 5144400"/>
              <a:gd name="connsiteX38" fmla="*/ 8538879 w 9144000"/>
              <a:gd name="connsiteY38" fmla="*/ 4894380 h 5144400"/>
              <a:gd name="connsiteX39" fmla="*/ 8538879 w 9144000"/>
              <a:gd name="connsiteY39" fmla="*/ 4875447 h 5144400"/>
              <a:gd name="connsiteX40" fmla="*/ 8584958 w 9144000"/>
              <a:gd name="connsiteY40" fmla="*/ 4875447 h 5144400"/>
              <a:gd name="connsiteX41" fmla="*/ 8584958 w 9144000"/>
              <a:gd name="connsiteY41" fmla="*/ 4850626 h 5144400"/>
              <a:gd name="connsiteX42" fmla="*/ 8355012 w 9144000"/>
              <a:gd name="connsiteY42" fmla="*/ 4850626 h 5144400"/>
              <a:gd name="connsiteX43" fmla="*/ 8355012 w 9144000"/>
              <a:gd name="connsiteY43" fmla="*/ 4963911 h 5144400"/>
              <a:gd name="connsiteX44" fmla="*/ 8397022 w 9144000"/>
              <a:gd name="connsiteY44" fmla="*/ 4963911 h 5144400"/>
              <a:gd name="connsiteX45" fmla="*/ 8427572 w 9144000"/>
              <a:gd name="connsiteY45" fmla="*/ 4952771 h 5144400"/>
              <a:gd name="connsiteX46" fmla="*/ 8438394 w 9144000"/>
              <a:gd name="connsiteY46" fmla="*/ 4931767 h 5144400"/>
              <a:gd name="connsiteX47" fmla="*/ 8439350 w 9144000"/>
              <a:gd name="connsiteY47" fmla="*/ 4907269 h 5144400"/>
              <a:gd name="connsiteX48" fmla="*/ 8438394 w 9144000"/>
              <a:gd name="connsiteY48" fmla="*/ 4882771 h 5144400"/>
              <a:gd name="connsiteX49" fmla="*/ 8427572 w 9144000"/>
              <a:gd name="connsiteY49" fmla="*/ 4861766 h 5144400"/>
              <a:gd name="connsiteX50" fmla="*/ 8397022 w 9144000"/>
              <a:gd name="connsiteY50" fmla="*/ 4850626 h 5144400"/>
              <a:gd name="connsiteX51" fmla="*/ 8210932 w 9144000"/>
              <a:gd name="connsiteY51" fmla="*/ 4850626 h 5144400"/>
              <a:gd name="connsiteX52" fmla="*/ 8210932 w 9144000"/>
              <a:gd name="connsiteY52" fmla="*/ 4963911 h 5144400"/>
              <a:gd name="connsiteX53" fmla="*/ 8238782 w 9144000"/>
              <a:gd name="connsiteY53" fmla="*/ 4963911 h 5144400"/>
              <a:gd name="connsiteX54" fmla="*/ 8238782 w 9144000"/>
              <a:gd name="connsiteY54" fmla="*/ 4906955 h 5144400"/>
              <a:gd name="connsiteX55" fmla="*/ 8275053 w 9144000"/>
              <a:gd name="connsiteY55" fmla="*/ 4963911 h 5144400"/>
              <a:gd name="connsiteX56" fmla="*/ 8299405 w 9144000"/>
              <a:gd name="connsiteY56" fmla="*/ 4963911 h 5144400"/>
              <a:gd name="connsiteX57" fmla="*/ 8299405 w 9144000"/>
              <a:gd name="connsiteY57" fmla="*/ 4850626 h 5144400"/>
              <a:gd name="connsiteX58" fmla="*/ 8271555 w 9144000"/>
              <a:gd name="connsiteY58" fmla="*/ 4850626 h 5144400"/>
              <a:gd name="connsiteX59" fmla="*/ 8271555 w 9144000"/>
              <a:gd name="connsiteY59" fmla="*/ 4907583 h 5144400"/>
              <a:gd name="connsiteX60" fmla="*/ 8235275 w 9144000"/>
              <a:gd name="connsiteY60" fmla="*/ 4850626 h 5144400"/>
              <a:gd name="connsiteX61" fmla="*/ 7971975 w 9144000"/>
              <a:gd name="connsiteY61" fmla="*/ 4850626 h 5144400"/>
              <a:gd name="connsiteX62" fmla="*/ 8006183 w 9144000"/>
              <a:gd name="connsiteY62" fmla="*/ 4921724 h 5144400"/>
              <a:gd name="connsiteX63" fmla="*/ 8006183 w 9144000"/>
              <a:gd name="connsiteY63" fmla="*/ 4963911 h 5144400"/>
              <a:gd name="connsiteX64" fmla="*/ 8034033 w 9144000"/>
              <a:gd name="connsiteY64" fmla="*/ 4963911 h 5144400"/>
              <a:gd name="connsiteX65" fmla="*/ 8034033 w 9144000"/>
              <a:gd name="connsiteY65" fmla="*/ 4921724 h 5144400"/>
              <a:gd name="connsiteX66" fmla="*/ 8068241 w 9144000"/>
              <a:gd name="connsiteY66" fmla="*/ 4850626 h 5144400"/>
              <a:gd name="connsiteX67" fmla="*/ 8037849 w 9144000"/>
              <a:gd name="connsiteY67" fmla="*/ 4850626 h 5144400"/>
              <a:gd name="connsiteX68" fmla="*/ 8020183 w 9144000"/>
              <a:gd name="connsiteY68" fmla="*/ 4889776 h 5144400"/>
              <a:gd name="connsiteX69" fmla="*/ 8002366 w 9144000"/>
              <a:gd name="connsiteY69" fmla="*/ 4850626 h 5144400"/>
              <a:gd name="connsiteX70" fmla="*/ 8671397 w 9144000"/>
              <a:gd name="connsiteY70" fmla="*/ 4850570 h 5144400"/>
              <a:gd name="connsiteX71" fmla="*/ 8671397 w 9144000"/>
              <a:gd name="connsiteY71" fmla="*/ 4963912 h 5144400"/>
              <a:gd name="connsiteX72" fmla="*/ 8700926 w 9144000"/>
              <a:gd name="connsiteY72" fmla="*/ 4963912 h 5144400"/>
              <a:gd name="connsiteX73" fmla="*/ 8700926 w 9144000"/>
              <a:gd name="connsiteY73" fmla="*/ 4918507 h 5144400"/>
              <a:gd name="connsiteX74" fmla="*/ 8708699 w 9144000"/>
              <a:gd name="connsiteY74" fmla="*/ 4918507 h 5144400"/>
              <a:gd name="connsiteX75" fmla="*/ 8713228 w 9144000"/>
              <a:gd name="connsiteY75" fmla="*/ 4919220 h 5144400"/>
              <a:gd name="connsiteX76" fmla="*/ 8716248 w 9144000"/>
              <a:gd name="connsiteY76" fmla="*/ 4921761 h 5144400"/>
              <a:gd name="connsiteX77" fmla="*/ 8717917 w 9144000"/>
              <a:gd name="connsiteY77" fmla="*/ 4926759 h 5144400"/>
              <a:gd name="connsiteX78" fmla="*/ 8718395 w 9144000"/>
              <a:gd name="connsiteY78" fmla="*/ 4934692 h 5144400"/>
              <a:gd name="connsiteX79" fmla="*/ 8718311 w 9144000"/>
              <a:gd name="connsiteY79" fmla="*/ 4942232 h 5144400"/>
              <a:gd name="connsiteX80" fmla="*/ 8718311 w 9144000"/>
              <a:gd name="connsiteY80" fmla="*/ 4946648 h 5144400"/>
              <a:gd name="connsiteX81" fmla="*/ 8718311 w 9144000"/>
              <a:gd name="connsiteY81" fmla="*/ 4952631 h 5144400"/>
              <a:gd name="connsiteX82" fmla="*/ 8718311 w 9144000"/>
              <a:gd name="connsiteY82" fmla="*/ 4963902 h 5144400"/>
              <a:gd name="connsiteX83" fmla="*/ 8747989 w 9144000"/>
              <a:gd name="connsiteY83" fmla="*/ 4963902 h 5144400"/>
              <a:gd name="connsiteX84" fmla="*/ 8747915 w 9144000"/>
              <a:gd name="connsiteY84" fmla="*/ 4933427 h 5144400"/>
              <a:gd name="connsiteX85" fmla="*/ 8743948 w 9144000"/>
              <a:gd name="connsiteY85" fmla="*/ 4915488 h 5144400"/>
              <a:gd name="connsiteX86" fmla="*/ 8743948 w 9144000"/>
              <a:gd name="connsiteY86" fmla="*/ 4915507 h 5144400"/>
              <a:gd name="connsiteX87" fmla="*/ 8729348 w 9144000"/>
              <a:gd name="connsiteY87" fmla="*/ 4908043 h 5144400"/>
              <a:gd name="connsiteX88" fmla="*/ 8729348 w 9144000"/>
              <a:gd name="connsiteY88" fmla="*/ 4907724 h 5144400"/>
              <a:gd name="connsiteX89" fmla="*/ 8744107 w 9144000"/>
              <a:gd name="connsiteY89" fmla="*/ 4899153 h 5144400"/>
              <a:gd name="connsiteX90" fmla="*/ 8748712 w 9144000"/>
              <a:gd name="connsiteY90" fmla="*/ 4880736 h 5144400"/>
              <a:gd name="connsiteX91" fmla="*/ 8747042 w 9144000"/>
              <a:gd name="connsiteY91" fmla="*/ 4868668 h 5144400"/>
              <a:gd name="connsiteX92" fmla="*/ 8741641 w 9144000"/>
              <a:gd name="connsiteY92" fmla="*/ 4859066 h 5144400"/>
              <a:gd name="connsiteX93" fmla="*/ 8731955 w 9144000"/>
              <a:gd name="connsiteY93" fmla="*/ 4852792 h 5144400"/>
              <a:gd name="connsiteX94" fmla="*/ 8717589 w 9144000"/>
              <a:gd name="connsiteY94" fmla="*/ 4850570 h 5144400"/>
              <a:gd name="connsiteX95" fmla="*/ 8128254 w 9144000"/>
              <a:gd name="connsiteY95" fmla="*/ 4849660 h 5144400"/>
              <a:gd name="connsiteX96" fmla="*/ 8096588 w 9144000"/>
              <a:gd name="connsiteY96" fmla="*/ 4862394 h 5144400"/>
              <a:gd name="connsiteX97" fmla="*/ 8086404 w 9144000"/>
              <a:gd name="connsiteY97" fmla="*/ 4882921 h 5144400"/>
              <a:gd name="connsiteX98" fmla="*/ 8085129 w 9144000"/>
              <a:gd name="connsiteY98" fmla="*/ 4907264 h 5144400"/>
              <a:gd name="connsiteX99" fmla="*/ 8086404 w 9144000"/>
              <a:gd name="connsiteY99" fmla="*/ 4931607 h 5144400"/>
              <a:gd name="connsiteX100" fmla="*/ 8096588 w 9144000"/>
              <a:gd name="connsiteY100" fmla="*/ 4952134 h 5144400"/>
              <a:gd name="connsiteX101" fmla="*/ 8128254 w 9144000"/>
              <a:gd name="connsiteY101" fmla="*/ 4964858 h 5144400"/>
              <a:gd name="connsiteX102" fmla="*/ 8159921 w 9144000"/>
              <a:gd name="connsiteY102" fmla="*/ 4952134 h 5144400"/>
              <a:gd name="connsiteX103" fmla="*/ 8170105 w 9144000"/>
              <a:gd name="connsiteY103" fmla="*/ 4931607 h 5144400"/>
              <a:gd name="connsiteX104" fmla="*/ 8171380 w 9144000"/>
              <a:gd name="connsiteY104" fmla="*/ 4907264 h 5144400"/>
              <a:gd name="connsiteX105" fmla="*/ 8170105 w 9144000"/>
              <a:gd name="connsiteY105" fmla="*/ 4882921 h 5144400"/>
              <a:gd name="connsiteX106" fmla="*/ 8159921 w 9144000"/>
              <a:gd name="connsiteY106" fmla="*/ 4862394 h 5144400"/>
              <a:gd name="connsiteX107" fmla="*/ 8128254 w 9144000"/>
              <a:gd name="connsiteY107" fmla="*/ 4849660 h 5144400"/>
              <a:gd name="connsiteX108" fmla="*/ 3945859 w 9144000"/>
              <a:gd name="connsiteY108" fmla="*/ 1916223 h 5144400"/>
              <a:gd name="connsiteX109" fmla="*/ 3945859 w 9144000"/>
              <a:gd name="connsiteY109" fmla="*/ 3180655 h 5144400"/>
              <a:gd name="connsiteX110" fmla="*/ 5210291 w 9144000"/>
              <a:gd name="connsiteY110" fmla="*/ 3180655 h 5144400"/>
              <a:gd name="connsiteX111" fmla="*/ 5210291 w 9144000"/>
              <a:gd name="connsiteY111" fmla="*/ 1916223 h 5144400"/>
              <a:gd name="connsiteX112" fmla="*/ 0 w 9144000"/>
              <a:gd name="connsiteY112" fmla="*/ 0 h 5144400"/>
              <a:gd name="connsiteX113" fmla="*/ 9144000 w 9144000"/>
              <a:gd name="connsiteY113" fmla="*/ 0 h 5144400"/>
              <a:gd name="connsiteX114" fmla="*/ 9144000 w 9144000"/>
              <a:gd name="connsiteY114" fmla="*/ 5144400 h 5144400"/>
              <a:gd name="connsiteX115" fmla="*/ 0 w 9144000"/>
              <a:gd name="connsiteY115" fmla="*/ 5144400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9144000" h="5144400">
                <a:moveTo>
                  <a:pt x="7945091" y="4935733"/>
                </a:moveTo>
                <a:lnTo>
                  <a:pt x="7945091" y="4963911"/>
                </a:lnTo>
                <a:lnTo>
                  <a:pt x="7973269" y="4963911"/>
                </a:lnTo>
                <a:lnTo>
                  <a:pt x="7973269" y="4935733"/>
                </a:lnTo>
                <a:close/>
                <a:moveTo>
                  <a:pt x="8382871" y="4875438"/>
                </a:moveTo>
                <a:lnTo>
                  <a:pt x="8395127" y="4875438"/>
                </a:lnTo>
                <a:cubicBezTo>
                  <a:pt x="8401176" y="4875438"/>
                  <a:pt x="8405630" y="4877567"/>
                  <a:pt x="8408490" y="4881805"/>
                </a:cubicBezTo>
                <a:cubicBezTo>
                  <a:pt x="8409494" y="4883292"/>
                  <a:pt x="8410248" y="4886157"/>
                  <a:pt x="8410752" y="4890400"/>
                </a:cubicBezTo>
                <a:lnTo>
                  <a:pt x="8411509" y="4907260"/>
                </a:lnTo>
                <a:lnTo>
                  <a:pt x="8410872" y="4926028"/>
                </a:lnTo>
                <a:cubicBezTo>
                  <a:pt x="8410450" y="4928794"/>
                  <a:pt x="8409653" y="4931016"/>
                  <a:pt x="8408490" y="4932714"/>
                </a:cubicBezTo>
                <a:cubicBezTo>
                  <a:pt x="8405630" y="4936961"/>
                  <a:pt x="8401176" y="4939081"/>
                  <a:pt x="8395127" y="4939081"/>
                </a:cubicBezTo>
                <a:lnTo>
                  <a:pt x="8382871" y="4939081"/>
                </a:lnTo>
                <a:close/>
                <a:moveTo>
                  <a:pt x="8128264" y="4874491"/>
                </a:moveTo>
                <a:cubicBezTo>
                  <a:pt x="8133140" y="4874491"/>
                  <a:pt x="8136863" y="4876141"/>
                  <a:pt x="8139404" y="4879423"/>
                </a:cubicBezTo>
                <a:cubicBezTo>
                  <a:pt x="8142161" y="4883024"/>
                  <a:pt x="8143539" y="4892307"/>
                  <a:pt x="8143539" y="4907264"/>
                </a:cubicBezTo>
                <a:cubicBezTo>
                  <a:pt x="8143539" y="4922108"/>
                  <a:pt x="8142217" y="4931288"/>
                  <a:pt x="8139563" y="4934786"/>
                </a:cubicBezTo>
                <a:cubicBezTo>
                  <a:pt x="8136910" y="4938283"/>
                  <a:pt x="8133149" y="4940037"/>
                  <a:pt x="8128264" y="4940037"/>
                </a:cubicBezTo>
                <a:cubicBezTo>
                  <a:pt x="8123378" y="4940037"/>
                  <a:pt x="8119618" y="4938283"/>
                  <a:pt x="8116964" y="4934786"/>
                </a:cubicBezTo>
                <a:cubicBezTo>
                  <a:pt x="8114311" y="4931288"/>
                  <a:pt x="8112988" y="4922220"/>
                  <a:pt x="8112988" y="4907264"/>
                </a:cubicBezTo>
                <a:cubicBezTo>
                  <a:pt x="8112988" y="4892307"/>
                  <a:pt x="8114367" y="4883033"/>
                  <a:pt x="8117124" y="4879423"/>
                </a:cubicBezTo>
                <a:cubicBezTo>
                  <a:pt x="8119674" y="4876141"/>
                  <a:pt x="8123388" y="4874491"/>
                  <a:pt x="8128264" y="4874491"/>
                </a:cubicBezTo>
                <a:close/>
                <a:moveTo>
                  <a:pt x="8700926" y="4871856"/>
                </a:moveTo>
                <a:lnTo>
                  <a:pt x="8706636" y="4871856"/>
                </a:lnTo>
                <a:cubicBezTo>
                  <a:pt x="8711081" y="4871856"/>
                  <a:pt x="8714279" y="4872859"/>
                  <a:pt x="8716238" y="4874876"/>
                </a:cubicBezTo>
                <a:cubicBezTo>
                  <a:pt x="8718198" y="4876892"/>
                  <a:pt x="8719174" y="4880267"/>
                  <a:pt x="8719174" y="4885031"/>
                </a:cubicBezTo>
                <a:cubicBezTo>
                  <a:pt x="8719174" y="4889054"/>
                  <a:pt x="8718161" y="4892308"/>
                  <a:pt x="8716154" y="4894793"/>
                </a:cubicBezTo>
                <a:lnTo>
                  <a:pt x="8716163" y="4894793"/>
                </a:lnTo>
                <a:cubicBezTo>
                  <a:pt x="8714147" y="4897278"/>
                  <a:pt x="8711034" y="4898525"/>
                  <a:pt x="8706796" y="4898525"/>
                </a:cubicBezTo>
                <a:lnTo>
                  <a:pt x="8700926" y="4898525"/>
                </a:lnTo>
                <a:close/>
                <a:moveTo>
                  <a:pt x="8511029" y="4850626"/>
                </a:moveTo>
                <a:lnTo>
                  <a:pt x="8511029" y="4963911"/>
                </a:lnTo>
                <a:lnTo>
                  <a:pt x="8584958" y="4963911"/>
                </a:lnTo>
                <a:lnTo>
                  <a:pt x="8584958" y="4939090"/>
                </a:lnTo>
                <a:lnTo>
                  <a:pt x="8538879" y="4939090"/>
                </a:lnTo>
                <a:lnTo>
                  <a:pt x="8538879" y="4919201"/>
                </a:lnTo>
                <a:lnTo>
                  <a:pt x="8580879" y="4919201"/>
                </a:lnTo>
                <a:lnTo>
                  <a:pt x="8580879" y="4894380"/>
                </a:lnTo>
                <a:lnTo>
                  <a:pt x="8538879" y="4894380"/>
                </a:lnTo>
                <a:lnTo>
                  <a:pt x="8538879" y="4875447"/>
                </a:lnTo>
                <a:lnTo>
                  <a:pt x="8584958" y="4875447"/>
                </a:lnTo>
                <a:lnTo>
                  <a:pt x="8584958" y="4850626"/>
                </a:lnTo>
                <a:close/>
                <a:moveTo>
                  <a:pt x="8355012" y="4850626"/>
                </a:moveTo>
                <a:lnTo>
                  <a:pt x="8355012" y="4963911"/>
                </a:lnTo>
                <a:lnTo>
                  <a:pt x="8397022" y="4963911"/>
                </a:lnTo>
                <a:cubicBezTo>
                  <a:pt x="8409962" y="4963911"/>
                  <a:pt x="8420146" y="4960198"/>
                  <a:pt x="8427572" y="4952771"/>
                </a:cubicBezTo>
                <a:cubicBezTo>
                  <a:pt x="8433405" y="4946939"/>
                  <a:pt x="8437015" y="4939934"/>
                  <a:pt x="8438394" y="4931767"/>
                </a:cubicBezTo>
                <a:lnTo>
                  <a:pt x="8439350" y="4907269"/>
                </a:lnTo>
                <a:lnTo>
                  <a:pt x="8438394" y="4882771"/>
                </a:lnTo>
                <a:cubicBezTo>
                  <a:pt x="8437015" y="4874603"/>
                  <a:pt x="8433405" y="4867599"/>
                  <a:pt x="8427572" y="4861766"/>
                </a:cubicBezTo>
                <a:cubicBezTo>
                  <a:pt x="8420146" y="4854339"/>
                  <a:pt x="8409962" y="4850626"/>
                  <a:pt x="8397022" y="4850626"/>
                </a:cubicBezTo>
                <a:close/>
                <a:moveTo>
                  <a:pt x="8210932" y="4850626"/>
                </a:moveTo>
                <a:lnTo>
                  <a:pt x="8210932" y="4963911"/>
                </a:lnTo>
                <a:lnTo>
                  <a:pt x="8238782" y="4963911"/>
                </a:lnTo>
                <a:lnTo>
                  <a:pt x="8238782" y="4906955"/>
                </a:lnTo>
                <a:lnTo>
                  <a:pt x="8275053" y="4963911"/>
                </a:lnTo>
                <a:lnTo>
                  <a:pt x="8299405" y="4963911"/>
                </a:lnTo>
                <a:lnTo>
                  <a:pt x="8299405" y="4850626"/>
                </a:lnTo>
                <a:lnTo>
                  <a:pt x="8271555" y="4850626"/>
                </a:lnTo>
                <a:lnTo>
                  <a:pt x="8271555" y="4907583"/>
                </a:lnTo>
                <a:lnTo>
                  <a:pt x="8235275" y="4850626"/>
                </a:lnTo>
                <a:close/>
                <a:moveTo>
                  <a:pt x="7971975" y="4850626"/>
                </a:moveTo>
                <a:lnTo>
                  <a:pt x="8006183" y="4921724"/>
                </a:lnTo>
                <a:lnTo>
                  <a:pt x="8006183" y="4963911"/>
                </a:lnTo>
                <a:lnTo>
                  <a:pt x="8034033" y="4963911"/>
                </a:lnTo>
                <a:lnTo>
                  <a:pt x="8034033" y="4921724"/>
                </a:lnTo>
                <a:lnTo>
                  <a:pt x="8068241" y="4850626"/>
                </a:lnTo>
                <a:lnTo>
                  <a:pt x="8037849" y="4850626"/>
                </a:lnTo>
                <a:lnTo>
                  <a:pt x="8020183" y="4889776"/>
                </a:lnTo>
                <a:lnTo>
                  <a:pt x="8002366" y="4850626"/>
                </a:lnTo>
                <a:close/>
                <a:moveTo>
                  <a:pt x="8671397" y="4850570"/>
                </a:moveTo>
                <a:lnTo>
                  <a:pt x="8671397" y="4963912"/>
                </a:lnTo>
                <a:lnTo>
                  <a:pt x="8700926" y="4963912"/>
                </a:lnTo>
                <a:lnTo>
                  <a:pt x="8700926" y="4918507"/>
                </a:lnTo>
                <a:lnTo>
                  <a:pt x="8708699" y="4918507"/>
                </a:lnTo>
                <a:cubicBezTo>
                  <a:pt x="8710500" y="4918507"/>
                  <a:pt x="8712009" y="4918742"/>
                  <a:pt x="8713228" y="4919220"/>
                </a:cubicBezTo>
                <a:cubicBezTo>
                  <a:pt x="8714447" y="4919698"/>
                  <a:pt x="8715451" y="4920542"/>
                  <a:pt x="8716248" y="4921761"/>
                </a:cubicBezTo>
                <a:cubicBezTo>
                  <a:pt x="8717045" y="4922980"/>
                  <a:pt x="8717598" y="4924650"/>
                  <a:pt x="8717917" y="4926759"/>
                </a:cubicBezTo>
                <a:cubicBezTo>
                  <a:pt x="8718236" y="4928879"/>
                  <a:pt x="8718395" y="4931523"/>
                  <a:pt x="8718395" y="4934692"/>
                </a:cubicBezTo>
                <a:lnTo>
                  <a:pt x="8718311" y="4942232"/>
                </a:lnTo>
                <a:cubicBezTo>
                  <a:pt x="8718311" y="4943394"/>
                  <a:pt x="8718255" y="4944792"/>
                  <a:pt x="8718311" y="4946648"/>
                </a:cubicBezTo>
                <a:cubicBezTo>
                  <a:pt x="8718358" y="4948505"/>
                  <a:pt x="8718311" y="4950484"/>
                  <a:pt x="8718311" y="4952631"/>
                </a:cubicBezTo>
                <a:lnTo>
                  <a:pt x="8718311" y="4963902"/>
                </a:lnTo>
                <a:lnTo>
                  <a:pt x="8747989" y="4963902"/>
                </a:lnTo>
                <a:lnTo>
                  <a:pt x="8747915" y="4933427"/>
                </a:lnTo>
                <a:cubicBezTo>
                  <a:pt x="8747915" y="4925803"/>
                  <a:pt x="8746592" y="4919830"/>
                  <a:pt x="8743948" y="4915488"/>
                </a:cubicBezTo>
                <a:lnTo>
                  <a:pt x="8743948" y="4915507"/>
                </a:lnTo>
                <a:cubicBezTo>
                  <a:pt x="8741304" y="4911165"/>
                  <a:pt x="8736437" y="4908680"/>
                  <a:pt x="8729348" y="4908043"/>
                </a:cubicBezTo>
                <a:lnTo>
                  <a:pt x="8729348" y="4907724"/>
                </a:lnTo>
                <a:cubicBezTo>
                  <a:pt x="8736118" y="4906664"/>
                  <a:pt x="8741041" y="4903813"/>
                  <a:pt x="8744107" y="4899153"/>
                </a:cubicBezTo>
                <a:cubicBezTo>
                  <a:pt x="8747174" y="4894502"/>
                  <a:pt x="8748712" y="4888360"/>
                  <a:pt x="8748712" y="4880736"/>
                </a:cubicBezTo>
                <a:cubicBezTo>
                  <a:pt x="8748712" y="4876395"/>
                  <a:pt x="8748158" y="4872381"/>
                  <a:pt x="8747042" y="4868668"/>
                </a:cubicBezTo>
                <a:cubicBezTo>
                  <a:pt x="8745936" y="4864964"/>
                  <a:pt x="8744135" y="4861766"/>
                  <a:pt x="8741641" y="4859066"/>
                </a:cubicBezTo>
                <a:cubicBezTo>
                  <a:pt x="8739156" y="4856365"/>
                  <a:pt x="8735930" y="4854274"/>
                  <a:pt x="8731955" y="4852792"/>
                </a:cubicBezTo>
                <a:cubicBezTo>
                  <a:pt x="8727988" y="4851311"/>
                  <a:pt x="8723196" y="4850570"/>
                  <a:pt x="8717589" y="4850570"/>
                </a:cubicBezTo>
                <a:close/>
                <a:moveTo>
                  <a:pt x="8128254" y="4849660"/>
                </a:moveTo>
                <a:cubicBezTo>
                  <a:pt x="8115623" y="4849660"/>
                  <a:pt x="8105074" y="4853908"/>
                  <a:pt x="8096588" y="4862394"/>
                </a:cubicBezTo>
                <a:cubicBezTo>
                  <a:pt x="8091280" y="4867702"/>
                  <a:pt x="8087886" y="4874547"/>
                  <a:pt x="8086404" y="4882921"/>
                </a:cubicBezTo>
                <a:cubicBezTo>
                  <a:pt x="8085551" y="4887591"/>
                  <a:pt x="8085129" y="4895702"/>
                  <a:pt x="8085129" y="4907264"/>
                </a:cubicBezTo>
                <a:cubicBezTo>
                  <a:pt x="8085129" y="4918826"/>
                  <a:pt x="8085551" y="4926937"/>
                  <a:pt x="8086404" y="4931607"/>
                </a:cubicBezTo>
                <a:cubicBezTo>
                  <a:pt x="8087886" y="4939990"/>
                  <a:pt x="8091280" y="4946826"/>
                  <a:pt x="8096588" y="4952134"/>
                </a:cubicBezTo>
                <a:cubicBezTo>
                  <a:pt x="8105074" y="4960620"/>
                  <a:pt x="8115633" y="4964858"/>
                  <a:pt x="8128254" y="4964858"/>
                </a:cubicBezTo>
                <a:cubicBezTo>
                  <a:pt x="8140876" y="4964858"/>
                  <a:pt x="8151435" y="4960620"/>
                  <a:pt x="8159921" y="4952134"/>
                </a:cubicBezTo>
                <a:cubicBezTo>
                  <a:pt x="8165229" y="4946826"/>
                  <a:pt x="8168614" y="4939990"/>
                  <a:pt x="8170105" y="4931607"/>
                </a:cubicBezTo>
                <a:cubicBezTo>
                  <a:pt x="8170958" y="4926937"/>
                  <a:pt x="8171380" y="4918826"/>
                  <a:pt x="8171380" y="4907264"/>
                </a:cubicBezTo>
                <a:cubicBezTo>
                  <a:pt x="8171380" y="4895702"/>
                  <a:pt x="8170949" y="4887591"/>
                  <a:pt x="8170105" y="4882921"/>
                </a:cubicBezTo>
                <a:cubicBezTo>
                  <a:pt x="8168614" y="4874538"/>
                  <a:pt x="8165229" y="4867702"/>
                  <a:pt x="8159921" y="4862394"/>
                </a:cubicBezTo>
                <a:cubicBezTo>
                  <a:pt x="8151435" y="4853908"/>
                  <a:pt x="8140885" y="4849660"/>
                  <a:pt x="8128254" y="4849660"/>
                </a:cubicBezTo>
                <a:close/>
                <a:moveTo>
                  <a:pt x="3945859" y="1916223"/>
                </a:moveTo>
                <a:lnTo>
                  <a:pt x="3945859" y="3180655"/>
                </a:lnTo>
                <a:lnTo>
                  <a:pt x="5210291" y="3180655"/>
                </a:lnTo>
                <a:lnTo>
                  <a:pt x="5210291" y="1916223"/>
                </a:lnTo>
                <a:close/>
                <a:moveTo>
                  <a:pt x="0" y="0"/>
                </a:moveTo>
                <a:lnTo>
                  <a:pt x="9144000" y="0"/>
                </a:lnTo>
                <a:lnTo>
                  <a:pt x="9144000" y="5144400"/>
                </a:lnTo>
                <a:lnTo>
                  <a:pt x="0" y="51444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9" name="Text Placeholder 3">
            <a:extLst>
              <a:ext uri="{FF2B5EF4-FFF2-40B4-BE49-F238E27FC236}">
                <a16:creationId xmlns:a16="http://schemas.microsoft.com/office/drawing/2014/main" id="{4F17C3EE-3543-40C3-4BE3-38D92CCD7721}"/>
              </a:ext>
            </a:extLst>
          </p:cNvPr>
          <p:cNvSpPr>
            <a:spLocks noGrp="1"/>
          </p:cNvSpPr>
          <p:nvPr>
            <p:ph type="body" sz="quarter" idx="21" hasCustomPrompt="1"/>
          </p:nvPr>
        </p:nvSpPr>
        <p:spPr>
          <a:xfrm>
            <a:off x="5282145" y="2726504"/>
            <a:ext cx="1627711" cy="1404993"/>
          </a:xfrm>
        </p:spPr>
        <p:txBody>
          <a:bodyPr lIns="0" tIns="36000" anchor="ctr"/>
          <a:lstStyle>
            <a:lvl1pPr marL="38099" indent="0" algn="ctr">
              <a:spcAft>
                <a:spcPts val="0"/>
              </a:spcAft>
              <a:defRPr sz="1467" b="0">
                <a:solidFill>
                  <a:schemeClr val="bg1"/>
                </a:solidFill>
                <a:latin typeface="+mn-lt"/>
              </a:defRPr>
            </a:lvl1pPr>
            <a:lvl2pPr marL="0" indent="0" algn="ctr">
              <a:lnSpc>
                <a:spcPct val="75000"/>
              </a:lnSpc>
              <a:spcAft>
                <a:spcPts val="0"/>
              </a:spcAft>
              <a:defRPr sz="3733" spc="67" baseline="0">
                <a:solidFill>
                  <a:schemeClr val="accent1"/>
                </a:solidFill>
                <a:latin typeface="+mj-lt"/>
              </a:defRPr>
            </a:lvl2pPr>
            <a:lvl3pPr algn="ctr">
              <a:defRPr/>
            </a:lvl3pPr>
            <a:lvl4pPr algn="ctr">
              <a:defRPr/>
            </a:lvl4pPr>
            <a:lvl5pPr algn="ctr">
              <a:defRPr/>
            </a:lvl5pPr>
          </a:lstStyle>
          <a:p>
            <a:pPr lvl="0"/>
            <a:r>
              <a:rPr lang="en-US"/>
              <a:t>Divider Name</a:t>
            </a:r>
          </a:p>
          <a:p>
            <a:pPr lvl="1"/>
            <a:r>
              <a:rPr lang="en-US"/>
              <a:t>01</a:t>
            </a:r>
            <a:endParaRPr lang="en-GB"/>
          </a:p>
        </p:txBody>
      </p:sp>
      <p:sp>
        <p:nvSpPr>
          <p:cNvPr id="14" name="Footer Placeholder 7">
            <a:extLst>
              <a:ext uri="{FF2B5EF4-FFF2-40B4-BE49-F238E27FC236}">
                <a16:creationId xmlns:a16="http://schemas.microsoft.com/office/drawing/2014/main" id="{137AEC95-36C8-4D65-1717-64E721457575}"/>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16" name="Slide Number Placeholder 8">
            <a:extLst>
              <a:ext uri="{FF2B5EF4-FFF2-40B4-BE49-F238E27FC236}">
                <a16:creationId xmlns:a16="http://schemas.microsoft.com/office/drawing/2014/main" id="{B4E12693-0461-70CF-D622-8CA0B13B91B4}"/>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Tree>
    <p:extLst>
      <p:ext uri="{BB962C8B-B14F-4D97-AF65-F5344CB8AC3E}">
        <p14:creationId xmlns:p14="http://schemas.microsoft.com/office/powerpoint/2010/main" val="3919922542"/>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STATEMENT 01">
    <p:bg>
      <p:bgPr>
        <a:solidFill>
          <a:schemeClr val="bg2"/>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2FF2FB32-89C7-5EBA-157C-0EF1174B74F8}"/>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7" name="Footer Placeholder 7">
            <a:extLst>
              <a:ext uri="{FF2B5EF4-FFF2-40B4-BE49-F238E27FC236}">
                <a16:creationId xmlns:a16="http://schemas.microsoft.com/office/drawing/2014/main" id="{34307267-4741-59E3-E64C-3F02D3ADA092}"/>
              </a:ext>
            </a:extLst>
          </p:cNvPr>
          <p:cNvSpPr>
            <a:spLocks noGrp="1"/>
          </p:cNvSpPr>
          <p:nvPr>
            <p:ph type="ftr" sz="quarter" idx="11"/>
          </p:nvPr>
        </p:nvSpPr>
        <p:spPr>
          <a:xfrm>
            <a:off x="524933" y="6471581"/>
            <a:ext cx="4114800" cy="191688"/>
          </a:xfrm>
        </p:spPr>
        <p:txBody>
          <a:bodyPr/>
          <a:lstStyle>
            <a:lvl1pPr>
              <a:defRPr>
                <a:solidFill>
                  <a:schemeClr val="tx2"/>
                </a:solidFill>
              </a:defRPr>
            </a:lvl1pPr>
          </a:lstStyle>
          <a:p>
            <a:r>
              <a:rPr lang="en-US"/>
              <a:t>Yonder x LTW: Reporting User Journeys</a:t>
            </a:r>
            <a:endParaRPr lang="en-GB"/>
          </a:p>
        </p:txBody>
      </p:sp>
      <p:sp>
        <p:nvSpPr>
          <p:cNvPr id="8" name="Slide Number Placeholder 8">
            <a:extLst>
              <a:ext uri="{FF2B5EF4-FFF2-40B4-BE49-F238E27FC236}">
                <a16:creationId xmlns:a16="http://schemas.microsoft.com/office/drawing/2014/main" id="{0E6F8F5E-9431-374A-0B8F-FDB0B259B60E}"/>
              </a:ext>
            </a:extLst>
          </p:cNvPr>
          <p:cNvSpPr>
            <a:spLocks noGrp="1"/>
          </p:cNvSpPr>
          <p:nvPr>
            <p:ph type="sldNum" sz="quarter" idx="12"/>
          </p:nvPr>
        </p:nvSpPr>
        <p:spPr>
          <a:xfrm>
            <a:off x="81009" y="6471581"/>
            <a:ext cx="362785" cy="192000"/>
          </a:xfrm>
        </p:spPr>
        <p:txBody>
          <a:bodyPr/>
          <a:lstStyle>
            <a:lvl1pPr>
              <a:defRPr>
                <a:solidFill>
                  <a:schemeClr val="tx2"/>
                </a:solidFill>
              </a:defRPr>
            </a:lvl1p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767086C6-E5F6-770E-85D0-4B5C7FF7E598}"/>
              </a:ext>
            </a:extLst>
          </p:cNvPr>
          <p:cNvSpPr>
            <a:spLocks noGrp="1"/>
          </p:cNvSpPr>
          <p:nvPr>
            <p:ph type="dt" sz="half" idx="13"/>
          </p:nvPr>
        </p:nvSpPr>
        <p:spPr/>
        <p:txBody>
          <a:bodyPr/>
          <a:lstStyle/>
          <a:p>
            <a:endParaRPr lang="en-GB"/>
          </a:p>
        </p:txBody>
      </p:sp>
      <p:sp>
        <p:nvSpPr>
          <p:cNvPr id="5" name="Title 1">
            <a:extLst>
              <a:ext uri="{FF2B5EF4-FFF2-40B4-BE49-F238E27FC236}">
                <a16:creationId xmlns:a16="http://schemas.microsoft.com/office/drawing/2014/main" id="{E156D7F5-10F2-D215-58D9-E1E37549A201}"/>
              </a:ext>
            </a:extLst>
          </p:cNvPr>
          <p:cNvSpPr>
            <a:spLocks noGrp="1"/>
          </p:cNvSpPr>
          <p:nvPr>
            <p:ph type="ctrTitle" hasCustomPrompt="1"/>
          </p:nvPr>
        </p:nvSpPr>
        <p:spPr>
          <a:xfrm>
            <a:off x="527051" y="1173243"/>
            <a:ext cx="10532835" cy="4489752"/>
          </a:xfrm>
        </p:spPr>
        <p:txBody>
          <a:bodyPr tIns="0" anchor="ctr" anchorCtr="0">
            <a:noAutofit/>
          </a:bodyPr>
          <a:lstStyle>
            <a:lvl1pPr marL="0" indent="0" algn="l">
              <a:lnSpc>
                <a:spcPct val="80000"/>
              </a:lnSpc>
              <a:tabLst/>
              <a:defRPr lang="en-US" sz="9600" b="0" baseline="0" dirty="0">
                <a:solidFill>
                  <a:schemeClr val="accent1"/>
                </a:solidFill>
              </a:defRPr>
            </a:lvl1pPr>
          </a:lstStyle>
          <a:p>
            <a:r>
              <a:rPr lang="en-US"/>
              <a:t>Add a large font statement here that goes over several lines if you need to.</a:t>
            </a:r>
          </a:p>
        </p:txBody>
      </p:sp>
    </p:spTree>
    <p:extLst>
      <p:ext uri="{BB962C8B-B14F-4D97-AF65-F5344CB8AC3E}">
        <p14:creationId xmlns:p14="http://schemas.microsoft.com/office/powerpoint/2010/main" val="1413429941"/>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_STATEMENT 0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3AA8C0-4DAD-4FC8-2BBD-40647934045B}"/>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
        <p:nvSpPr>
          <p:cNvPr id="4" name="Title 1">
            <a:extLst>
              <a:ext uri="{FF2B5EF4-FFF2-40B4-BE49-F238E27FC236}">
                <a16:creationId xmlns:a16="http://schemas.microsoft.com/office/drawing/2014/main" id="{2D21B729-6734-9E04-E220-C3041CEA6C8B}"/>
              </a:ext>
            </a:extLst>
          </p:cNvPr>
          <p:cNvSpPr>
            <a:spLocks noGrp="1"/>
          </p:cNvSpPr>
          <p:nvPr>
            <p:ph type="ctrTitle" hasCustomPrompt="1"/>
          </p:nvPr>
        </p:nvSpPr>
        <p:spPr>
          <a:xfrm>
            <a:off x="527051" y="1173243"/>
            <a:ext cx="10532835" cy="4489752"/>
          </a:xfrm>
        </p:spPr>
        <p:txBody>
          <a:bodyPr tIns="0" anchor="ctr" anchorCtr="0">
            <a:noAutofit/>
          </a:bodyPr>
          <a:lstStyle>
            <a:lvl1pPr marL="0" indent="0" algn="l">
              <a:lnSpc>
                <a:spcPct val="80000"/>
              </a:lnSpc>
              <a:tabLst/>
              <a:defRPr lang="en-US" sz="9600" b="0" baseline="0" dirty="0">
                <a:solidFill>
                  <a:schemeClr val="accent1"/>
                </a:solidFill>
              </a:defRPr>
            </a:lvl1pPr>
          </a:lstStyle>
          <a:p>
            <a:r>
              <a:rPr lang="en-US"/>
              <a:t>Add a large font statement here that goes over several lines if you need to.</a:t>
            </a:r>
          </a:p>
        </p:txBody>
      </p:sp>
      <p:sp>
        <p:nvSpPr>
          <p:cNvPr id="6" name="Free-form: Shape 5">
            <a:extLst>
              <a:ext uri="{FF2B5EF4-FFF2-40B4-BE49-F238E27FC236}">
                <a16:creationId xmlns:a16="http://schemas.microsoft.com/office/drawing/2014/main" id="{2FF2FB32-89C7-5EBA-157C-0EF1174B74F8}"/>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5" name="Date Placeholder 4">
            <a:extLst>
              <a:ext uri="{FF2B5EF4-FFF2-40B4-BE49-F238E27FC236}">
                <a16:creationId xmlns:a16="http://schemas.microsoft.com/office/drawing/2014/main" id="{80051A3B-0C28-2A6A-64BF-36B501CCF13F}"/>
              </a:ext>
            </a:extLst>
          </p:cNvPr>
          <p:cNvSpPr>
            <a:spLocks noGrp="1"/>
          </p:cNvSpPr>
          <p:nvPr>
            <p:ph type="dt" sz="half" idx="10"/>
          </p:nvPr>
        </p:nvSpPr>
        <p:spPr/>
        <p:txBody>
          <a:bodyPr/>
          <a:lstStyle>
            <a:lvl1pPr>
              <a:defRPr>
                <a:solidFill>
                  <a:schemeClr val="bg1"/>
                </a:solidFill>
              </a:defRPr>
            </a:lvl1pPr>
          </a:lstStyle>
          <a:p>
            <a:endParaRPr lang="en-GB"/>
          </a:p>
        </p:txBody>
      </p:sp>
      <p:sp>
        <p:nvSpPr>
          <p:cNvPr id="9" name="Footer Placeholder 8">
            <a:extLst>
              <a:ext uri="{FF2B5EF4-FFF2-40B4-BE49-F238E27FC236}">
                <a16:creationId xmlns:a16="http://schemas.microsoft.com/office/drawing/2014/main" id="{A421AF85-D292-2C66-D92D-D4566125FAE3}"/>
              </a:ext>
            </a:extLst>
          </p:cNvPr>
          <p:cNvSpPr>
            <a:spLocks noGrp="1"/>
          </p:cNvSpPr>
          <p:nvPr>
            <p:ph type="ftr" sz="quarter" idx="11"/>
          </p:nvPr>
        </p:nvSpPr>
        <p:spPr/>
        <p:txBody>
          <a:bodyPr/>
          <a:lstStyle>
            <a:lvl1pPr>
              <a:defRPr>
                <a:solidFill>
                  <a:schemeClr val="bg1"/>
                </a:solidFill>
              </a:defRPr>
            </a:lvl1pPr>
          </a:lstStyle>
          <a:p>
            <a:r>
              <a:rPr lang="en-US"/>
              <a:t>Yonder x LTW: Reporting User Journeys</a:t>
            </a:r>
            <a:endParaRPr lang="en-GB"/>
          </a:p>
        </p:txBody>
      </p:sp>
      <p:sp>
        <p:nvSpPr>
          <p:cNvPr id="10" name="Slide Number Placeholder 9">
            <a:extLst>
              <a:ext uri="{FF2B5EF4-FFF2-40B4-BE49-F238E27FC236}">
                <a16:creationId xmlns:a16="http://schemas.microsoft.com/office/drawing/2014/main" id="{76F83B70-99B2-E7D9-40DD-70310FA368DC}"/>
              </a:ext>
            </a:extLst>
          </p:cNvPr>
          <p:cNvSpPr>
            <a:spLocks noGrp="1"/>
          </p:cNvSpPr>
          <p:nvPr>
            <p:ph type="sldNum" sz="quarter" idx="12"/>
          </p:nvPr>
        </p:nvSpPr>
        <p:spPr/>
        <p:txBody>
          <a:bodyPr/>
          <a:lstStyle>
            <a:lvl1pPr>
              <a:defRPr>
                <a:solidFill>
                  <a:schemeClr val="bg1"/>
                </a:solidFill>
              </a:defRPr>
            </a:lvl1pPr>
          </a:lstStyle>
          <a:p>
            <a:fld id="{5A4A4867-F919-44F8-B697-D913750C1CBE}" type="slidenum">
              <a:rPr lang="en-GB" smtClean="0"/>
              <a:pPr/>
              <a:t>‹#›</a:t>
            </a:fld>
            <a:endParaRPr lang="en-GB"/>
          </a:p>
        </p:txBody>
      </p:sp>
    </p:spTree>
    <p:extLst>
      <p:ext uri="{BB962C8B-B14F-4D97-AF65-F5344CB8AC3E}">
        <p14:creationId xmlns:p14="http://schemas.microsoft.com/office/powerpoint/2010/main" val="3697221139"/>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_STATEMENT 03">
    <p:bg>
      <p:bgPr>
        <a:solidFill>
          <a:schemeClr val="accent1"/>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2FF2FB32-89C7-5EBA-157C-0EF1174B74F8}"/>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
        <p:nvSpPr>
          <p:cNvPr id="5" name="Date Placeholder 4">
            <a:extLst>
              <a:ext uri="{FF2B5EF4-FFF2-40B4-BE49-F238E27FC236}">
                <a16:creationId xmlns:a16="http://schemas.microsoft.com/office/drawing/2014/main" id="{80051A3B-0C28-2A6A-64BF-36B501CCF13F}"/>
              </a:ext>
            </a:extLst>
          </p:cNvPr>
          <p:cNvSpPr>
            <a:spLocks noGrp="1"/>
          </p:cNvSpPr>
          <p:nvPr>
            <p:ph type="dt" sz="half" idx="10"/>
          </p:nvPr>
        </p:nvSpPr>
        <p:spPr/>
        <p:txBody>
          <a:bodyPr/>
          <a:lstStyle>
            <a:lvl1pPr>
              <a:defRPr>
                <a:solidFill>
                  <a:schemeClr val="bg1"/>
                </a:solidFill>
              </a:defRPr>
            </a:lvl1pPr>
          </a:lstStyle>
          <a:p>
            <a:endParaRPr lang="en-GB"/>
          </a:p>
        </p:txBody>
      </p:sp>
      <p:sp>
        <p:nvSpPr>
          <p:cNvPr id="9" name="Footer Placeholder 8">
            <a:extLst>
              <a:ext uri="{FF2B5EF4-FFF2-40B4-BE49-F238E27FC236}">
                <a16:creationId xmlns:a16="http://schemas.microsoft.com/office/drawing/2014/main" id="{A421AF85-D292-2C66-D92D-D4566125FAE3}"/>
              </a:ext>
            </a:extLst>
          </p:cNvPr>
          <p:cNvSpPr>
            <a:spLocks noGrp="1"/>
          </p:cNvSpPr>
          <p:nvPr>
            <p:ph type="ftr" sz="quarter" idx="11"/>
          </p:nvPr>
        </p:nvSpPr>
        <p:spPr/>
        <p:txBody>
          <a:bodyPr/>
          <a:lstStyle>
            <a:lvl1pPr>
              <a:defRPr>
                <a:solidFill>
                  <a:schemeClr val="bg1"/>
                </a:solidFill>
              </a:defRPr>
            </a:lvl1pPr>
          </a:lstStyle>
          <a:p>
            <a:r>
              <a:rPr lang="en-US"/>
              <a:t>Yonder x LTW: Reporting User Journeys</a:t>
            </a:r>
            <a:endParaRPr lang="en-GB"/>
          </a:p>
        </p:txBody>
      </p:sp>
      <p:sp>
        <p:nvSpPr>
          <p:cNvPr id="10" name="Slide Number Placeholder 9">
            <a:extLst>
              <a:ext uri="{FF2B5EF4-FFF2-40B4-BE49-F238E27FC236}">
                <a16:creationId xmlns:a16="http://schemas.microsoft.com/office/drawing/2014/main" id="{76F83B70-99B2-E7D9-40DD-70310FA368DC}"/>
              </a:ext>
            </a:extLst>
          </p:cNvPr>
          <p:cNvSpPr>
            <a:spLocks noGrp="1"/>
          </p:cNvSpPr>
          <p:nvPr>
            <p:ph type="sldNum" sz="quarter" idx="12"/>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7" name="Title 1">
            <a:extLst>
              <a:ext uri="{FF2B5EF4-FFF2-40B4-BE49-F238E27FC236}">
                <a16:creationId xmlns:a16="http://schemas.microsoft.com/office/drawing/2014/main" id="{7172ED41-82A9-B9BE-1C3F-49729A9C00E3}"/>
              </a:ext>
            </a:extLst>
          </p:cNvPr>
          <p:cNvSpPr>
            <a:spLocks noGrp="1"/>
          </p:cNvSpPr>
          <p:nvPr>
            <p:ph type="ctrTitle" hasCustomPrompt="1"/>
          </p:nvPr>
        </p:nvSpPr>
        <p:spPr>
          <a:xfrm>
            <a:off x="527051" y="1173243"/>
            <a:ext cx="10532835" cy="4489752"/>
          </a:xfrm>
        </p:spPr>
        <p:txBody>
          <a:bodyPr tIns="0" anchor="ctr" anchorCtr="0">
            <a:noAutofit/>
          </a:bodyPr>
          <a:lstStyle>
            <a:lvl1pPr marL="0" indent="0" algn="l">
              <a:lnSpc>
                <a:spcPct val="80000"/>
              </a:lnSpc>
              <a:tabLst/>
              <a:defRPr lang="en-US" sz="9600" b="0" baseline="0" dirty="0">
                <a:solidFill>
                  <a:schemeClr val="bg1"/>
                </a:solidFill>
              </a:defRPr>
            </a:lvl1pPr>
          </a:lstStyle>
          <a:p>
            <a:r>
              <a:rPr lang="en-US"/>
              <a:t>Add a large font statement here that goes over several lines if you need to.</a:t>
            </a:r>
          </a:p>
        </p:txBody>
      </p:sp>
    </p:spTree>
    <p:extLst>
      <p:ext uri="{BB962C8B-B14F-4D97-AF65-F5344CB8AC3E}">
        <p14:creationId xmlns:p14="http://schemas.microsoft.com/office/powerpoint/2010/main" val="1297435713"/>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 HALF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ext Placeholder 4"/>
          <p:cNvSpPr>
            <a:spLocks noGrp="1"/>
          </p:cNvSpPr>
          <p:nvPr>
            <p:ph type="body" sz="quarter" idx="16"/>
          </p:nvPr>
        </p:nvSpPr>
        <p:spPr>
          <a:xfrm>
            <a:off x="533401" y="2347583"/>
            <a:ext cx="4762500" cy="391351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itle 5">
            <a:extLst>
              <a:ext uri="{FF2B5EF4-FFF2-40B4-BE49-F238E27FC236}">
                <a16:creationId xmlns:a16="http://schemas.microsoft.com/office/drawing/2014/main" id="{F7988100-CFEA-5FD8-FDE2-96FA6CFBAE63}"/>
              </a:ext>
            </a:extLst>
          </p:cNvPr>
          <p:cNvSpPr>
            <a:spLocks noGrp="1"/>
          </p:cNvSpPr>
          <p:nvPr>
            <p:ph type="title"/>
          </p:nvPr>
        </p:nvSpPr>
        <p:spPr>
          <a:xfrm>
            <a:off x="533400" y="559617"/>
            <a:ext cx="5205792" cy="736588"/>
          </a:xfrm>
        </p:spPr>
        <p:txBody>
          <a:bodyPr/>
          <a:lstStyle>
            <a:lvl1pPr>
              <a:defRPr/>
            </a:lvl1pPr>
          </a:lstStyle>
          <a:p>
            <a:r>
              <a:rPr lang="en-GB"/>
              <a:t>Click to edit Master title style</a:t>
            </a:r>
          </a:p>
        </p:txBody>
      </p:sp>
      <p:sp>
        <p:nvSpPr>
          <p:cNvPr id="7" name="Text Placeholder 3">
            <a:extLst>
              <a:ext uri="{FF2B5EF4-FFF2-40B4-BE49-F238E27FC236}">
                <a16:creationId xmlns:a16="http://schemas.microsoft.com/office/drawing/2014/main" id="{7D5CB38D-7992-EC94-845F-2F65ECB0D2A0}"/>
              </a:ext>
            </a:extLst>
          </p:cNvPr>
          <p:cNvSpPr>
            <a:spLocks noGrp="1"/>
          </p:cNvSpPr>
          <p:nvPr>
            <p:ph type="body" sz="quarter" idx="15" hasCustomPrompt="1"/>
          </p:nvPr>
        </p:nvSpPr>
        <p:spPr>
          <a:xfrm>
            <a:off x="524935" y="1426770"/>
            <a:ext cx="4770245"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026443764"/>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 HALF IMAGE 0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533401" y="3708400"/>
            <a:ext cx="2339336" cy="240876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a:extLst>
              <a:ext uri="{FF2B5EF4-FFF2-40B4-BE49-F238E27FC236}">
                <a16:creationId xmlns:a16="http://schemas.microsoft.com/office/drawing/2014/main" id="{8B123AFC-AAA2-F02C-3307-C0BC80083064}"/>
              </a:ext>
            </a:extLst>
          </p:cNvPr>
          <p:cNvSpPr>
            <a:spLocks noGrp="1"/>
          </p:cNvSpPr>
          <p:nvPr>
            <p:ph type="body" sz="quarter" idx="21"/>
          </p:nvPr>
        </p:nvSpPr>
        <p:spPr>
          <a:xfrm>
            <a:off x="3271352" y="3708400"/>
            <a:ext cx="2339336" cy="240876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4">
            <a:extLst>
              <a:ext uri="{FF2B5EF4-FFF2-40B4-BE49-F238E27FC236}">
                <a16:creationId xmlns:a16="http://schemas.microsoft.com/office/drawing/2014/main" id="{B2DD2D96-6A65-C394-F6CA-46CFC46A1BCF}"/>
              </a:ext>
            </a:extLst>
          </p:cNvPr>
          <p:cNvSpPr>
            <a:spLocks noGrp="1"/>
          </p:cNvSpPr>
          <p:nvPr>
            <p:ph type="title"/>
          </p:nvPr>
        </p:nvSpPr>
        <p:spPr>
          <a:xfrm>
            <a:off x="533400" y="559617"/>
            <a:ext cx="5204581"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9B0F9A55-1D89-2176-F8E7-D0792909538A}"/>
              </a:ext>
            </a:extLst>
          </p:cNvPr>
          <p:cNvSpPr>
            <a:spLocks noGrp="1"/>
          </p:cNvSpPr>
          <p:nvPr>
            <p:ph type="body" sz="quarter" idx="15" hasCustomPrompt="1"/>
          </p:nvPr>
        </p:nvSpPr>
        <p:spPr>
          <a:xfrm>
            <a:off x="524935" y="1426770"/>
            <a:ext cx="520458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14420956"/>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LE + HALF IMAGE 0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2611363" y="3708400"/>
            <a:ext cx="2787952" cy="240876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4">
            <a:extLst>
              <a:ext uri="{FF2B5EF4-FFF2-40B4-BE49-F238E27FC236}">
                <a16:creationId xmlns:a16="http://schemas.microsoft.com/office/drawing/2014/main" id="{72CB6742-6346-13C9-33AB-8AB0C46B4CCD}"/>
              </a:ext>
            </a:extLst>
          </p:cNvPr>
          <p:cNvSpPr>
            <a:spLocks noGrp="1"/>
          </p:cNvSpPr>
          <p:nvPr>
            <p:ph type="title"/>
          </p:nvPr>
        </p:nvSpPr>
        <p:spPr>
          <a:xfrm>
            <a:off x="533400" y="559617"/>
            <a:ext cx="5156200"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3809A1BB-5C39-9426-47E1-1EF603210B06}"/>
              </a:ext>
            </a:extLst>
          </p:cNvPr>
          <p:cNvSpPr>
            <a:spLocks noGrp="1"/>
          </p:cNvSpPr>
          <p:nvPr>
            <p:ph type="body" sz="quarter" idx="15" hasCustomPrompt="1"/>
          </p:nvPr>
        </p:nvSpPr>
        <p:spPr>
          <a:xfrm>
            <a:off x="524934" y="1426770"/>
            <a:ext cx="516012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390014785"/>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 HALF IMAGE 04">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2611363" y="3708400"/>
            <a:ext cx="2787952" cy="240876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4">
            <a:extLst>
              <a:ext uri="{FF2B5EF4-FFF2-40B4-BE49-F238E27FC236}">
                <a16:creationId xmlns:a16="http://schemas.microsoft.com/office/drawing/2014/main" id="{72CB6742-6346-13C9-33AB-8AB0C46B4CCD}"/>
              </a:ext>
            </a:extLst>
          </p:cNvPr>
          <p:cNvSpPr>
            <a:spLocks noGrp="1"/>
          </p:cNvSpPr>
          <p:nvPr>
            <p:ph type="title"/>
          </p:nvPr>
        </p:nvSpPr>
        <p:spPr>
          <a:xfrm>
            <a:off x="533400" y="559617"/>
            <a:ext cx="5156200"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3809A1BB-5C39-9426-47E1-1EF603210B06}"/>
              </a:ext>
            </a:extLst>
          </p:cNvPr>
          <p:cNvSpPr>
            <a:spLocks noGrp="1"/>
          </p:cNvSpPr>
          <p:nvPr>
            <p:ph type="body" sz="quarter" idx="15" hasCustomPrompt="1"/>
          </p:nvPr>
        </p:nvSpPr>
        <p:spPr>
          <a:xfrm>
            <a:off x="524934" y="1426770"/>
            <a:ext cx="516012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880640899"/>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1x IMAGE + TITLE 0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0" y="0"/>
            <a:ext cx="6109253" cy="6858000"/>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13" name="Title 12">
            <a:extLst>
              <a:ext uri="{FF2B5EF4-FFF2-40B4-BE49-F238E27FC236}">
                <a16:creationId xmlns:a16="http://schemas.microsoft.com/office/drawing/2014/main" id="{35488015-5DF5-9B35-5908-5B4D53D52864}"/>
              </a:ext>
            </a:extLst>
          </p:cNvPr>
          <p:cNvSpPr>
            <a:spLocks noGrp="1"/>
          </p:cNvSpPr>
          <p:nvPr>
            <p:ph type="title"/>
          </p:nvPr>
        </p:nvSpPr>
        <p:spPr>
          <a:xfrm>
            <a:off x="6842757" y="2001723"/>
            <a:ext cx="4602289" cy="1427277"/>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470ADBEA-8DE3-26BA-A637-F5D45E1FE6E9}"/>
              </a:ext>
            </a:extLst>
          </p:cNvPr>
          <p:cNvSpPr>
            <a:spLocks noGrp="1"/>
          </p:cNvSpPr>
          <p:nvPr>
            <p:ph type="body" sz="quarter" idx="15" hasCustomPrompt="1"/>
          </p:nvPr>
        </p:nvSpPr>
        <p:spPr>
          <a:xfrm>
            <a:off x="6829504" y="3684874"/>
            <a:ext cx="4602289" cy="984471"/>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133199303"/>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1x IMAGE + TITLE 0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0" y="-1"/>
            <a:ext cx="6096000" cy="4401015"/>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7" name="Title 6">
            <a:extLst>
              <a:ext uri="{FF2B5EF4-FFF2-40B4-BE49-F238E27FC236}">
                <a16:creationId xmlns:a16="http://schemas.microsoft.com/office/drawing/2014/main" id="{7FD9BEAA-D993-258A-350E-3282969FC637}"/>
              </a:ext>
            </a:extLst>
          </p:cNvPr>
          <p:cNvSpPr>
            <a:spLocks noGrp="1"/>
          </p:cNvSpPr>
          <p:nvPr>
            <p:ph type="title"/>
          </p:nvPr>
        </p:nvSpPr>
        <p:spPr>
          <a:xfrm>
            <a:off x="6725347" y="1662529"/>
            <a:ext cx="11131552" cy="736588"/>
          </a:xfrm>
        </p:spPr>
        <p:txBody>
          <a:bodyPr/>
          <a:lstStyle>
            <a:lvl1pPr>
              <a:defRPr/>
            </a:lvl1pPr>
          </a:lstStyle>
          <a:p>
            <a:r>
              <a:rPr lang="en-GB"/>
              <a:t>Click to edit Master title style</a:t>
            </a:r>
          </a:p>
        </p:txBody>
      </p:sp>
      <p:sp>
        <p:nvSpPr>
          <p:cNvPr id="8" name="Text Placeholder 4">
            <a:extLst>
              <a:ext uri="{FF2B5EF4-FFF2-40B4-BE49-F238E27FC236}">
                <a16:creationId xmlns:a16="http://schemas.microsoft.com/office/drawing/2014/main" id="{68F65D04-37B5-FCA2-0791-57419C37BD27}"/>
              </a:ext>
            </a:extLst>
          </p:cNvPr>
          <p:cNvSpPr>
            <a:spLocks noGrp="1"/>
          </p:cNvSpPr>
          <p:nvPr>
            <p:ph type="body" sz="quarter" idx="16"/>
          </p:nvPr>
        </p:nvSpPr>
        <p:spPr>
          <a:xfrm>
            <a:off x="6725347" y="3233707"/>
            <a:ext cx="3904343" cy="323787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3">
            <a:extLst>
              <a:ext uri="{FF2B5EF4-FFF2-40B4-BE49-F238E27FC236}">
                <a16:creationId xmlns:a16="http://schemas.microsoft.com/office/drawing/2014/main" id="{874BD2C3-A3C3-8CF5-DC4C-A1CF76E71F77}"/>
              </a:ext>
            </a:extLst>
          </p:cNvPr>
          <p:cNvSpPr>
            <a:spLocks noGrp="1"/>
          </p:cNvSpPr>
          <p:nvPr>
            <p:ph type="body" sz="quarter" idx="15" hasCustomPrompt="1"/>
          </p:nvPr>
        </p:nvSpPr>
        <p:spPr>
          <a:xfrm>
            <a:off x="6716880" y="2529682"/>
            <a:ext cx="11140019"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723765304"/>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1x IMAGE + 3x COLUMNS 0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0" y="1"/>
            <a:ext cx="2438400" cy="6857999"/>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7" name="Title 6">
            <a:extLst>
              <a:ext uri="{FF2B5EF4-FFF2-40B4-BE49-F238E27FC236}">
                <a16:creationId xmlns:a16="http://schemas.microsoft.com/office/drawing/2014/main" id="{7FD9BEAA-D993-258A-350E-3282969FC637}"/>
              </a:ext>
            </a:extLst>
          </p:cNvPr>
          <p:cNvSpPr>
            <a:spLocks noGrp="1"/>
          </p:cNvSpPr>
          <p:nvPr>
            <p:ph type="title"/>
          </p:nvPr>
        </p:nvSpPr>
        <p:spPr>
          <a:xfrm>
            <a:off x="3316747" y="559617"/>
            <a:ext cx="8348204" cy="736588"/>
          </a:xfrm>
        </p:spPr>
        <p:txBody>
          <a:bodyPr/>
          <a:lstStyle>
            <a:lvl1pPr>
              <a:defRPr/>
            </a:lvl1pPr>
          </a:lstStyle>
          <a:p>
            <a:r>
              <a:rPr lang="en-GB"/>
              <a:t>Click to edit Master title style</a:t>
            </a:r>
          </a:p>
        </p:txBody>
      </p:sp>
      <p:sp>
        <p:nvSpPr>
          <p:cNvPr id="8" name="Text Placeholder 4">
            <a:extLst>
              <a:ext uri="{FF2B5EF4-FFF2-40B4-BE49-F238E27FC236}">
                <a16:creationId xmlns:a16="http://schemas.microsoft.com/office/drawing/2014/main" id="{68F65D04-37B5-FCA2-0791-57419C37BD27}"/>
              </a:ext>
            </a:extLst>
          </p:cNvPr>
          <p:cNvSpPr>
            <a:spLocks noGrp="1"/>
          </p:cNvSpPr>
          <p:nvPr>
            <p:ph type="body" sz="quarter" idx="16"/>
          </p:nvPr>
        </p:nvSpPr>
        <p:spPr>
          <a:xfrm>
            <a:off x="3310397" y="3332241"/>
            <a:ext cx="2575848" cy="292886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3">
            <a:extLst>
              <a:ext uri="{FF2B5EF4-FFF2-40B4-BE49-F238E27FC236}">
                <a16:creationId xmlns:a16="http://schemas.microsoft.com/office/drawing/2014/main" id="{874BD2C3-A3C3-8CF5-DC4C-A1CF76E71F77}"/>
              </a:ext>
            </a:extLst>
          </p:cNvPr>
          <p:cNvSpPr>
            <a:spLocks noGrp="1"/>
          </p:cNvSpPr>
          <p:nvPr>
            <p:ph type="body" sz="quarter" idx="15" hasCustomPrompt="1"/>
          </p:nvPr>
        </p:nvSpPr>
        <p:spPr>
          <a:xfrm>
            <a:off x="3310398" y="1426770"/>
            <a:ext cx="8354553"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ext Placeholder 4">
            <a:extLst>
              <a:ext uri="{FF2B5EF4-FFF2-40B4-BE49-F238E27FC236}">
                <a16:creationId xmlns:a16="http://schemas.microsoft.com/office/drawing/2014/main" id="{AC46E959-29FE-5782-4B15-7C666C813195}"/>
              </a:ext>
            </a:extLst>
          </p:cNvPr>
          <p:cNvSpPr>
            <a:spLocks noGrp="1"/>
          </p:cNvSpPr>
          <p:nvPr>
            <p:ph type="body" sz="quarter" idx="21"/>
          </p:nvPr>
        </p:nvSpPr>
        <p:spPr>
          <a:xfrm>
            <a:off x="6199749" y="3332241"/>
            <a:ext cx="2575848" cy="292886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D9003EF3-E07B-AD0E-7259-F742F9243BE5}"/>
              </a:ext>
            </a:extLst>
          </p:cNvPr>
          <p:cNvSpPr>
            <a:spLocks noGrp="1"/>
          </p:cNvSpPr>
          <p:nvPr>
            <p:ph type="body" sz="quarter" idx="22"/>
          </p:nvPr>
        </p:nvSpPr>
        <p:spPr>
          <a:xfrm>
            <a:off x="9089101" y="3332241"/>
            <a:ext cx="2575848" cy="292886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7109382"/>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2x IMAGES + 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524934" y="574562"/>
            <a:ext cx="2848428" cy="2848923"/>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7" name="Picture Placeholder 9">
            <a:extLst>
              <a:ext uri="{FF2B5EF4-FFF2-40B4-BE49-F238E27FC236}">
                <a16:creationId xmlns:a16="http://schemas.microsoft.com/office/drawing/2014/main" id="{D7438EC7-9902-B5EA-F8DC-6BE1E1F49EFC}"/>
              </a:ext>
            </a:extLst>
          </p:cNvPr>
          <p:cNvSpPr>
            <a:spLocks noGrp="1"/>
          </p:cNvSpPr>
          <p:nvPr>
            <p:ph type="pic" sz="quarter" idx="21"/>
          </p:nvPr>
        </p:nvSpPr>
        <p:spPr bwMode="auto">
          <a:xfrm>
            <a:off x="5994401" y="1840963"/>
            <a:ext cx="6197600" cy="40838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3" name="Title 12">
            <a:extLst>
              <a:ext uri="{FF2B5EF4-FFF2-40B4-BE49-F238E27FC236}">
                <a16:creationId xmlns:a16="http://schemas.microsoft.com/office/drawing/2014/main" id="{35488015-5DF5-9B35-5908-5B4D53D52864}"/>
              </a:ext>
            </a:extLst>
          </p:cNvPr>
          <p:cNvSpPr>
            <a:spLocks noGrp="1"/>
          </p:cNvSpPr>
          <p:nvPr>
            <p:ph type="title"/>
          </p:nvPr>
        </p:nvSpPr>
        <p:spPr>
          <a:xfrm>
            <a:off x="1080686" y="3890163"/>
            <a:ext cx="4602289" cy="1427277"/>
          </a:xfrm>
        </p:spPr>
        <p:txBody>
          <a:bodyPr anchor="ctr"/>
          <a:lstStyle>
            <a:lvl1pPr algn="l">
              <a:defRPr/>
            </a:lvl1pPr>
          </a:lstStyle>
          <a:p>
            <a:r>
              <a:rPr lang="en-GB"/>
              <a:t>Click to edit Master title style</a:t>
            </a:r>
          </a:p>
        </p:txBody>
      </p:sp>
    </p:spTree>
    <p:extLst>
      <p:ext uri="{BB962C8B-B14F-4D97-AF65-F5344CB8AC3E}">
        <p14:creationId xmlns:p14="http://schemas.microsoft.com/office/powerpoint/2010/main" val="4090443655"/>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LE + IMAGE 03">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72A8769-34EC-D5D0-D597-29021CC67F65}"/>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ext Placeholder 4"/>
          <p:cNvSpPr>
            <a:spLocks noGrp="1"/>
          </p:cNvSpPr>
          <p:nvPr>
            <p:ph type="body" sz="quarter" idx="16"/>
          </p:nvPr>
        </p:nvSpPr>
        <p:spPr>
          <a:xfrm>
            <a:off x="533402" y="3708400"/>
            <a:ext cx="2311399" cy="240876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11">
            <a:extLst>
              <a:ext uri="{FF2B5EF4-FFF2-40B4-BE49-F238E27FC236}">
                <a16:creationId xmlns:a16="http://schemas.microsoft.com/office/drawing/2014/main" id="{17F5FB89-7850-DA41-F91E-A7F1D7DDBD5A}"/>
              </a:ext>
            </a:extLst>
          </p:cNvPr>
          <p:cNvSpPr>
            <a:spLocks noGrp="1"/>
          </p:cNvSpPr>
          <p:nvPr>
            <p:ph type="pic" sz="quarter" idx="17"/>
          </p:nvPr>
        </p:nvSpPr>
        <p:spPr bwMode="auto">
          <a:xfrm>
            <a:off x="4528458" y="0"/>
            <a:ext cx="7663543" cy="6859200"/>
          </a:xfrm>
          <a:custGeom>
            <a:avLst/>
            <a:gdLst>
              <a:gd name="connsiteX0" fmla="*/ 4548749 w 5747657"/>
              <a:gd name="connsiteY0" fmla="*/ 4935733 h 5144400"/>
              <a:gd name="connsiteX1" fmla="*/ 4548749 w 5747657"/>
              <a:gd name="connsiteY1" fmla="*/ 4963911 h 5144400"/>
              <a:gd name="connsiteX2" fmla="*/ 4576927 w 5747657"/>
              <a:gd name="connsiteY2" fmla="*/ 4963911 h 5144400"/>
              <a:gd name="connsiteX3" fmla="*/ 4576927 w 5747657"/>
              <a:gd name="connsiteY3" fmla="*/ 4935733 h 5144400"/>
              <a:gd name="connsiteX4" fmla="*/ 4986529 w 5747657"/>
              <a:gd name="connsiteY4" fmla="*/ 4875438 h 5144400"/>
              <a:gd name="connsiteX5" fmla="*/ 4998785 w 5747657"/>
              <a:gd name="connsiteY5" fmla="*/ 4875438 h 5144400"/>
              <a:gd name="connsiteX6" fmla="*/ 5012148 w 5747657"/>
              <a:gd name="connsiteY6" fmla="*/ 4881805 h 5144400"/>
              <a:gd name="connsiteX7" fmla="*/ 5014410 w 5747657"/>
              <a:gd name="connsiteY7" fmla="*/ 4890400 h 5144400"/>
              <a:gd name="connsiteX8" fmla="*/ 5015167 w 5747657"/>
              <a:gd name="connsiteY8" fmla="*/ 4907260 h 5144400"/>
              <a:gd name="connsiteX9" fmla="*/ 5014530 w 5747657"/>
              <a:gd name="connsiteY9" fmla="*/ 4926028 h 5144400"/>
              <a:gd name="connsiteX10" fmla="*/ 5012148 w 5747657"/>
              <a:gd name="connsiteY10" fmla="*/ 4932714 h 5144400"/>
              <a:gd name="connsiteX11" fmla="*/ 4998785 w 5747657"/>
              <a:gd name="connsiteY11" fmla="*/ 4939081 h 5144400"/>
              <a:gd name="connsiteX12" fmla="*/ 4986529 w 5747657"/>
              <a:gd name="connsiteY12" fmla="*/ 4939081 h 5144400"/>
              <a:gd name="connsiteX13" fmla="*/ 4731922 w 5747657"/>
              <a:gd name="connsiteY13" fmla="*/ 4874491 h 5144400"/>
              <a:gd name="connsiteX14" fmla="*/ 4743062 w 5747657"/>
              <a:gd name="connsiteY14" fmla="*/ 4879423 h 5144400"/>
              <a:gd name="connsiteX15" fmla="*/ 4747197 w 5747657"/>
              <a:gd name="connsiteY15" fmla="*/ 4907264 h 5144400"/>
              <a:gd name="connsiteX16" fmla="*/ 4743221 w 5747657"/>
              <a:gd name="connsiteY16" fmla="*/ 4934786 h 5144400"/>
              <a:gd name="connsiteX17" fmla="*/ 4731922 w 5747657"/>
              <a:gd name="connsiteY17" fmla="*/ 4940037 h 5144400"/>
              <a:gd name="connsiteX18" fmla="*/ 4720622 w 5747657"/>
              <a:gd name="connsiteY18" fmla="*/ 4934786 h 5144400"/>
              <a:gd name="connsiteX19" fmla="*/ 4716646 w 5747657"/>
              <a:gd name="connsiteY19" fmla="*/ 4907264 h 5144400"/>
              <a:gd name="connsiteX20" fmla="*/ 4720782 w 5747657"/>
              <a:gd name="connsiteY20" fmla="*/ 4879423 h 5144400"/>
              <a:gd name="connsiteX21" fmla="*/ 4731922 w 5747657"/>
              <a:gd name="connsiteY21" fmla="*/ 4874491 h 5144400"/>
              <a:gd name="connsiteX22" fmla="*/ 5304584 w 5747657"/>
              <a:gd name="connsiteY22" fmla="*/ 4871856 h 5144400"/>
              <a:gd name="connsiteX23" fmla="*/ 5310294 w 5747657"/>
              <a:gd name="connsiteY23" fmla="*/ 4871856 h 5144400"/>
              <a:gd name="connsiteX24" fmla="*/ 5319896 w 5747657"/>
              <a:gd name="connsiteY24" fmla="*/ 4874876 h 5144400"/>
              <a:gd name="connsiteX25" fmla="*/ 5322832 w 5747657"/>
              <a:gd name="connsiteY25" fmla="*/ 4885031 h 5144400"/>
              <a:gd name="connsiteX26" fmla="*/ 5319812 w 5747657"/>
              <a:gd name="connsiteY26" fmla="*/ 4894793 h 5144400"/>
              <a:gd name="connsiteX27" fmla="*/ 5319821 w 5747657"/>
              <a:gd name="connsiteY27" fmla="*/ 4894793 h 5144400"/>
              <a:gd name="connsiteX28" fmla="*/ 5310454 w 5747657"/>
              <a:gd name="connsiteY28" fmla="*/ 4898525 h 5144400"/>
              <a:gd name="connsiteX29" fmla="*/ 5304584 w 5747657"/>
              <a:gd name="connsiteY29" fmla="*/ 4898525 h 5144400"/>
              <a:gd name="connsiteX30" fmla="*/ 5114687 w 5747657"/>
              <a:gd name="connsiteY30" fmla="*/ 4850626 h 5144400"/>
              <a:gd name="connsiteX31" fmla="*/ 5114687 w 5747657"/>
              <a:gd name="connsiteY31" fmla="*/ 4963911 h 5144400"/>
              <a:gd name="connsiteX32" fmla="*/ 5188616 w 5747657"/>
              <a:gd name="connsiteY32" fmla="*/ 4963911 h 5144400"/>
              <a:gd name="connsiteX33" fmla="*/ 5188616 w 5747657"/>
              <a:gd name="connsiteY33" fmla="*/ 4939090 h 5144400"/>
              <a:gd name="connsiteX34" fmla="*/ 5142537 w 5747657"/>
              <a:gd name="connsiteY34" fmla="*/ 4939090 h 5144400"/>
              <a:gd name="connsiteX35" fmla="*/ 5142537 w 5747657"/>
              <a:gd name="connsiteY35" fmla="*/ 4919201 h 5144400"/>
              <a:gd name="connsiteX36" fmla="*/ 5184537 w 5747657"/>
              <a:gd name="connsiteY36" fmla="*/ 4919201 h 5144400"/>
              <a:gd name="connsiteX37" fmla="*/ 5184537 w 5747657"/>
              <a:gd name="connsiteY37" fmla="*/ 4894380 h 5144400"/>
              <a:gd name="connsiteX38" fmla="*/ 5142537 w 5747657"/>
              <a:gd name="connsiteY38" fmla="*/ 4894380 h 5144400"/>
              <a:gd name="connsiteX39" fmla="*/ 5142537 w 5747657"/>
              <a:gd name="connsiteY39" fmla="*/ 4875447 h 5144400"/>
              <a:gd name="connsiteX40" fmla="*/ 5188616 w 5747657"/>
              <a:gd name="connsiteY40" fmla="*/ 4875447 h 5144400"/>
              <a:gd name="connsiteX41" fmla="*/ 5188616 w 5747657"/>
              <a:gd name="connsiteY41" fmla="*/ 4850626 h 5144400"/>
              <a:gd name="connsiteX42" fmla="*/ 4958670 w 5747657"/>
              <a:gd name="connsiteY42" fmla="*/ 4850626 h 5144400"/>
              <a:gd name="connsiteX43" fmla="*/ 4958670 w 5747657"/>
              <a:gd name="connsiteY43" fmla="*/ 4963911 h 5144400"/>
              <a:gd name="connsiteX44" fmla="*/ 5000680 w 5747657"/>
              <a:gd name="connsiteY44" fmla="*/ 4963911 h 5144400"/>
              <a:gd name="connsiteX45" fmla="*/ 5031230 w 5747657"/>
              <a:gd name="connsiteY45" fmla="*/ 4952771 h 5144400"/>
              <a:gd name="connsiteX46" fmla="*/ 5042052 w 5747657"/>
              <a:gd name="connsiteY46" fmla="*/ 4931767 h 5144400"/>
              <a:gd name="connsiteX47" fmla="*/ 5043008 w 5747657"/>
              <a:gd name="connsiteY47" fmla="*/ 4907269 h 5144400"/>
              <a:gd name="connsiteX48" fmla="*/ 5042052 w 5747657"/>
              <a:gd name="connsiteY48" fmla="*/ 4882771 h 5144400"/>
              <a:gd name="connsiteX49" fmla="*/ 5031230 w 5747657"/>
              <a:gd name="connsiteY49" fmla="*/ 4861766 h 5144400"/>
              <a:gd name="connsiteX50" fmla="*/ 5000680 w 5747657"/>
              <a:gd name="connsiteY50" fmla="*/ 4850626 h 5144400"/>
              <a:gd name="connsiteX51" fmla="*/ 4814590 w 5747657"/>
              <a:gd name="connsiteY51" fmla="*/ 4850626 h 5144400"/>
              <a:gd name="connsiteX52" fmla="*/ 4814590 w 5747657"/>
              <a:gd name="connsiteY52" fmla="*/ 4963911 h 5144400"/>
              <a:gd name="connsiteX53" fmla="*/ 4842440 w 5747657"/>
              <a:gd name="connsiteY53" fmla="*/ 4963911 h 5144400"/>
              <a:gd name="connsiteX54" fmla="*/ 4842440 w 5747657"/>
              <a:gd name="connsiteY54" fmla="*/ 4906955 h 5144400"/>
              <a:gd name="connsiteX55" fmla="*/ 4878711 w 5747657"/>
              <a:gd name="connsiteY55" fmla="*/ 4963911 h 5144400"/>
              <a:gd name="connsiteX56" fmla="*/ 4903063 w 5747657"/>
              <a:gd name="connsiteY56" fmla="*/ 4963911 h 5144400"/>
              <a:gd name="connsiteX57" fmla="*/ 4903063 w 5747657"/>
              <a:gd name="connsiteY57" fmla="*/ 4850626 h 5144400"/>
              <a:gd name="connsiteX58" fmla="*/ 4875213 w 5747657"/>
              <a:gd name="connsiteY58" fmla="*/ 4850626 h 5144400"/>
              <a:gd name="connsiteX59" fmla="*/ 4875213 w 5747657"/>
              <a:gd name="connsiteY59" fmla="*/ 4907583 h 5144400"/>
              <a:gd name="connsiteX60" fmla="*/ 4838933 w 5747657"/>
              <a:gd name="connsiteY60" fmla="*/ 4850626 h 5144400"/>
              <a:gd name="connsiteX61" fmla="*/ 4575633 w 5747657"/>
              <a:gd name="connsiteY61" fmla="*/ 4850626 h 5144400"/>
              <a:gd name="connsiteX62" fmla="*/ 4609841 w 5747657"/>
              <a:gd name="connsiteY62" fmla="*/ 4921724 h 5144400"/>
              <a:gd name="connsiteX63" fmla="*/ 4609841 w 5747657"/>
              <a:gd name="connsiteY63" fmla="*/ 4963911 h 5144400"/>
              <a:gd name="connsiteX64" fmla="*/ 4637691 w 5747657"/>
              <a:gd name="connsiteY64" fmla="*/ 4963911 h 5144400"/>
              <a:gd name="connsiteX65" fmla="*/ 4637691 w 5747657"/>
              <a:gd name="connsiteY65" fmla="*/ 4921724 h 5144400"/>
              <a:gd name="connsiteX66" fmla="*/ 4671899 w 5747657"/>
              <a:gd name="connsiteY66" fmla="*/ 4850626 h 5144400"/>
              <a:gd name="connsiteX67" fmla="*/ 4641507 w 5747657"/>
              <a:gd name="connsiteY67" fmla="*/ 4850626 h 5144400"/>
              <a:gd name="connsiteX68" fmla="*/ 4623841 w 5747657"/>
              <a:gd name="connsiteY68" fmla="*/ 4889776 h 5144400"/>
              <a:gd name="connsiteX69" fmla="*/ 4606024 w 5747657"/>
              <a:gd name="connsiteY69" fmla="*/ 4850626 h 5144400"/>
              <a:gd name="connsiteX70" fmla="*/ 5275055 w 5747657"/>
              <a:gd name="connsiteY70" fmla="*/ 4850570 h 5144400"/>
              <a:gd name="connsiteX71" fmla="*/ 5275055 w 5747657"/>
              <a:gd name="connsiteY71" fmla="*/ 4963912 h 5144400"/>
              <a:gd name="connsiteX72" fmla="*/ 5304584 w 5747657"/>
              <a:gd name="connsiteY72" fmla="*/ 4963912 h 5144400"/>
              <a:gd name="connsiteX73" fmla="*/ 5304584 w 5747657"/>
              <a:gd name="connsiteY73" fmla="*/ 4918507 h 5144400"/>
              <a:gd name="connsiteX74" fmla="*/ 5312357 w 5747657"/>
              <a:gd name="connsiteY74" fmla="*/ 4918507 h 5144400"/>
              <a:gd name="connsiteX75" fmla="*/ 5316886 w 5747657"/>
              <a:gd name="connsiteY75" fmla="*/ 4919220 h 5144400"/>
              <a:gd name="connsiteX76" fmla="*/ 5319906 w 5747657"/>
              <a:gd name="connsiteY76" fmla="*/ 4921761 h 5144400"/>
              <a:gd name="connsiteX77" fmla="*/ 5321575 w 5747657"/>
              <a:gd name="connsiteY77" fmla="*/ 4926759 h 5144400"/>
              <a:gd name="connsiteX78" fmla="*/ 5322053 w 5747657"/>
              <a:gd name="connsiteY78" fmla="*/ 4934692 h 5144400"/>
              <a:gd name="connsiteX79" fmla="*/ 5321969 w 5747657"/>
              <a:gd name="connsiteY79" fmla="*/ 4942232 h 5144400"/>
              <a:gd name="connsiteX80" fmla="*/ 5321969 w 5747657"/>
              <a:gd name="connsiteY80" fmla="*/ 4946648 h 5144400"/>
              <a:gd name="connsiteX81" fmla="*/ 5321969 w 5747657"/>
              <a:gd name="connsiteY81" fmla="*/ 4952631 h 5144400"/>
              <a:gd name="connsiteX82" fmla="*/ 5321969 w 5747657"/>
              <a:gd name="connsiteY82" fmla="*/ 4963902 h 5144400"/>
              <a:gd name="connsiteX83" fmla="*/ 5351647 w 5747657"/>
              <a:gd name="connsiteY83" fmla="*/ 4963902 h 5144400"/>
              <a:gd name="connsiteX84" fmla="*/ 5351573 w 5747657"/>
              <a:gd name="connsiteY84" fmla="*/ 4933427 h 5144400"/>
              <a:gd name="connsiteX85" fmla="*/ 5347606 w 5747657"/>
              <a:gd name="connsiteY85" fmla="*/ 4915488 h 5144400"/>
              <a:gd name="connsiteX86" fmla="*/ 5347606 w 5747657"/>
              <a:gd name="connsiteY86" fmla="*/ 4915507 h 5144400"/>
              <a:gd name="connsiteX87" fmla="*/ 5333006 w 5747657"/>
              <a:gd name="connsiteY87" fmla="*/ 4908043 h 5144400"/>
              <a:gd name="connsiteX88" fmla="*/ 5333006 w 5747657"/>
              <a:gd name="connsiteY88" fmla="*/ 4907724 h 5144400"/>
              <a:gd name="connsiteX89" fmla="*/ 5347765 w 5747657"/>
              <a:gd name="connsiteY89" fmla="*/ 4899153 h 5144400"/>
              <a:gd name="connsiteX90" fmla="*/ 5352370 w 5747657"/>
              <a:gd name="connsiteY90" fmla="*/ 4880736 h 5144400"/>
              <a:gd name="connsiteX91" fmla="*/ 5350700 w 5747657"/>
              <a:gd name="connsiteY91" fmla="*/ 4868668 h 5144400"/>
              <a:gd name="connsiteX92" fmla="*/ 5345299 w 5747657"/>
              <a:gd name="connsiteY92" fmla="*/ 4859066 h 5144400"/>
              <a:gd name="connsiteX93" fmla="*/ 5335613 w 5747657"/>
              <a:gd name="connsiteY93" fmla="*/ 4852792 h 5144400"/>
              <a:gd name="connsiteX94" fmla="*/ 5321247 w 5747657"/>
              <a:gd name="connsiteY94" fmla="*/ 4850570 h 5144400"/>
              <a:gd name="connsiteX95" fmla="*/ 4731912 w 5747657"/>
              <a:gd name="connsiteY95" fmla="*/ 4849660 h 5144400"/>
              <a:gd name="connsiteX96" fmla="*/ 4700246 w 5747657"/>
              <a:gd name="connsiteY96" fmla="*/ 4862394 h 5144400"/>
              <a:gd name="connsiteX97" fmla="*/ 4690062 w 5747657"/>
              <a:gd name="connsiteY97" fmla="*/ 4882921 h 5144400"/>
              <a:gd name="connsiteX98" fmla="*/ 4688787 w 5747657"/>
              <a:gd name="connsiteY98" fmla="*/ 4907264 h 5144400"/>
              <a:gd name="connsiteX99" fmla="*/ 4690062 w 5747657"/>
              <a:gd name="connsiteY99" fmla="*/ 4931607 h 5144400"/>
              <a:gd name="connsiteX100" fmla="*/ 4700246 w 5747657"/>
              <a:gd name="connsiteY100" fmla="*/ 4952134 h 5144400"/>
              <a:gd name="connsiteX101" fmla="*/ 4731912 w 5747657"/>
              <a:gd name="connsiteY101" fmla="*/ 4964858 h 5144400"/>
              <a:gd name="connsiteX102" fmla="*/ 4763579 w 5747657"/>
              <a:gd name="connsiteY102" fmla="*/ 4952134 h 5144400"/>
              <a:gd name="connsiteX103" fmla="*/ 4773763 w 5747657"/>
              <a:gd name="connsiteY103" fmla="*/ 4931607 h 5144400"/>
              <a:gd name="connsiteX104" fmla="*/ 4775038 w 5747657"/>
              <a:gd name="connsiteY104" fmla="*/ 4907264 h 5144400"/>
              <a:gd name="connsiteX105" fmla="*/ 4773763 w 5747657"/>
              <a:gd name="connsiteY105" fmla="*/ 4882921 h 5144400"/>
              <a:gd name="connsiteX106" fmla="*/ 4763579 w 5747657"/>
              <a:gd name="connsiteY106" fmla="*/ 4862394 h 5144400"/>
              <a:gd name="connsiteX107" fmla="*/ 4731912 w 5747657"/>
              <a:gd name="connsiteY107" fmla="*/ 4849660 h 5144400"/>
              <a:gd name="connsiteX108" fmla="*/ 0 w 5747657"/>
              <a:gd name="connsiteY108" fmla="*/ 0 h 5144400"/>
              <a:gd name="connsiteX109" fmla="*/ 5747657 w 5747657"/>
              <a:gd name="connsiteY109" fmla="*/ 0 h 5144400"/>
              <a:gd name="connsiteX110" fmla="*/ 5747657 w 5747657"/>
              <a:gd name="connsiteY110" fmla="*/ 5144400 h 5144400"/>
              <a:gd name="connsiteX111" fmla="*/ 0 w 5747657"/>
              <a:gd name="connsiteY111" fmla="*/ 5144400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747657" h="5144400">
                <a:moveTo>
                  <a:pt x="4548749" y="4935733"/>
                </a:moveTo>
                <a:lnTo>
                  <a:pt x="4548749" y="4963911"/>
                </a:lnTo>
                <a:lnTo>
                  <a:pt x="4576927" y="4963911"/>
                </a:lnTo>
                <a:lnTo>
                  <a:pt x="4576927" y="4935733"/>
                </a:lnTo>
                <a:close/>
                <a:moveTo>
                  <a:pt x="4986529" y="4875438"/>
                </a:moveTo>
                <a:lnTo>
                  <a:pt x="4998785" y="4875438"/>
                </a:lnTo>
                <a:cubicBezTo>
                  <a:pt x="5004834" y="4875438"/>
                  <a:pt x="5009288" y="4877567"/>
                  <a:pt x="5012148" y="4881805"/>
                </a:cubicBezTo>
                <a:cubicBezTo>
                  <a:pt x="5013152" y="4883292"/>
                  <a:pt x="5013906" y="4886157"/>
                  <a:pt x="5014410" y="4890400"/>
                </a:cubicBezTo>
                <a:lnTo>
                  <a:pt x="5015167" y="4907260"/>
                </a:lnTo>
                <a:lnTo>
                  <a:pt x="5014530" y="4926028"/>
                </a:lnTo>
                <a:cubicBezTo>
                  <a:pt x="5014108" y="4928794"/>
                  <a:pt x="5013311" y="4931016"/>
                  <a:pt x="5012148" y="4932714"/>
                </a:cubicBezTo>
                <a:cubicBezTo>
                  <a:pt x="5009288" y="4936961"/>
                  <a:pt x="5004834" y="4939081"/>
                  <a:pt x="4998785" y="4939081"/>
                </a:cubicBezTo>
                <a:lnTo>
                  <a:pt x="4986529" y="4939081"/>
                </a:lnTo>
                <a:close/>
                <a:moveTo>
                  <a:pt x="4731922" y="4874491"/>
                </a:moveTo>
                <a:cubicBezTo>
                  <a:pt x="4736798" y="4874491"/>
                  <a:pt x="4740521" y="4876141"/>
                  <a:pt x="4743062" y="4879423"/>
                </a:cubicBezTo>
                <a:cubicBezTo>
                  <a:pt x="4745819" y="4883024"/>
                  <a:pt x="4747197" y="4892307"/>
                  <a:pt x="4747197" y="4907264"/>
                </a:cubicBezTo>
                <a:cubicBezTo>
                  <a:pt x="4747197" y="4922108"/>
                  <a:pt x="4745875" y="4931288"/>
                  <a:pt x="4743221" y="4934786"/>
                </a:cubicBezTo>
                <a:cubicBezTo>
                  <a:pt x="4740568" y="4938283"/>
                  <a:pt x="4736807" y="4940037"/>
                  <a:pt x="4731922" y="4940037"/>
                </a:cubicBezTo>
                <a:cubicBezTo>
                  <a:pt x="4727036" y="4940037"/>
                  <a:pt x="4723276" y="4938283"/>
                  <a:pt x="4720622" y="4934786"/>
                </a:cubicBezTo>
                <a:cubicBezTo>
                  <a:pt x="4717969" y="4931288"/>
                  <a:pt x="4716646" y="4922220"/>
                  <a:pt x="4716646" y="4907264"/>
                </a:cubicBezTo>
                <a:cubicBezTo>
                  <a:pt x="4716646" y="4892307"/>
                  <a:pt x="4718025" y="4883033"/>
                  <a:pt x="4720782" y="4879423"/>
                </a:cubicBezTo>
                <a:cubicBezTo>
                  <a:pt x="4723332" y="4876141"/>
                  <a:pt x="4727046" y="4874491"/>
                  <a:pt x="4731922" y="4874491"/>
                </a:cubicBezTo>
                <a:close/>
                <a:moveTo>
                  <a:pt x="5304584" y="4871856"/>
                </a:moveTo>
                <a:lnTo>
                  <a:pt x="5310294" y="4871856"/>
                </a:lnTo>
                <a:cubicBezTo>
                  <a:pt x="5314739" y="4871856"/>
                  <a:pt x="5317937" y="4872859"/>
                  <a:pt x="5319896" y="4874876"/>
                </a:cubicBezTo>
                <a:cubicBezTo>
                  <a:pt x="5321856" y="4876892"/>
                  <a:pt x="5322832" y="4880267"/>
                  <a:pt x="5322832" y="4885031"/>
                </a:cubicBezTo>
                <a:cubicBezTo>
                  <a:pt x="5322832" y="4889054"/>
                  <a:pt x="5321819" y="4892308"/>
                  <a:pt x="5319812" y="4894793"/>
                </a:cubicBezTo>
                <a:lnTo>
                  <a:pt x="5319821" y="4894793"/>
                </a:lnTo>
                <a:cubicBezTo>
                  <a:pt x="5317805" y="4897278"/>
                  <a:pt x="5314692" y="4898525"/>
                  <a:pt x="5310454" y="4898525"/>
                </a:cubicBezTo>
                <a:lnTo>
                  <a:pt x="5304584" y="4898525"/>
                </a:lnTo>
                <a:close/>
                <a:moveTo>
                  <a:pt x="5114687" y="4850626"/>
                </a:moveTo>
                <a:lnTo>
                  <a:pt x="5114687" y="4963911"/>
                </a:lnTo>
                <a:lnTo>
                  <a:pt x="5188616" y="4963911"/>
                </a:lnTo>
                <a:lnTo>
                  <a:pt x="5188616" y="4939090"/>
                </a:lnTo>
                <a:lnTo>
                  <a:pt x="5142537" y="4939090"/>
                </a:lnTo>
                <a:lnTo>
                  <a:pt x="5142537" y="4919201"/>
                </a:lnTo>
                <a:lnTo>
                  <a:pt x="5184537" y="4919201"/>
                </a:lnTo>
                <a:lnTo>
                  <a:pt x="5184537" y="4894380"/>
                </a:lnTo>
                <a:lnTo>
                  <a:pt x="5142537" y="4894380"/>
                </a:lnTo>
                <a:lnTo>
                  <a:pt x="5142537" y="4875447"/>
                </a:lnTo>
                <a:lnTo>
                  <a:pt x="5188616" y="4875447"/>
                </a:lnTo>
                <a:lnTo>
                  <a:pt x="5188616" y="4850626"/>
                </a:lnTo>
                <a:close/>
                <a:moveTo>
                  <a:pt x="4958670" y="4850626"/>
                </a:moveTo>
                <a:lnTo>
                  <a:pt x="4958670" y="4963911"/>
                </a:lnTo>
                <a:lnTo>
                  <a:pt x="5000680" y="4963911"/>
                </a:lnTo>
                <a:cubicBezTo>
                  <a:pt x="5013620" y="4963911"/>
                  <a:pt x="5023804" y="4960198"/>
                  <a:pt x="5031230" y="4952771"/>
                </a:cubicBezTo>
                <a:cubicBezTo>
                  <a:pt x="5037063" y="4946939"/>
                  <a:pt x="5040673" y="4939934"/>
                  <a:pt x="5042052" y="4931767"/>
                </a:cubicBezTo>
                <a:lnTo>
                  <a:pt x="5043008" y="4907269"/>
                </a:lnTo>
                <a:lnTo>
                  <a:pt x="5042052" y="4882771"/>
                </a:lnTo>
                <a:cubicBezTo>
                  <a:pt x="5040673" y="4874603"/>
                  <a:pt x="5037063" y="4867599"/>
                  <a:pt x="5031230" y="4861766"/>
                </a:cubicBezTo>
                <a:cubicBezTo>
                  <a:pt x="5023804" y="4854339"/>
                  <a:pt x="5013620" y="4850626"/>
                  <a:pt x="5000680" y="4850626"/>
                </a:cubicBezTo>
                <a:close/>
                <a:moveTo>
                  <a:pt x="4814590" y="4850626"/>
                </a:moveTo>
                <a:lnTo>
                  <a:pt x="4814590" y="4963911"/>
                </a:lnTo>
                <a:lnTo>
                  <a:pt x="4842440" y="4963911"/>
                </a:lnTo>
                <a:lnTo>
                  <a:pt x="4842440" y="4906955"/>
                </a:lnTo>
                <a:lnTo>
                  <a:pt x="4878711" y="4963911"/>
                </a:lnTo>
                <a:lnTo>
                  <a:pt x="4903063" y="4963911"/>
                </a:lnTo>
                <a:lnTo>
                  <a:pt x="4903063" y="4850626"/>
                </a:lnTo>
                <a:lnTo>
                  <a:pt x="4875213" y="4850626"/>
                </a:lnTo>
                <a:lnTo>
                  <a:pt x="4875213" y="4907583"/>
                </a:lnTo>
                <a:lnTo>
                  <a:pt x="4838933" y="4850626"/>
                </a:lnTo>
                <a:close/>
                <a:moveTo>
                  <a:pt x="4575633" y="4850626"/>
                </a:moveTo>
                <a:lnTo>
                  <a:pt x="4609841" y="4921724"/>
                </a:lnTo>
                <a:lnTo>
                  <a:pt x="4609841" y="4963911"/>
                </a:lnTo>
                <a:lnTo>
                  <a:pt x="4637691" y="4963911"/>
                </a:lnTo>
                <a:lnTo>
                  <a:pt x="4637691" y="4921724"/>
                </a:lnTo>
                <a:lnTo>
                  <a:pt x="4671899" y="4850626"/>
                </a:lnTo>
                <a:lnTo>
                  <a:pt x="4641507" y="4850626"/>
                </a:lnTo>
                <a:lnTo>
                  <a:pt x="4623841" y="4889776"/>
                </a:lnTo>
                <a:lnTo>
                  <a:pt x="4606024" y="4850626"/>
                </a:lnTo>
                <a:close/>
                <a:moveTo>
                  <a:pt x="5275055" y="4850570"/>
                </a:moveTo>
                <a:lnTo>
                  <a:pt x="5275055" y="4963912"/>
                </a:lnTo>
                <a:lnTo>
                  <a:pt x="5304584" y="4963912"/>
                </a:lnTo>
                <a:lnTo>
                  <a:pt x="5304584" y="4918507"/>
                </a:lnTo>
                <a:lnTo>
                  <a:pt x="5312357" y="4918507"/>
                </a:lnTo>
                <a:cubicBezTo>
                  <a:pt x="5314158" y="4918507"/>
                  <a:pt x="5315667" y="4918742"/>
                  <a:pt x="5316886" y="4919220"/>
                </a:cubicBezTo>
                <a:cubicBezTo>
                  <a:pt x="5318105" y="4919698"/>
                  <a:pt x="5319109" y="4920542"/>
                  <a:pt x="5319906" y="4921761"/>
                </a:cubicBezTo>
                <a:cubicBezTo>
                  <a:pt x="5320703" y="4922980"/>
                  <a:pt x="5321256" y="4924650"/>
                  <a:pt x="5321575" y="4926759"/>
                </a:cubicBezTo>
                <a:cubicBezTo>
                  <a:pt x="5321894" y="4928879"/>
                  <a:pt x="5322053" y="4931523"/>
                  <a:pt x="5322053" y="4934692"/>
                </a:cubicBezTo>
                <a:lnTo>
                  <a:pt x="5321969" y="4942232"/>
                </a:lnTo>
                <a:cubicBezTo>
                  <a:pt x="5321969" y="4943394"/>
                  <a:pt x="5321913" y="4944792"/>
                  <a:pt x="5321969" y="4946648"/>
                </a:cubicBezTo>
                <a:cubicBezTo>
                  <a:pt x="5322016" y="4948505"/>
                  <a:pt x="5321969" y="4950484"/>
                  <a:pt x="5321969" y="4952631"/>
                </a:cubicBezTo>
                <a:lnTo>
                  <a:pt x="5321969" y="4963902"/>
                </a:lnTo>
                <a:lnTo>
                  <a:pt x="5351647" y="4963902"/>
                </a:lnTo>
                <a:lnTo>
                  <a:pt x="5351573" y="4933427"/>
                </a:lnTo>
                <a:cubicBezTo>
                  <a:pt x="5351573" y="4925803"/>
                  <a:pt x="5350250" y="4919830"/>
                  <a:pt x="5347606" y="4915488"/>
                </a:cubicBezTo>
                <a:lnTo>
                  <a:pt x="5347606" y="4915507"/>
                </a:lnTo>
                <a:cubicBezTo>
                  <a:pt x="5344962" y="4911165"/>
                  <a:pt x="5340095" y="4908680"/>
                  <a:pt x="5333006" y="4908043"/>
                </a:cubicBezTo>
                <a:lnTo>
                  <a:pt x="5333006" y="4907724"/>
                </a:lnTo>
                <a:cubicBezTo>
                  <a:pt x="5339776" y="4906664"/>
                  <a:pt x="5344699" y="4903813"/>
                  <a:pt x="5347765" y="4899153"/>
                </a:cubicBezTo>
                <a:cubicBezTo>
                  <a:pt x="5350832" y="4894502"/>
                  <a:pt x="5352370" y="4888360"/>
                  <a:pt x="5352370" y="4880736"/>
                </a:cubicBezTo>
                <a:cubicBezTo>
                  <a:pt x="5352370" y="4876395"/>
                  <a:pt x="5351816" y="4872381"/>
                  <a:pt x="5350700" y="4868668"/>
                </a:cubicBezTo>
                <a:cubicBezTo>
                  <a:pt x="5349594" y="4864964"/>
                  <a:pt x="5347793" y="4861766"/>
                  <a:pt x="5345299" y="4859066"/>
                </a:cubicBezTo>
                <a:cubicBezTo>
                  <a:pt x="5342814" y="4856365"/>
                  <a:pt x="5339588" y="4854274"/>
                  <a:pt x="5335613" y="4852792"/>
                </a:cubicBezTo>
                <a:cubicBezTo>
                  <a:pt x="5331646" y="4851311"/>
                  <a:pt x="5326854" y="4850570"/>
                  <a:pt x="5321247" y="4850570"/>
                </a:cubicBezTo>
                <a:close/>
                <a:moveTo>
                  <a:pt x="4731912" y="4849660"/>
                </a:moveTo>
                <a:cubicBezTo>
                  <a:pt x="4719281" y="4849660"/>
                  <a:pt x="4708732" y="4853908"/>
                  <a:pt x="4700246" y="4862394"/>
                </a:cubicBezTo>
                <a:cubicBezTo>
                  <a:pt x="4694938" y="4867702"/>
                  <a:pt x="4691544" y="4874547"/>
                  <a:pt x="4690062" y="4882921"/>
                </a:cubicBezTo>
                <a:cubicBezTo>
                  <a:pt x="4689209" y="4887591"/>
                  <a:pt x="4688787" y="4895702"/>
                  <a:pt x="4688787" y="4907264"/>
                </a:cubicBezTo>
                <a:cubicBezTo>
                  <a:pt x="4688787" y="4918826"/>
                  <a:pt x="4689209" y="4926937"/>
                  <a:pt x="4690062" y="4931607"/>
                </a:cubicBezTo>
                <a:cubicBezTo>
                  <a:pt x="4691544" y="4939990"/>
                  <a:pt x="4694938" y="4946826"/>
                  <a:pt x="4700246" y="4952134"/>
                </a:cubicBezTo>
                <a:cubicBezTo>
                  <a:pt x="4708732" y="4960620"/>
                  <a:pt x="4719291" y="4964858"/>
                  <a:pt x="4731912" y="4964858"/>
                </a:cubicBezTo>
                <a:cubicBezTo>
                  <a:pt x="4744534" y="4964858"/>
                  <a:pt x="4755093" y="4960620"/>
                  <a:pt x="4763579" y="4952134"/>
                </a:cubicBezTo>
                <a:cubicBezTo>
                  <a:pt x="4768887" y="4946826"/>
                  <a:pt x="4772272" y="4939990"/>
                  <a:pt x="4773763" y="4931607"/>
                </a:cubicBezTo>
                <a:cubicBezTo>
                  <a:pt x="4774616" y="4926937"/>
                  <a:pt x="4775038" y="4918826"/>
                  <a:pt x="4775038" y="4907264"/>
                </a:cubicBezTo>
                <a:cubicBezTo>
                  <a:pt x="4775038" y="4895702"/>
                  <a:pt x="4774607" y="4887591"/>
                  <a:pt x="4773763" y="4882921"/>
                </a:cubicBezTo>
                <a:cubicBezTo>
                  <a:pt x="4772272" y="4874538"/>
                  <a:pt x="4768887" y="4867702"/>
                  <a:pt x="4763579" y="4862394"/>
                </a:cubicBezTo>
                <a:cubicBezTo>
                  <a:pt x="4755093" y="4853908"/>
                  <a:pt x="4744543" y="4849660"/>
                  <a:pt x="4731912" y="4849660"/>
                </a:cubicBezTo>
                <a:close/>
                <a:moveTo>
                  <a:pt x="0" y="0"/>
                </a:moveTo>
                <a:lnTo>
                  <a:pt x="5747657" y="0"/>
                </a:lnTo>
                <a:lnTo>
                  <a:pt x="5747657" y="5144400"/>
                </a:lnTo>
                <a:lnTo>
                  <a:pt x="0" y="51444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0CA69FE2-0AF3-F352-412E-A9472429878A}"/>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10" name="Date Placeholder 9">
            <a:extLst>
              <a:ext uri="{FF2B5EF4-FFF2-40B4-BE49-F238E27FC236}">
                <a16:creationId xmlns:a16="http://schemas.microsoft.com/office/drawing/2014/main" id="{E0E6473E-7830-218E-240C-93F99274208C}"/>
              </a:ext>
            </a:extLst>
          </p:cNvPr>
          <p:cNvSpPr>
            <a:spLocks noGrp="1"/>
          </p:cNvSpPr>
          <p:nvPr>
            <p:ph type="dt" sz="half" idx="20"/>
          </p:nvPr>
        </p:nvSpPr>
        <p:spPr/>
        <p:txBody>
          <a:bodyPr/>
          <a:lstStyle/>
          <a:p>
            <a:endParaRPr lang="en-GB"/>
          </a:p>
        </p:txBody>
      </p:sp>
      <p:sp>
        <p:nvSpPr>
          <p:cNvPr id="2" name="Title 1">
            <a:extLst>
              <a:ext uri="{FF2B5EF4-FFF2-40B4-BE49-F238E27FC236}">
                <a16:creationId xmlns:a16="http://schemas.microsoft.com/office/drawing/2014/main" id="{B2D34631-E64D-C489-F92D-8AE44B15982B}"/>
              </a:ext>
            </a:extLst>
          </p:cNvPr>
          <p:cNvSpPr>
            <a:spLocks noGrp="1"/>
          </p:cNvSpPr>
          <p:nvPr>
            <p:ph type="title"/>
          </p:nvPr>
        </p:nvSpPr>
        <p:spPr>
          <a:xfrm>
            <a:off x="533400" y="559617"/>
            <a:ext cx="3549952" cy="736588"/>
          </a:xfrm>
        </p:spPr>
        <p:txBody>
          <a:bodyPr/>
          <a:lstStyle>
            <a:lvl1pPr>
              <a:defRPr/>
            </a:lvl1pPr>
          </a:lstStyle>
          <a:p>
            <a:r>
              <a:rPr lang="en-GB"/>
              <a:t>Click to edit Master title style</a:t>
            </a:r>
          </a:p>
        </p:txBody>
      </p:sp>
      <p:sp>
        <p:nvSpPr>
          <p:cNvPr id="6" name="Text Placeholder 3">
            <a:extLst>
              <a:ext uri="{FF2B5EF4-FFF2-40B4-BE49-F238E27FC236}">
                <a16:creationId xmlns:a16="http://schemas.microsoft.com/office/drawing/2014/main" id="{9B7ECBC9-EA08-6A11-064F-3979041E992A}"/>
              </a:ext>
            </a:extLst>
          </p:cNvPr>
          <p:cNvSpPr>
            <a:spLocks noGrp="1"/>
          </p:cNvSpPr>
          <p:nvPr>
            <p:ph type="body" sz="quarter" idx="15" hasCustomPrompt="1"/>
          </p:nvPr>
        </p:nvSpPr>
        <p:spPr>
          <a:xfrm>
            <a:off x="524934" y="1426770"/>
            <a:ext cx="3549953"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581891729"/>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FULL BLLED IMAGE + TIT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1FDCF6-3F33-9EA8-7D1B-B4689567D8F6}"/>
              </a:ext>
            </a:extLst>
          </p:cNvPr>
          <p:cNvSpPr/>
          <p:nvPr userDrawn="1"/>
        </p:nvSpPr>
        <p:spPr bwMode="auto">
          <a:xfrm>
            <a:off x="10237409" y="6086325"/>
            <a:ext cx="1741715" cy="771676"/>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6" name="Picture Placeholder 5">
            <a:extLst>
              <a:ext uri="{FF2B5EF4-FFF2-40B4-BE49-F238E27FC236}">
                <a16:creationId xmlns:a16="http://schemas.microsoft.com/office/drawing/2014/main" id="{F5CCDCA2-AE0B-E784-2414-EDC797B0D8C7}"/>
              </a:ext>
            </a:extLst>
          </p:cNvPr>
          <p:cNvSpPr>
            <a:spLocks noGrp="1"/>
          </p:cNvSpPr>
          <p:nvPr>
            <p:ph type="pic" sz="quarter" idx="17"/>
          </p:nvPr>
        </p:nvSpPr>
        <p:spPr bwMode="auto">
          <a:xfrm>
            <a:off x="1" y="0"/>
            <a:ext cx="12192000" cy="6859200"/>
          </a:xfrm>
          <a:custGeom>
            <a:avLst/>
            <a:gdLst>
              <a:gd name="connsiteX0" fmla="*/ 7945091 w 9144000"/>
              <a:gd name="connsiteY0" fmla="*/ 4935733 h 5144400"/>
              <a:gd name="connsiteX1" fmla="*/ 7945091 w 9144000"/>
              <a:gd name="connsiteY1" fmla="*/ 4963911 h 5144400"/>
              <a:gd name="connsiteX2" fmla="*/ 7973269 w 9144000"/>
              <a:gd name="connsiteY2" fmla="*/ 4963911 h 5144400"/>
              <a:gd name="connsiteX3" fmla="*/ 7973269 w 9144000"/>
              <a:gd name="connsiteY3" fmla="*/ 4935733 h 5144400"/>
              <a:gd name="connsiteX4" fmla="*/ 8382871 w 9144000"/>
              <a:gd name="connsiteY4" fmla="*/ 4875438 h 5144400"/>
              <a:gd name="connsiteX5" fmla="*/ 8395127 w 9144000"/>
              <a:gd name="connsiteY5" fmla="*/ 4875438 h 5144400"/>
              <a:gd name="connsiteX6" fmla="*/ 8408490 w 9144000"/>
              <a:gd name="connsiteY6" fmla="*/ 4881805 h 5144400"/>
              <a:gd name="connsiteX7" fmla="*/ 8410752 w 9144000"/>
              <a:gd name="connsiteY7" fmla="*/ 4890400 h 5144400"/>
              <a:gd name="connsiteX8" fmla="*/ 8411509 w 9144000"/>
              <a:gd name="connsiteY8" fmla="*/ 4907260 h 5144400"/>
              <a:gd name="connsiteX9" fmla="*/ 8410872 w 9144000"/>
              <a:gd name="connsiteY9" fmla="*/ 4926028 h 5144400"/>
              <a:gd name="connsiteX10" fmla="*/ 8408490 w 9144000"/>
              <a:gd name="connsiteY10" fmla="*/ 4932714 h 5144400"/>
              <a:gd name="connsiteX11" fmla="*/ 8395127 w 9144000"/>
              <a:gd name="connsiteY11" fmla="*/ 4939081 h 5144400"/>
              <a:gd name="connsiteX12" fmla="*/ 8382871 w 9144000"/>
              <a:gd name="connsiteY12" fmla="*/ 4939081 h 5144400"/>
              <a:gd name="connsiteX13" fmla="*/ 8128264 w 9144000"/>
              <a:gd name="connsiteY13" fmla="*/ 4874491 h 5144400"/>
              <a:gd name="connsiteX14" fmla="*/ 8139404 w 9144000"/>
              <a:gd name="connsiteY14" fmla="*/ 4879423 h 5144400"/>
              <a:gd name="connsiteX15" fmla="*/ 8143539 w 9144000"/>
              <a:gd name="connsiteY15" fmla="*/ 4907264 h 5144400"/>
              <a:gd name="connsiteX16" fmla="*/ 8139563 w 9144000"/>
              <a:gd name="connsiteY16" fmla="*/ 4934786 h 5144400"/>
              <a:gd name="connsiteX17" fmla="*/ 8128264 w 9144000"/>
              <a:gd name="connsiteY17" fmla="*/ 4940037 h 5144400"/>
              <a:gd name="connsiteX18" fmla="*/ 8116964 w 9144000"/>
              <a:gd name="connsiteY18" fmla="*/ 4934786 h 5144400"/>
              <a:gd name="connsiteX19" fmla="*/ 8112988 w 9144000"/>
              <a:gd name="connsiteY19" fmla="*/ 4907264 h 5144400"/>
              <a:gd name="connsiteX20" fmla="*/ 8117124 w 9144000"/>
              <a:gd name="connsiteY20" fmla="*/ 4879423 h 5144400"/>
              <a:gd name="connsiteX21" fmla="*/ 8128264 w 9144000"/>
              <a:gd name="connsiteY21" fmla="*/ 4874491 h 5144400"/>
              <a:gd name="connsiteX22" fmla="*/ 8700926 w 9144000"/>
              <a:gd name="connsiteY22" fmla="*/ 4871856 h 5144400"/>
              <a:gd name="connsiteX23" fmla="*/ 8706636 w 9144000"/>
              <a:gd name="connsiteY23" fmla="*/ 4871856 h 5144400"/>
              <a:gd name="connsiteX24" fmla="*/ 8716238 w 9144000"/>
              <a:gd name="connsiteY24" fmla="*/ 4874876 h 5144400"/>
              <a:gd name="connsiteX25" fmla="*/ 8719174 w 9144000"/>
              <a:gd name="connsiteY25" fmla="*/ 4885031 h 5144400"/>
              <a:gd name="connsiteX26" fmla="*/ 8716154 w 9144000"/>
              <a:gd name="connsiteY26" fmla="*/ 4894793 h 5144400"/>
              <a:gd name="connsiteX27" fmla="*/ 8716163 w 9144000"/>
              <a:gd name="connsiteY27" fmla="*/ 4894793 h 5144400"/>
              <a:gd name="connsiteX28" fmla="*/ 8706796 w 9144000"/>
              <a:gd name="connsiteY28" fmla="*/ 4898525 h 5144400"/>
              <a:gd name="connsiteX29" fmla="*/ 8700926 w 9144000"/>
              <a:gd name="connsiteY29" fmla="*/ 4898525 h 5144400"/>
              <a:gd name="connsiteX30" fmla="*/ 8511029 w 9144000"/>
              <a:gd name="connsiteY30" fmla="*/ 4850626 h 5144400"/>
              <a:gd name="connsiteX31" fmla="*/ 8511029 w 9144000"/>
              <a:gd name="connsiteY31" fmla="*/ 4963911 h 5144400"/>
              <a:gd name="connsiteX32" fmla="*/ 8584958 w 9144000"/>
              <a:gd name="connsiteY32" fmla="*/ 4963911 h 5144400"/>
              <a:gd name="connsiteX33" fmla="*/ 8584958 w 9144000"/>
              <a:gd name="connsiteY33" fmla="*/ 4939090 h 5144400"/>
              <a:gd name="connsiteX34" fmla="*/ 8538879 w 9144000"/>
              <a:gd name="connsiteY34" fmla="*/ 4939090 h 5144400"/>
              <a:gd name="connsiteX35" fmla="*/ 8538879 w 9144000"/>
              <a:gd name="connsiteY35" fmla="*/ 4919201 h 5144400"/>
              <a:gd name="connsiteX36" fmla="*/ 8580879 w 9144000"/>
              <a:gd name="connsiteY36" fmla="*/ 4919201 h 5144400"/>
              <a:gd name="connsiteX37" fmla="*/ 8580879 w 9144000"/>
              <a:gd name="connsiteY37" fmla="*/ 4894380 h 5144400"/>
              <a:gd name="connsiteX38" fmla="*/ 8538879 w 9144000"/>
              <a:gd name="connsiteY38" fmla="*/ 4894380 h 5144400"/>
              <a:gd name="connsiteX39" fmla="*/ 8538879 w 9144000"/>
              <a:gd name="connsiteY39" fmla="*/ 4875447 h 5144400"/>
              <a:gd name="connsiteX40" fmla="*/ 8584958 w 9144000"/>
              <a:gd name="connsiteY40" fmla="*/ 4875447 h 5144400"/>
              <a:gd name="connsiteX41" fmla="*/ 8584958 w 9144000"/>
              <a:gd name="connsiteY41" fmla="*/ 4850626 h 5144400"/>
              <a:gd name="connsiteX42" fmla="*/ 8355012 w 9144000"/>
              <a:gd name="connsiteY42" fmla="*/ 4850626 h 5144400"/>
              <a:gd name="connsiteX43" fmla="*/ 8355012 w 9144000"/>
              <a:gd name="connsiteY43" fmla="*/ 4963911 h 5144400"/>
              <a:gd name="connsiteX44" fmla="*/ 8397022 w 9144000"/>
              <a:gd name="connsiteY44" fmla="*/ 4963911 h 5144400"/>
              <a:gd name="connsiteX45" fmla="*/ 8427572 w 9144000"/>
              <a:gd name="connsiteY45" fmla="*/ 4952771 h 5144400"/>
              <a:gd name="connsiteX46" fmla="*/ 8438394 w 9144000"/>
              <a:gd name="connsiteY46" fmla="*/ 4931767 h 5144400"/>
              <a:gd name="connsiteX47" fmla="*/ 8439350 w 9144000"/>
              <a:gd name="connsiteY47" fmla="*/ 4907269 h 5144400"/>
              <a:gd name="connsiteX48" fmla="*/ 8438394 w 9144000"/>
              <a:gd name="connsiteY48" fmla="*/ 4882771 h 5144400"/>
              <a:gd name="connsiteX49" fmla="*/ 8427572 w 9144000"/>
              <a:gd name="connsiteY49" fmla="*/ 4861766 h 5144400"/>
              <a:gd name="connsiteX50" fmla="*/ 8397022 w 9144000"/>
              <a:gd name="connsiteY50" fmla="*/ 4850626 h 5144400"/>
              <a:gd name="connsiteX51" fmla="*/ 8210932 w 9144000"/>
              <a:gd name="connsiteY51" fmla="*/ 4850626 h 5144400"/>
              <a:gd name="connsiteX52" fmla="*/ 8210932 w 9144000"/>
              <a:gd name="connsiteY52" fmla="*/ 4963911 h 5144400"/>
              <a:gd name="connsiteX53" fmla="*/ 8238782 w 9144000"/>
              <a:gd name="connsiteY53" fmla="*/ 4963911 h 5144400"/>
              <a:gd name="connsiteX54" fmla="*/ 8238782 w 9144000"/>
              <a:gd name="connsiteY54" fmla="*/ 4906955 h 5144400"/>
              <a:gd name="connsiteX55" fmla="*/ 8275053 w 9144000"/>
              <a:gd name="connsiteY55" fmla="*/ 4963911 h 5144400"/>
              <a:gd name="connsiteX56" fmla="*/ 8299405 w 9144000"/>
              <a:gd name="connsiteY56" fmla="*/ 4963911 h 5144400"/>
              <a:gd name="connsiteX57" fmla="*/ 8299405 w 9144000"/>
              <a:gd name="connsiteY57" fmla="*/ 4850626 h 5144400"/>
              <a:gd name="connsiteX58" fmla="*/ 8271555 w 9144000"/>
              <a:gd name="connsiteY58" fmla="*/ 4850626 h 5144400"/>
              <a:gd name="connsiteX59" fmla="*/ 8271555 w 9144000"/>
              <a:gd name="connsiteY59" fmla="*/ 4907583 h 5144400"/>
              <a:gd name="connsiteX60" fmla="*/ 8235275 w 9144000"/>
              <a:gd name="connsiteY60" fmla="*/ 4850626 h 5144400"/>
              <a:gd name="connsiteX61" fmla="*/ 7971975 w 9144000"/>
              <a:gd name="connsiteY61" fmla="*/ 4850626 h 5144400"/>
              <a:gd name="connsiteX62" fmla="*/ 8006183 w 9144000"/>
              <a:gd name="connsiteY62" fmla="*/ 4921724 h 5144400"/>
              <a:gd name="connsiteX63" fmla="*/ 8006183 w 9144000"/>
              <a:gd name="connsiteY63" fmla="*/ 4963911 h 5144400"/>
              <a:gd name="connsiteX64" fmla="*/ 8034033 w 9144000"/>
              <a:gd name="connsiteY64" fmla="*/ 4963911 h 5144400"/>
              <a:gd name="connsiteX65" fmla="*/ 8034033 w 9144000"/>
              <a:gd name="connsiteY65" fmla="*/ 4921724 h 5144400"/>
              <a:gd name="connsiteX66" fmla="*/ 8068241 w 9144000"/>
              <a:gd name="connsiteY66" fmla="*/ 4850626 h 5144400"/>
              <a:gd name="connsiteX67" fmla="*/ 8037849 w 9144000"/>
              <a:gd name="connsiteY67" fmla="*/ 4850626 h 5144400"/>
              <a:gd name="connsiteX68" fmla="*/ 8020183 w 9144000"/>
              <a:gd name="connsiteY68" fmla="*/ 4889776 h 5144400"/>
              <a:gd name="connsiteX69" fmla="*/ 8002366 w 9144000"/>
              <a:gd name="connsiteY69" fmla="*/ 4850626 h 5144400"/>
              <a:gd name="connsiteX70" fmla="*/ 8671397 w 9144000"/>
              <a:gd name="connsiteY70" fmla="*/ 4850570 h 5144400"/>
              <a:gd name="connsiteX71" fmla="*/ 8671397 w 9144000"/>
              <a:gd name="connsiteY71" fmla="*/ 4963912 h 5144400"/>
              <a:gd name="connsiteX72" fmla="*/ 8700926 w 9144000"/>
              <a:gd name="connsiteY72" fmla="*/ 4963912 h 5144400"/>
              <a:gd name="connsiteX73" fmla="*/ 8700926 w 9144000"/>
              <a:gd name="connsiteY73" fmla="*/ 4918507 h 5144400"/>
              <a:gd name="connsiteX74" fmla="*/ 8708699 w 9144000"/>
              <a:gd name="connsiteY74" fmla="*/ 4918507 h 5144400"/>
              <a:gd name="connsiteX75" fmla="*/ 8713228 w 9144000"/>
              <a:gd name="connsiteY75" fmla="*/ 4919220 h 5144400"/>
              <a:gd name="connsiteX76" fmla="*/ 8716248 w 9144000"/>
              <a:gd name="connsiteY76" fmla="*/ 4921761 h 5144400"/>
              <a:gd name="connsiteX77" fmla="*/ 8717917 w 9144000"/>
              <a:gd name="connsiteY77" fmla="*/ 4926759 h 5144400"/>
              <a:gd name="connsiteX78" fmla="*/ 8718395 w 9144000"/>
              <a:gd name="connsiteY78" fmla="*/ 4934692 h 5144400"/>
              <a:gd name="connsiteX79" fmla="*/ 8718311 w 9144000"/>
              <a:gd name="connsiteY79" fmla="*/ 4942232 h 5144400"/>
              <a:gd name="connsiteX80" fmla="*/ 8718311 w 9144000"/>
              <a:gd name="connsiteY80" fmla="*/ 4946648 h 5144400"/>
              <a:gd name="connsiteX81" fmla="*/ 8718311 w 9144000"/>
              <a:gd name="connsiteY81" fmla="*/ 4952631 h 5144400"/>
              <a:gd name="connsiteX82" fmla="*/ 8718311 w 9144000"/>
              <a:gd name="connsiteY82" fmla="*/ 4963902 h 5144400"/>
              <a:gd name="connsiteX83" fmla="*/ 8747989 w 9144000"/>
              <a:gd name="connsiteY83" fmla="*/ 4963902 h 5144400"/>
              <a:gd name="connsiteX84" fmla="*/ 8747915 w 9144000"/>
              <a:gd name="connsiteY84" fmla="*/ 4933427 h 5144400"/>
              <a:gd name="connsiteX85" fmla="*/ 8743948 w 9144000"/>
              <a:gd name="connsiteY85" fmla="*/ 4915488 h 5144400"/>
              <a:gd name="connsiteX86" fmla="*/ 8743948 w 9144000"/>
              <a:gd name="connsiteY86" fmla="*/ 4915507 h 5144400"/>
              <a:gd name="connsiteX87" fmla="*/ 8729348 w 9144000"/>
              <a:gd name="connsiteY87" fmla="*/ 4908043 h 5144400"/>
              <a:gd name="connsiteX88" fmla="*/ 8729348 w 9144000"/>
              <a:gd name="connsiteY88" fmla="*/ 4907724 h 5144400"/>
              <a:gd name="connsiteX89" fmla="*/ 8744107 w 9144000"/>
              <a:gd name="connsiteY89" fmla="*/ 4899153 h 5144400"/>
              <a:gd name="connsiteX90" fmla="*/ 8748712 w 9144000"/>
              <a:gd name="connsiteY90" fmla="*/ 4880736 h 5144400"/>
              <a:gd name="connsiteX91" fmla="*/ 8747042 w 9144000"/>
              <a:gd name="connsiteY91" fmla="*/ 4868668 h 5144400"/>
              <a:gd name="connsiteX92" fmla="*/ 8741641 w 9144000"/>
              <a:gd name="connsiteY92" fmla="*/ 4859066 h 5144400"/>
              <a:gd name="connsiteX93" fmla="*/ 8731955 w 9144000"/>
              <a:gd name="connsiteY93" fmla="*/ 4852792 h 5144400"/>
              <a:gd name="connsiteX94" fmla="*/ 8717589 w 9144000"/>
              <a:gd name="connsiteY94" fmla="*/ 4850570 h 5144400"/>
              <a:gd name="connsiteX95" fmla="*/ 8128254 w 9144000"/>
              <a:gd name="connsiteY95" fmla="*/ 4849660 h 5144400"/>
              <a:gd name="connsiteX96" fmla="*/ 8096588 w 9144000"/>
              <a:gd name="connsiteY96" fmla="*/ 4862394 h 5144400"/>
              <a:gd name="connsiteX97" fmla="*/ 8086404 w 9144000"/>
              <a:gd name="connsiteY97" fmla="*/ 4882921 h 5144400"/>
              <a:gd name="connsiteX98" fmla="*/ 8085129 w 9144000"/>
              <a:gd name="connsiteY98" fmla="*/ 4907264 h 5144400"/>
              <a:gd name="connsiteX99" fmla="*/ 8086404 w 9144000"/>
              <a:gd name="connsiteY99" fmla="*/ 4931607 h 5144400"/>
              <a:gd name="connsiteX100" fmla="*/ 8096588 w 9144000"/>
              <a:gd name="connsiteY100" fmla="*/ 4952134 h 5144400"/>
              <a:gd name="connsiteX101" fmla="*/ 8128254 w 9144000"/>
              <a:gd name="connsiteY101" fmla="*/ 4964858 h 5144400"/>
              <a:gd name="connsiteX102" fmla="*/ 8159921 w 9144000"/>
              <a:gd name="connsiteY102" fmla="*/ 4952134 h 5144400"/>
              <a:gd name="connsiteX103" fmla="*/ 8170105 w 9144000"/>
              <a:gd name="connsiteY103" fmla="*/ 4931607 h 5144400"/>
              <a:gd name="connsiteX104" fmla="*/ 8171380 w 9144000"/>
              <a:gd name="connsiteY104" fmla="*/ 4907264 h 5144400"/>
              <a:gd name="connsiteX105" fmla="*/ 8170105 w 9144000"/>
              <a:gd name="connsiteY105" fmla="*/ 4882921 h 5144400"/>
              <a:gd name="connsiteX106" fmla="*/ 8159921 w 9144000"/>
              <a:gd name="connsiteY106" fmla="*/ 4862394 h 5144400"/>
              <a:gd name="connsiteX107" fmla="*/ 8128254 w 9144000"/>
              <a:gd name="connsiteY107" fmla="*/ 4849660 h 5144400"/>
              <a:gd name="connsiteX108" fmla="*/ 0 w 9144000"/>
              <a:gd name="connsiteY108" fmla="*/ 0 h 5144400"/>
              <a:gd name="connsiteX109" fmla="*/ 9144000 w 9144000"/>
              <a:gd name="connsiteY109" fmla="*/ 0 h 5144400"/>
              <a:gd name="connsiteX110" fmla="*/ 9144000 w 9144000"/>
              <a:gd name="connsiteY110" fmla="*/ 5144400 h 5144400"/>
              <a:gd name="connsiteX111" fmla="*/ 0 w 9144000"/>
              <a:gd name="connsiteY111" fmla="*/ 5144400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9144000" h="5144400">
                <a:moveTo>
                  <a:pt x="7945091" y="4935733"/>
                </a:moveTo>
                <a:lnTo>
                  <a:pt x="7945091" y="4963911"/>
                </a:lnTo>
                <a:lnTo>
                  <a:pt x="7973269" y="4963911"/>
                </a:lnTo>
                <a:lnTo>
                  <a:pt x="7973269" y="4935733"/>
                </a:lnTo>
                <a:close/>
                <a:moveTo>
                  <a:pt x="8382871" y="4875438"/>
                </a:moveTo>
                <a:lnTo>
                  <a:pt x="8395127" y="4875438"/>
                </a:lnTo>
                <a:cubicBezTo>
                  <a:pt x="8401176" y="4875438"/>
                  <a:pt x="8405630" y="4877567"/>
                  <a:pt x="8408490" y="4881805"/>
                </a:cubicBezTo>
                <a:cubicBezTo>
                  <a:pt x="8409494" y="4883292"/>
                  <a:pt x="8410248" y="4886157"/>
                  <a:pt x="8410752" y="4890400"/>
                </a:cubicBezTo>
                <a:lnTo>
                  <a:pt x="8411509" y="4907260"/>
                </a:lnTo>
                <a:lnTo>
                  <a:pt x="8410872" y="4926028"/>
                </a:lnTo>
                <a:cubicBezTo>
                  <a:pt x="8410450" y="4928794"/>
                  <a:pt x="8409653" y="4931016"/>
                  <a:pt x="8408490" y="4932714"/>
                </a:cubicBezTo>
                <a:cubicBezTo>
                  <a:pt x="8405630" y="4936961"/>
                  <a:pt x="8401176" y="4939081"/>
                  <a:pt x="8395127" y="4939081"/>
                </a:cubicBezTo>
                <a:lnTo>
                  <a:pt x="8382871" y="4939081"/>
                </a:lnTo>
                <a:close/>
                <a:moveTo>
                  <a:pt x="8128264" y="4874491"/>
                </a:moveTo>
                <a:cubicBezTo>
                  <a:pt x="8133140" y="4874491"/>
                  <a:pt x="8136863" y="4876141"/>
                  <a:pt x="8139404" y="4879423"/>
                </a:cubicBezTo>
                <a:cubicBezTo>
                  <a:pt x="8142161" y="4883024"/>
                  <a:pt x="8143539" y="4892307"/>
                  <a:pt x="8143539" y="4907264"/>
                </a:cubicBezTo>
                <a:cubicBezTo>
                  <a:pt x="8143539" y="4922108"/>
                  <a:pt x="8142217" y="4931288"/>
                  <a:pt x="8139563" y="4934786"/>
                </a:cubicBezTo>
                <a:cubicBezTo>
                  <a:pt x="8136910" y="4938283"/>
                  <a:pt x="8133149" y="4940037"/>
                  <a:pt x="8128264" y="4940037"/>
                </a:cubicBezTo>
                <a:cubicBezTo>
                  <a:pt x="8123378" y="4940037"/>
                  <a:pt x="8119618" y="4938283"/>
                  <a:pt x="8116964" y="4934786"/>
                </a:cubicBezTo>
                <a:cubicBezTo>
                  <a:pt x="8114311" y="4931288"/>
                  <a:pt x="8112988" y="4922220"/>
                  <a:pt x="8112988" y="4907264"/>
                </a:cubicBezTo>
                <a:cubicBezTo>
                  <a:pt x="8112988" y="4892307"/>
                  <a:pt x="8114367" y="4883033"/>
                  <a:pt x="8117124" y="4879423"/>
                </a:cubicBezTo>
                <a:cubicBezTo>
                  <a:pt x="8119674" y="4876141"/>
                  <a:pt x="8123388" y="4874491"/>
                  <a:pt x="8128264" y="4874491"/>
                </a:cubicBezTo>
                <a:close/>
                <a:moveTo>
                  <a:pt x="8700926" y="4871856"/>
                </a:moveTo>
                <a:lnTo>
                  <a:pt x="8706636" y="4871856"/>
                </a:lnTo>
                <a:cubicBezTo>
                  <a:pt x="8711081" y="4871856"/>
                  <a:pt x="8714279" y="4872859"/>
                  <a:pt x="8716238" y="4874876"/>
                </a:cubicBezTo>
                <a:cubicBezTo>
                  <a:pt x="8718198" y="4876892"/>
                  <a:pt x="8719174" y="4880267"/>
                  <a:pt x="8719174" y="4885031"/>
                </a:cubicBezTo>
                <a:cubicBezTo>
                  <a:pt x="8719174" y="4889054"/>
                  <a:pt x="8718161" y="4892308"/>
                  <a:pt x="8716154" y="4894793"/>
                </a:cubicBezTo>
                <a:lnTo>
                  <a:pt x="8716163" y="4894793"/>
                </a:lnTo>
                <a:cubicBezTo>
                  <a:pt x="8714147" y="4897278"/>
                  <a:pt x="8711034" y="4898525"/>
                  <a:pt x="8706796" y="4898525"/>
                </a:cubicBezTo>
                <a:lnTo>
                  <a:pt x="8700926" y="4898525"/>
                </a:lnTo>
                <a:close/>
                <a:moveTo>
                  <a:pt x="8511029" y="4850626"/>
                </a:moveTo>
                <a:lnTo>
                  <a:pt x="8511029" y="4963911"/>
                </a:lnTo>
                <a:lnTo>
                  <a:pt x="8584958" y="4963911"/>
                </a:lnTo>
                <a:lnTo>
                  <a:pt x="8584958" y="4939090"/>
                </a:lnTo>
                <a:lnTo>
                  <a:pt x="8538879" y="4939090"/>
                </a:lnTo>
                <a:lnTo>
                  <a:pt x="8538879" y="4919201"/>
                </a:lnTo>
                <a:lnTo>
                  <a:pt x="8580879" y="4919201"/>
                </a:lnTo>
                <a:lnTo>
                  <a:pt x="8580879" y="4894380"/>
                </a:lnTo>
                <a:lnTo>
                  <a:pt x="8538879" y="4894380"/>
                </a:lnTo>
                <a:lnTo>
                  <a:pt x="8538879" y="4875447"/>
                </a:lnTo>
                <a:lnTo>
                  <a:pt x="8584958" y="4875447"/>
                </a:lnTo>
                <a:lnTo>
                  <a:pt x="8584958" y="4850626"/>
                </a:lnTo>
                <a:close/>
                <a:moveTo>
                  <a:pt x="8355012" y="4850626"/>
                </a:moveTo>
                <a:lnTo>
                  <a:pt x="8355012" y="4963911"/>
                </a:lnTo>
                <a:lnTo>
                  <a:pt x="8397022" y="4963911"/>
                </a:lnTo>
                <a:cubicBezTo>
                  <a:pt x="8409962" y="4963911"/>
                  <a:pt x="8420146" y="4960198"/>
                  <a:pt x="8427572" y="4952771"/>
                </a:cubicBezTo>
                <a:cubicBezTo>
                  <a:pt x="8433405" y="4946939"/>
                  <a:pt x="8437015" y="4939934"/>
                  <a:pt x="8438394" y="4931767"/>
                </a:cubicBezTo>
                <a:lnTo>
                  <a:pt x="8439350" y="4907269"/>
                </a:lnTo>
                <a:lnTo>
                  <a:pt x="8438394" y="4882771"/>
                </a:lnTo>
                <a:cubicBezTo>
                  <a:pt x="8437015" y="4874603"/>
                  <a:pt x="8433405" y="4867599"/>
                  <a:pt x="8427572" y="4861766"/>
                </a:cubicBezTo>
                <a:cubicBezTo>
                  <a:pt x="8420146" y="4854339"/>
                  <a:pt x="8409962" y="4850626"/>
                  <a:pt x="8397022" y="4850626"/>
                </a:cubicBezTo>
                <a:close/>
                <a:moveTo>
                  <a:pt x="8210932" y="4850626"/>
                </a:moveTo>
                <a:lnTo>
                  <a:pt x="8210932" y="4963911"/>
                </a:lnTo>
                <a:lnTo>
                  <a:pt x="8238782" y="4963911"/>
                </a:lnTo>
                <a:lnTo>
                  <a:pt x="8238782" y="4906955"/>
                </a:lnTo>
                <a:lnTo>
                  <a:pt x="8275053" y="4963911"/>
                </a:lnTo>
                <a:lnTo>
                  <a:pt x="8299405" y="4963911"/>
                </a:lnTo>
                <a:lnTo>
                  <a:pt x="8299405" y="4850626"/>
                </a:lnTo>
                <a:lnTo>
                  <a:pt x="8271555" y="4850626"/>
                </a:lnTo>
                <a:lnTo>
                  <a:pt x="8271555" y="4907583"/>
                </a:lnTo>
                <a:lnTo>
                  <a:pt x="8235275" y="4850626"/>
                </a:lnTo>
                <a:close/>
                <a:moveTo>
                  <a:pt x="7971975" y="4850626"/>
                </a:moveTo>
                <a:lnTo>
                  <a:pt x="8006183" y="4921724"/>
                </a:lnTo>
                <a:lnTo>
                  <a:pt x="8006183" y="4963911"/>
                </a:lnTo>
                <a:lnTo>
                  <a:pt x="8034033" y="4963911"/>
                </a:lnTo>
                <a:lnTo>
                  <a:pt x="8034033" y="4921724"/>
                </a:lnTo>
                <a:lnTo>
                  <a:pt x="8068241" y="4850626"/>
                </a:lnTo>
                <a:lnTo>
                  <a:pt x="8037849" y="4850626"/>
                </a:lnTo>
                <a:lnTo>
                  <a:pt x="8020183" y="4889776"/>
                </a:lnTo>
                <a:lnTo>
                  <a:pt x="8002366" y="4850626"/>
                </a:lnTo>
                <a:close/>
                <a:moveTo>
                  <a:pt x="8671397" y="4850570"/>
                </a:moveTo>
                <a:lnTo>
                  <a:pt x="8671397" y="4963912"/>
                </a:lnTo>
                <a:lnTo>
                  <a:pt x="8700926" y="4963912"/>
                </a:lnTo>
                <a:lnTo>
                  <a:pt x="8700926" y="4918507"/>
                </a:lnTo>
                <a:lnTo>
                  <a:pt x="8708699" y="4918507"/>
                </a:lnTo>
                <a:cubicBezTo>
                  <a:pt x="8710500" y="4918507"/>
                  <a:pt x="8712009" y="4918742"/>
                  <a:pt x="8713228" y="4919220"/>
                </a:cubicBezTo>
                <a:cubicBezTo>
                  <a:pt x="8714447" y="4919698"/>
                  <a:pt x="8715451" y="4920542"/>
                  <a:pt x="8716248" y="4921761"/>
                </a:cubicBezTo>
                <a:cubicBezTo>
                  <a:pt x="8717045" y="4922980"/>
                  <a:pt x="8717598" y="4924650"/>
                  <a:pt x="8717917" y="4926759"/>
                </a:cubicBezTo>
                <a:cubicBezTo>
                  <a:pt x="8718236" y="4928879"/>
                  <a:pt x="8718395" y="4931523"/>
                  <a:pt x="8718395" y="4934692"/>
                </a:cubicBezTo>
                <a:lnTo>
                  <a:pt x="8718311" y="4942232"/>
                </a:lnTo>
                <a:cubicBezTo>
                  <a:pt x="8718311" y="4943394"/>
                  <a:pt x="8718255" y="4944792"/>
                  <a:pt x="8718311" y="4946648"/>
                </a:cubicBezTo>
                <a:cubicBezTo>
                  <a:pt x="8718358" y="4948505"/>
                  <a:pt x="8718311" y="4950484"/>
                  <a:pt x="8718311" y="4952631"/>
                </a:cubicBezTo>
                <a:lnTo>
                  <a:pt x="8718311" y="4963902"/>
                </a:lnTo>
                <a:lnTo>
                  <a:pt x="8747989" y="4963902"/>
                </a:lnTo>
                <a:lnTo>
                  <a:pt x="8747915" y="4933427"/>
                </a:lnTo>
                <a:cubicBezTo>
                  <a:pt x="8747915" y="4925803"/>
                  <a:pt x="8746592" y="4919830"/>
                  <a:pt x="8743948" y="4915488"/>
                </a:cubicBezTo>
                <a:lnTo>
                  <a:pt x="8743948" y="4915507"/>
                </a:lnTo>
                <a:cubicBezTo>
                  <a:pt x="8741304" y="4911165"/>
                  <a:pt x="8736437" y="4908680"/>
                  <a:pt x="8729348" y="4908043"/>
                </a:cubicBezTo>
                <a:lnTo>
                  <a:pt x="8729348" y="4907724"/>
                </a:lnTo>
                <a:cubicBezTo>
                  <a:pt x="8736118" y="4906664"/>
                  <a:pt x="8741041" y="4903813"/>
                  <a:pt x="8744107" y="4899153"/>
                </a:cubicBezTo>
                <a:cubicBezTo>
                  <a:pt x="8747174" y="4894502"/>
                  <a:pt x="8748712" y="4888360"/>
                  <a:pt x="8748712" y="4880736"/>
                </a:cubicBezTo>
                <a:cubicBezTo>
                  <a:pt x="8748712" y="4876395"/>
                  <a:pt x="8748158" y="4872381"/>
                  <a:pt x="8747042" y="4868668"/>
                </a:cubicBezTo>
                <a:cubicBezTo>
                  <a:pt x="8745936" y="4864964"/>
                  <a:pt x="8744135" y="4861766"/>
                  <a:pt x="8741641" y="4859066"/>
                </a:cubicBezTo>
                <a:cubicBezTo>
                  <a:pt x="8739156" y="4856365"/>
                  <a:pt x="8735930" y="4854274"/>
                  <a:pt x="8731955" y="4852792"/>
                </a:cubicBezTo>
                <a:cubicBezTo>
                  <a:pt x="8727988" y="4851311"/>
                  <a:pt x="8723196" y="4850570"/>
                  <a:pt x="8717589" y="4850570"/>
                </a:cubicBezTo>
                <a:close/>
                <a:moveTo>
                  <a:pt x="8128254" y="4849660"/>
                </a:moveTo>
                <a:cubicBezTo>
                  <a:pt x="8115623" y="4849660"/>
                  <a:pt x="8105074" y="4853908"/>
                  <a:pt x="8096588" y="4862394"/>
                </a:cubicBezTo>
                <a:cubicBezTo>
                  <a:pt x="8091280" y="4867702"/>
                  <a:pt x="8087886" y="4874547"/>
                  <a:pt x="8086404" y="4882921"/>
                </a:cubicBezTo>
                <a:cubicBezTo>
                  <a:pt x="8085551" y="4887591"/>
                  <a:pt x="8085129" y="4895702"/>
                  <a:pt x="8085129" y="4907264"/>
                </a:cubicBezTo>
                <a:cubicBezTo>
                  <a:pt x="8085129" y="4918826"/>
                  <a:pt x="8085551" y="4926937"/>
                  <a:pt x="8086404" y="4931607"/>
                </a:cubicBezTo>
                <a:cubicBezTo>
                  <a:pt x="8087886" y="4939990"/>
                  <a:pt x="8091280" y="4946826"/>
                  <a:pt x="8096588" y="4952134"/>
                </a:cubicBezTo>
                <a:cubicBezTo>
                  <a:pt x="8105074" y="4960620"/>
                  <a:pt x="8115633" y="4964858"/>
                  <a:pt x="8128254" y="4964858"/>
                </a:cubicBezTo>
                <a:cubicBezTo>
                  <a:pt x="8140876" y="4964858"/>
                  <a:pt x="8151435" y="4960620"/>
                  <a:pt x="8159921" y="4952134"/>
                </a:cubicBezTo>
                <a:cubicBezTo>
                  <a:pt x="8165229" y="4946826"/>
                  <a:pt x="8168614" y="4939990"/>
                  <a:pt x="8170105" y="4931607"/>
                </a:cubicBezTo>
                <a:cubicBezTo>
                  <a:pt x="8170958" y="4926937"/>
                  <a:pt x="8171380" y="4918826"/>
                  <a:pt x="8171380" y="4907264"/>
                </a:cubicBezTo>
                <a:cubicBezTo>
                  <a:pt x="8171380" y="4895702"/>
                  <a:pt x="8170949" y="4887591"/>
                  <a:pt x="8170105" y="4882921"/>
                </a:cubicBezTo>
                <a:cubicBezTo>
                  <a:pt x="8168614" y="4874538"/>
                  <a:pt x="8165229" y="4867702"/>
                  <a:pt x="8159921" y="4862394"/>
                </a:cubicBezTo>
                <a:cubicBezTo>
                  <a:pt x="8151435" y="4853908"/>
                  <a:pt x="8140885" y="4849660"/>
                  <a:pt x="8128254" y="4849660"/>
                </a:cubicBezTo>
                <a:close/>
                <a:moveTo>
                  <a:pt x="0" y="0"/>
                </a:moveTo>
                <a:lnTo>
                  <a:pt x="9144000" y="0"/>
                </a:lnTo>
                <a:lnTo>
                  <a:pt x="9144000" y="5144400"/>
                </a:lnTo>
                <a:lnTo>
                  <a:pt x="0" y="51444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4" name="Footer Placeholder 7">
            <a:extLst>
              <a:ext uri="{FF2B5EF4-FFF2-40B4-BE49-F238E27FC236}">
                <a16:creationId xmlns:a16="http://schemas.microsoft.com/office/drawing/2014/main" id="{137AEC95-36C8-4D65-1717-64E721457575}"/>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16" name="Slide Number Placeholder 8">
            <a:extLst>
              <a:ext uri="{FF2B5EF4-FFF2-40B4-BE49-F238E27FC236}">
                <a16:creationId xmlns:a16="http://schemas.microsoft.com/office/drawing/2014/main" id="{B4E12693-0461-70CF-D622-8CA0B13B91B4}"/>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
        <p:nvSpPr>
          <p:cNvPr id="2" name="Title 1">
            <a:extLst>
              <a:ext uri="{FF2B5EF4-FFF2-40B4-BE49-F238E27FC236}">
                <a16:creationId xmlns:a16="http://schemas.microsoft.com/office/drawing/2014/main" id="{B94612AA-C9CA-A13B-7678-B13B92B8642C}"/>
              </a:ext>
            </a:extLst>
          </p:cNvPr>
          <p:cNvSpPr>
            <a:spLocks noGrp="1"/>
          </p:cNvSpPr>
          <p:nvPr>
            <p:ph type="ctrTitle" hasCustomPrompt="1"/>
          </p:nvPr>
        </p:nvSpPr>
        <p:spPr>
          <a:xfrm>
            <a:off x="1606248" y="2862953"/>
            <a:ext cx="8994245" cy="1191980"/>
          </a:xfrm>
        </p:spPr>
        <p:txBody>
          <a:bodyPr tIns="0" anchor="ctr" anchorCtr="0">
            <a:noAutofit/>
          </a:bodyPr>
          <a:lstStyle>
            <a:lvl1pPr algn="ctr">
              <a:lnSpc>
                <a:spcPct val="100000"/>
              </a:lnSpc>
              <a:defRPr lang="en-US" sz="3200" b="0" baseline="0" dirty="0">
                <a:solidFill>
                  <a:schemeClr val="bg1"/>
                </a:solidFill>
              </a:defRPr>
            </a:lvl1pPr>
          </a:lstStyle>
          <a:p>
            <a:r>
              <a:rPr lang="en-US"/>
              <a:t>A title goes here</a:t>
            </a:r>
          </a:p>
        </p:txBody>
      </p:sp>
    </p:spTree>
    <p:extLst>
      <p:ext uri="{BB962C8B-B14F-4D97-AF65-F5344CB8AC3E}">
        <p14:creationId xmlns:p14="http://schemas.microsoft.com/office/powerpoint/2010/main" val="41881491"/>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1_FULL BLLED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1FDCF6-3F33-9EA8-7D1B-B4689567D8F6}"/>
              </a:ext>
            </a:extLst>
          </p:cNvPr>
          <p:cNvSpPr/>
          <p:nvPr userDrawn="1"/>
        </p:nvSpPr>
        <p:spPr bwMode="auto">
          <a:xfrm>
            <a:off x="10237409" y="6086325"/>
            <a:ext cx="1741715" cy="771676"/>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6" name="Picture Placeholder 5">
            <a:extLst>
              <a:ext uri="{FF2B5EF4-FFF2-40B4-BE49-F238E27FC236}">
                <a16:creationId xmlns:a16="http://schemas.microsoft.com/office/drawing/2014/main" id="{F5CCDCA2-AE0B-E784-2414-EDC797B0D8C7}"/>
              </a:ext>
            </a:extLst>
          </p:cNvPr>
          <p:cNvSpPr>
            <a:spLocks noGrp="1"/>
          </p:cNvSpPr>
          <p:nvPr>
            <p:ph type="pic" sz="quarter" idx="17"/>
          </p:nvPr>
        </p:nvSpPr>
        <p:spPr bwMode="auto">
          <a:xfrm>
            <a:off x="1" y="0"/>
            <a:ext cx="12192000" cy="6859200"/>
          </a:xfrm>
          <a:custGeom>
            <a:avLst/>
            <a:gdLst>
              <a:gd name="connsiteX0" fmla="*/ 7945091 w 9144000"/>
              <a:gd name="connsiteY0" fmla="*/ 4935733 h 5144400"/>
              <a:gd name="connsiteX1" fmla="*/ 7945091 w 9144000"/>
              <a:gd name="connsiteY1" fmla="*/ 4963911 h 5144400"/>
              <a:gd name="connsiteX2" fmla="*/ 7973269 w 9144000"/>
              <a:gd name="connsiteY2" fmla="*/ 4963911 h 5144400"/>
              <a:gd name="connsiteX3" fmla="*/ 7973269 w 9144000"/>
              <a:gd name="connsiteY3" fmla="*/ 4935733 h 5144400"/>
              <a:gd name="connsiteX4" fmla="*/ 8382871 w 9144000"/>
              <a:gd name="connsiteY4" fmla="*/ 4875438 h 5144400"/>
              <a:gd name="connsiteX5" fmla="*/ 8395127 w 9144000"/>
              <a:gd name="connsiteY5" fmla="*/ 4875438 h 5144400"/>
              <a:gd name="connsiteX6" fmla="*/ 8408490 w 9144000"/>
              <a:gd name="connsiteY6" fmla="*/ 4881805 h 5144400"/>
              <a:gd name="connsiteX7" fmla="*/ 8410752 w 9144000"/>
              <a:gd name="connsiteY7" fmla="*/ 4890400 h 5144400"/>
              <a:gd name="connsiteX8" fmla="*/ 8411509 w 9144000"/>
              <a:gd name="connsiteY8" fmla="*/ 4907260 h 5144400"/>
              <a:gd name="connsiteX9" fmla="*/ 8410872 w 9144000"/>
              <a:gd name="connsiteY9" fmla="*/ 4926028 h 5144400"/>
              <a:gd name="connsiteX10" fmla="*/ 8408490 w 9144000"/>
              <a:gd name="connsiteY10" fmla="*/ 4932714 h 5144400"/>
              <a:gd name="connsiteX11" fmla="*/ 8395127 w 9144000"/>
              <a:gd name="connsiteY11" fmla="*/ 4939081 h 5144400"/>
              <a:gd name="connsiteX12" fmla="*/ 8382871 w 9144000"/>
              <a:gd name="connsiteY12" fmla="*/ 4939081 h 5144400"/>
              <a:gd name="connsiteX13" fmla="*/ 8128264 w 9144000"/>
              <a:gd name="connsiteY13" fmla="*/ 4874491 h 5144400"/>
              <a:gd name="connsiteX14" fmla="*/ 8139404 w 9144000"/>
              <a:gd name="connsiteY14" fmla="*/ 4879423 h 5144400"/>
              <a:gd name="connsiteX15" fmla="*/ 8143539 w 9144000"/>
              <a:gd name="connsiteY15" fmla="*/ 4907264 h 5144400"/>
              <a:gd name="connsiteX16" fmla="*/ 8139563 w 9144000"/>
              <a:gd name="connsiteY16" fmla="*/ 4934786 h 5144400"/>
              <a:gd name="connsiteX17" fmla="*/ 8128264 w 9144000"/>
              <a:gd name="connsiteY17" fmla="*/ 4940037 h 5144400"/>
              <a:gd name="connsiteX18" fmla="*/ 8116964 w 9144000"/>
              <a:gd name="connsiteY18" fmla="*/ 4934786 h 5144400"/>
              <a:gd name="connsiteX19" fmla="*/ 8112988 w 9144000"/>
              <a:gd name="connsiteY19" fmla="*/ 4907264 h 5144400"/>
              <a:gd name="connsiteX20" fmla="*/ 8117124 w 9144000"/>
              <a:gd name="connsiteY20" fmla="*/ 4879423 h 5144400"/>
              <a:gd name="connsiteX21" fmla="*/ 8128264 w 9144000"/>
              <a:gd name="connsiteY21" fmla="*/ 4874491 h 5144400"/>
              <a:gd name="connsiteX22" fmla="*/ 8700926 w 9144000"/>
              <a:gd name="connsiteY22" fmla="*/ 4871856 h 5144400"/>
              <a:gd name="connsiteX23" fmla="*/ 8706636 w 9144000"/>
              <a:gd name="connsiteY23" fmla="*/ 4871856 h 5144400"/>
              <a:gd name="connsiteX24" fmla="*/ 8716238 w 9144000"/>
              <a:gd name="connsiteY24" fmla="*/ 4874876 h 5144400"/>
              <a:gd name="connsiteX25" fmla="*/ 8719174 w 9144000"/>
              <a:gd name="connsiteY25" fmla="*/ 4885031 h 5144400"/>
              <a:gd name="connsiteX26" fmla="*/ 8716154 w 9144000"/>
              <a:gd name="connsiteY26" fmla="*/ 4894793 h 5144400"/>
              <a:gd name="connsiteX27" fmla="*/ 8716163 w 9144000"/>
              <a:gd name="connsiteY27" fmla="*/ 4894793 h 5144400"/>
              <a:gd name="connsiteX28" fmla="*/ 8706796 w 9144000"/>
              <a:gd name="connsiteY28" fmla="*/ 4898525 h 5144400"/>
              <a:gd name="connsiteX29" fmla="*/ 8700926 w 9144000"/>
              <a:gd name="connsiteY29" fmla="*/ 4898525 h 5144400"/>
              <a:gd name="connsiteX30" fmla="*/ 8511029 w 9144000"/>
              <a:gd name="connsiteY30" fmla="*/ 4850626 h 5144400"/>
              <a:gd name="connsiteX31" fmla="*/ 8511029 w 9144000"/>
              <a:gd name="connsiteY31" fmla="*/ 4963911 h 5144400"/>
              <a:gd name="connsiteX32" fmla="*/ 8584958 w 9144000"/>
              <a:gd name="connsiteY32" fmla="*/ 4963911 h 5144400"/>
              <a:gd name="connsiteX33" fmla="*/ 8584958 w 9144000"/>
              <a:gd name="connsiteY33" fmla="*/ 4939090 h 5144400"/>
              <a:gd name="connsiteX34" fmla="*/ 8538879 w 9144000"/>
              <a:gd name="connsiteY34" fmla="*/ 4939090 h 5144400"/>
              <a:gd name="connsiteX35" fmla="*/ 8538879 w 9144000"/>
              <a:gd name="connsiteY35" fmla="*/ 4919201 h 5144400"/>
              <a:gd name="connsiteX36" fmla="*/ 8580879 w 9144000"/>
              <a:gd name="connsiteY36" fmla="*/ 4919201 h 5144400"/>
              <a:gd name="connsiteX37" fmla="*/ 8580879 w 9144000"/>
              <a:gd name="connsiteY37" fmla="*/ 4894380 h 5144400"/>
              <a:gd name="connsiteX38" fmla="*/ 8538879 w 9144000"/>
              <a:gd name="connsiteY38" fmla="*/ 4894380 h 5144400"/>
              <a:gd name="connsiteX39" fmla="*/ 8538879 w 9144000"/>
              <a:gd name="connsiteY39" fmla="*/ 4875447 h 5144400"/>
              <a:gd name="connsiteX40" fmla="*/ 8584958 w 9144000"/>
              <a:gd name="connsiteY40" fmla="*/ 4875447 h 5144400"/>
              <a:gd name="connsiteX41" fmla="*/ 8584958 w 9144000"/>
              <a:gd name="connsiteY41" fmla="*/ 4850626 h 5144400"/>
              <a:gd name="connsiteX42" fmla="*/ 8355012 w 9144000"/>
              <a:gd name="connsiteY42" fmla="*/ 4850626 h 5144400"/>
              <a:gd name="connsiteX43" fmla="*/ 8355012 w 9144000"/>
              <a:gd name="connsiteY43" fmla="*/ 4963911 h 5144400"/>
              <a:gd name="connsiteX44" fmla="*/ 8397022 w 9144000"/>
              <a:gd name="connsiteY44" fmla="*/ 4963911 h 5144400"/>
              <a:gd name="connsiteX45" fmla="*/ 8427572 w 9144000"/>
              <a:gd name="connsiteY45" fmla="*/ 4952771 h 5144400"/>
              <a:gd name="connsiteX46" fmla="*/ 8438394 w 9144000"/>
              <a:gd name="connsiteY46" fmla="*/ 4931767 h 5144400"/>
              <a:gd name="connsiteX47" fmla="*/ 8439350 w 9144000"/>
              <a:gd name="connsiteY47" fmla="*/ 4907269 h 5144400"/>
              <a:gd name="connsiteX48" fmla="*/ 8438394 w 9144000"/>
              <a:gd name="connsiteY48" fmla="*/ 4882771 h 5144400"/>
              <a:gd name="connsiteX49" fmla="*/ 8427572 w 9144000"/>
              <a:gd name="connsiteY49" fmla="*/ 4861766 h 5144400"/>
              <a:gd name="connsiteX50" fmla="*/ 8397022 w 9144000"/>
              <a:gd name="connsiteY50" fmla="*/ 4850626 h 5144400"/>
              <a:gd name="connsiteX51" fmla="*/ 8210932 w 9144000"/>
              <a:gd name="connsiteY51" fmla="*/ 4850626 h 5144400"/>
              <a:gd name="connsiteX52" fmla="*/ 8210932 w 9144000"/>
              <a:gd name="connsiteY52" fmla="*/ 4963911 h 5144400"/>
              <a:gd name="connsiteX53" fmla="*/ 8238782 w 9144000"/>
              <a:gd name="connsiteY53" fmla="*/ 4963911 h 5144400"/>
              <a:gd name="connsiteX54" fmla="*/ 8238782 w 9144000"/>
              <a:gd name="connsiteY54" fmla="*/ 4906955 h 5144400"/>
              <a:gd name="connsiteX55" fmla="*/ 8275053 w 9144000"/>
              <a:gd name="connsiteY55" fmla="*/ 4963911 h 5144400"/>
              <a:gd name="connsiteX56" fmla="*/ 8299405 w 9144000"/>
              <a:gd name="connsiteY56" fmla="*/ 4963911 h 5144400"/>
              <a:gd name="connsiteX57" fmla="*/ 8299405 w 9144000"/>
              <a:gd name="connsiteY57" fmla="*/ 4850626 h 5144400"/>
              <a:gd name="connsiteX58" fmla="*/ 8271555 w 9144000"/>
              <a:gd name="connsiteY58" fmla="*/ 4850626 h 5144400"/>
              <a:gd name="connsiteX59" fmla="*/ 8271555 w 9144000"/>
              <a:gd name="connsiteY59" fmla="*/ 4907583 h 5144400"/>
              <a:gd name="connsiteX60" fmla="*/ 8235275 w 9144000"/>
              <a:gd name="connsiteY60" fmla="*/ 4850626 h 5144400"/>
              <a:gd name="connsiteX61" fmla="*/ 7971975 w 9144000"/>
              <a:gd name="connsiteY61" fmla="*/ 4850626 h 5144400"/>
              <a:gd name="connsiteX62" fmla="*/ 8006183 w 9144000"/>
              <a:gd name="connsiteY62" fmla="*/ 4921724 h 5144400"/>
              <a:gd name="connsiteX63" fmla="*/ 8006183 w 9144000"/>
              <a:gd name="connsiteY63" fmla="*/ 4963911 h 5144400"/>
              <a:gd name="connsiteX64" fmla="*/ 8034033 w 9144000"/>
              <a:gd name="connsiteY64" fmla="*/ 4963911 h 5144400"/>
              <a:gd name="connsiteX65" fmla="*/ 8034033 w 9144000"/>
              <a:gd name="connsiteY65" fmla="*/ 4921724 h 5144400"/>
              <a:gd name="connsiteX66" fmla="*/ 8068241 w 9144000"/>
              <a:gd name="connsiteY66" fmla="*/ 4850626 h 5144400"/>
              <a:gd name="connsiteX67" fmla="*/ 8037849 w 9144000"/>
              <a:gd name="connsiteY67" fmla="*/ 4850626 h 5144400"/>
              <a:gd name="connsiteX68" fmla="*/ 8020183 w 9144000"/>
              <a:gd name="connsiteY68" fmla="*/ 4889776 h 5144400"/>
              <a:gd name="connsiteX69" fmla="*/ 8002366 w 9144000"/>
              <a:gd name="connsiteY69" fmla="*/ 4850626 h 5144400"/>
              <a:gd name="connsiteX70" fmla="*/ 8671397 w 9144000"/>
              <a:gd name="connsiteY70" fmla="*/ 4850570 h 5144400"/>
              <a:gd name="connsiteX71" fmla="*/ 8671397 w 9144000"/>
              <a:gd name="connsiteY71" fmla="*/ 4963912 h 5144400"/>
              <a:gd name="connsiteX72" fmla="*/ 8700926 w 9144000"/>
              <a:gd name="connsiteY72" fmla="*/ 4963912 h 5144400"/>
              <a:gd name="connsiteX73" fmla="*/ 8700926 w 9144000"/>
              <a:gd name="connsiteY73" fmla="*/ 4918507 h 5144400"/>
              <a:gd name="connsiteX74" fmla="*/ 8708699 w 9144000"/>
              <a:gd name="connsiteY74" fmla="*/ 4918507 h 5144400"/>
              <a:gd name="connsiteX75" fmla="*/ 8713228 w 9144000"/>
              <a:gd name="connsiteY75" fmla="*/ 4919220 h 5144400"/>
              <a:gd name="connsiteX76" fmla="*/ 8716248 w 9144000"/>
              <a:gd name="connsiteY76" fmla="*/ 4921761 h 5144400"/>
              <a:gd name="connsiteX77" fmla="*/ 8717917 w 9144000"/>
              <a:gd name="connsiteY77" fmla="*/ 4926759 h 5144400"/>
              <a:gd name="connsiteX78" fmla="*/ 8718395 w 9144000"/>
              <a:gd name="connsiteY78" fmla="*/ 4934692 h 5144400"/>
              <a:gd name="connsiteX79" fmla="*/ 8718311 w 9144000"/>
              <a:gd name="connsiteY79" fmla="*/ 4942232 h 5144400"/>
              <a:gd name="connsiteX80" fmla="*/ 8718311 w 9144000"/>
              <a:gd name="connsiteY80" fmla="*/ 4946648 h 5144400"/>
              <a:gd name="connsiteX81" fmla="*/ 8718311 w 9144000"/>
              <a:gd name="connsiteY81" fmla="*/ 4952631 h 5144400"/>
              <a:gd name="connsiteX82" fmla="*/ 8718311 w 9144000"/>
              <a:gd name="connsiteY82" fmla="*/ 4963902 h 5144400"/>
              <a:gd name="connsiteX83" fmla="*/ 8747989 w 9144000"/>
              <a:gd name="connsiteY83" fmla="*/ 4963902 h 5144400"/>
              <a:gd name="connsiteX84" fmla="*/ 8747915 w 9144000"/>
              <a:gd name="connsiteY84" fmla="*/ 4933427 h 5144400"/>
              <a:gd name="connsiteX85" fmla="*/ 8743948 w 9144000"/>
              <a:gd name="connsiteY85" fmla="*/ 4915488 h 5144400"/>
              <a:gd name="connsiteX86" fmla="*/ 8743948 w 9144000"/>
              <a:gd name="connsiteY86" fmla="*/ 4915507 h 5144400"/>
              <a:gd name="connsiteX87" fmla="*/ 8729348 w 9144000"/>
              <a:gd name="connsiteY87" fmla="*/ 4908043 h 5144400"/>
              <a:gd name="connsiteX88" fmla="*/ 8729348 w 9144000"/>
              <a:gd name="connsiteY88" fmla="*/ 4907724 h 5144400"/>
              <a:gd name="connsiteX89" fmla="*/ 8744107 w 9144000"/>
              <a:gd name="connsiteY89" fmla="*/ 4899153 h 5144400"/>
              <a:gd name="connsiteX90" fmla="*/ 8748712 w 9144000"/>
              <a:gd name="connsiteY90" fmla="*/ 4880736 h 5144400"/>
              <a:gd name="connsiteX91" fmla="*/ 8747042 w 9144000"/>
              <a:gd name="connsiteY91" fmla="*/ 4868668 h 5144400"/>
              <a:gd name="connsiteX92" fmla="*/ 8741641 w 9144000"/>
              <a:gd name="connsiteY92" fmla="*/ 4859066 h 5144400"/>
              <a:gd name="connsiteX93" fmla="*/ 8731955 w 9144000"/>
              <a:gd name="connsiteY93" fmla="*/ 4852792 h 5144400"/>
              <a:gd name="connsiteX94" fmla="*/ 8717589 w 9144000"/>
              <a:gd name="connsiteY94" fmla="*/ 4850570 h 5144400"/>
              <a:gd name="connsiteX95" fmla="*/ 8128254 w 9144000"/>
              <a:gd name="connsiteY95" fmla="*/ 4849660 h 5144400"/>
              <a:gd name="connsiteX96" fmla="*/ 8096588 w 9144000"/>
              <a:gd name="connsiteY96" fmla="*/ 4862394 h 5144400"/>
              <a:gd name="connsiteX97" fmla="*/ 8086404 w 9144000"/>
              <a:gd name="connsiteY97" fmla="*/ 4882921 h 5144400"/>
              <a:gd name="connsiteX98" fmla="*/ 8085129 w 9144000"/>
              <a:gd name="connsiteY98" fmla="*/ 4907264 h 5144400"/>
              <a:gd name="connsiteX99" fmla="*/ 8086404 w 9144000"/>
              <a:gd name="connsiteY99" fmla="*/ 4931607 h 5144400"/>
              <a:gd name="connsiteX100" fmla="*/ 8096588 w 9144000"/>
              <a:gd name="connsiteY100" fmla="*/ 4952134 h 5144400"/>
              <a:gd name="connsiteX101" fmla="*/ 8128254 w 9144000"/>
              <a:gd name="connsiteY101" fmla="*/ 4964858 h 5144400"/>
              <a:gd name="connsiteX102" fmla="*/ 8159921 w 9144000"/>
              <a:gd name="connsiteY102" fmla="*/ 4952134 h 5144400"/>
              <a:gd name="connsiteX103" fmla="*/ 8170105 w 9144000"/>
              <a:gd name="connsiteY103" fmla="*/ 4931607 h 5144400"/>
              <a:gd name="connsiteX104" fmla="*/ 8171380 w 9144000"/>
              <a:gd name="connsiteY104" fmla="*/ 4907264 h 5144400"/>
              <a:gd name="connsiteX105" fmla="*/ 8170105 w 9144000"/>
              <a:gd name="connsiteY105" fmla="*/ 4882921 h 5144400"/>
              <a:gd name="connsiteX106" fmla="*/ 8159921 w 9144000"/>
              <a:gd name="connsiteY106" fmla="*/ 4862394 h 5144400"/>
              <a:gd name="connsiteX107" fmla="*/ 8128254 w 9144000"/>
              <a:gd name="connsiteY107" fmla="*/ 4849660 h 5144400"/>
              <a:gd name="connsiteX108" fmla="*/ 0 w 9144000"/>
              <a:gd name="connsiteY108" fmla="*/ 0 h 5144400"/>
              <a:gd name="connsiteX109" fmla="*/ 9144000 w 9144000"/>
              <a:gd name="connsiteY109" fmla="*/ 0 h 5144400"/>
              <a:gd name="connsiteX110" fmla="*/ 9144000 w 9144000"/>
              <a:gd name="connsiteY110" fmla="*/ 5144400 h 5144400"/>
              <a:gd name="connsiteX111" fmla="*/ 0 w 9144000"/>
              <a:gd name="connsiteY111" fmla="*/ 5144400 h 514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9144000" h="5144400">
                <a:moveTo>
                  <a:pt x="7945091" y="4935733"/>
                </a:moveTo>
                <a:lnTo>
                  <a:pt x="7945091" y="4963911"/>
                </a:lnTo>
                <a:lnTo>
                  <a:pt x="7973269" y="4963911"/>
                </a:lnTo>
                <a:lnTo>
                  <a:pt x="7973269" y="4935733"/>
                </a:lnTo>
                <a:close/>
                <a:moveTo>
                  <a:pt x="8382871" y="4875438"/>
                </a:moveTo>
                <a:lnTo>
                  <a:pt x="8395127" y="4875438"/>
                </a:lnTo>
                <a:cubicBezTo>
                  <a:pt x="8401176" y="4875438"/>
                  <a:pt x="8405630" y="4877567"/>
                  <a:pt x="8408490" y="4881805"/>
                </a:cubicBezTo>
                <a:cubicBezTo>
                  <a:pt x="8409494" y="4883292"/>
                  <a:pt x="8410248" y="4886157"/>
                  <a:pt x="8410752" y="4890400"/>
                </a:cubicBezTo>
                <a:lnTo>
                  <a:pt x="8411509" y="4907260"/>
                </a:lnTo>
                <a:lnTo>
                  <a:pt x="8410872" y="4926028"/>
                </a:lnTo>
                <a:cubicBezTo>
                  <a:pt x="8410450" y="4928794"/>
                  <a:pt x="8409653" y="4931016"/>
                  <a:pt x="8408490" y="4932714"/>
                </a:cubicBezTo>
                <a:cubicBezTo>
                  <a:pt x="8405630" y="4936961"/>
                  <a:pt x="8401176" y="4939081"/>
                  <a:pt x="8395127" y="4939081"/>
                </a:cubicBezTo>
                <a:lnTo>
                  <a:pt x="8382871" y="4939081"/>
                </a:lnTo>
                <a:close/>
                <a:moveTo>
                  <a:pt x="8128264" y="4874491"/>
                </a:moveTo>
                <a:cubicBezTo>
                  <a:pt x="8133140" y="4874491"/>
                  <a:pt x="8136863" y="4876141"/>
                  <a:pt x="8139404" y="4879423"/>
                </a:cubicBezTo>
                <a:cubicBezTo>
                  <a:pt x="8142161" y="4883024"/>
                  <a:pt x="8143539" y="4892307"/>
                  <a:pt x="8143539" y="4907264"/>
                </a:cubicBezTo>
                <a:cubicBezTo>
                  <a:pt x="8143539" y="4922108"/>
                  <a:pt x="8142217" y="4931288"/>
                  <a:pt x="8139563" y="4934786"/>
                </a:cubicBezTo>
                <a:cubicBezTo>
                  <a:pt x="8136910" y="4938283"/>
                  <a:pt x="8133149" y="4940037"/>
                  <a:pt x="8128264" y="4940037"/>
                </a:cubicBezTo>
                <a:cubicBezTo>
                  <a:pt x="8123378" y="4940037"/>
                  <a:pt x="8119618" y="4938283"/>
                  <a:pt x="8116964" y="4934786"/>
                </a:cubicBezTo>
                <a:cubicBezTo>
                  <a:pt x="8114311" y="4931288"/>
                  <a:pt x="8112988" y="4922220"/>
                  <a:pt x="8112988" y="4907264"/>
                </a:cubicBezTo>
                <a:cubicBezTo>
                  <a:pt x="8112988" y="4892307"/>
                  <a:pt x="8114367" y="4883033"/>
                  <a:pt x="8117124" y="4879423"/>
                </a:cubicBezTo>
                <a:cubicBezTo>
                  <a:pt x="8119674" y="4876141"/>
                  <a:pt x="8123388" y="4874491"/>
                  <a:pt x="8128264" y="4874491"/>
                </a:cubicBezTo>
                <a:close/>
                <a:moveTo>
                  <a:pt x="8700926" y="4871856"/>
                </a:moveTo>
                <a:lnTo>
                  <a:pt x="8706636" y="4871856"/>
                </a:lnTo>
                <a:cubicBezTo>
                  <a:pt x="8711081" y="4871856"/>
                  <a:pt x="8714279" y="4872859"/>
                  <a:pt x="8716238" y="4874876"/>
                </a:cubicBezTo>
                <a:cubicBezTo>
                  <a:pt x="8718198" y="4876892"/>
                  <a:pt x="8719174" y="4880267"/>
                  <a:pt x="8719174" y="4885031"/>
                </a:cubicBezTo>
                <a:cubicBezTo>
                  <a:pt x="8719174" y="4889054"/>
                  <a:pt x="8718161" y="4892308"/>
                  <a:pt x="8716154" y="4894793"/>
                </a:cubicBezTo>
                <a:lnTo>
                  <a:pt x="8716163" y="4894793"/>
                </a:lnTo>
                <a:cubicBezTo>
                  <a:pt x="8714147" y="4897278"/>
                  <a:pt x="8711034" y="4898525"/>
                  <a:pt x="8706796" y="4898525"/>
                </a:cubicBezTo>
                <a:lnTo>
                  <a:pt x="8700926" y="4898525"/>
                </a:lnTo>
                <a:close/>
                <a:moveTo>
                  <a:pt x="8511029" y="4850626"/>
                </a:moveTo>
                <a:lnTo>
                  <a:pt x="8511029" y="4963911"/>
                </a:lnTo>
                <a:lnTo>
                  <a:pt x="8584958" y="4963911"/>
                </a:lnTo>
                <a:lnTo>
                  <a:pt x="8584958" y="4939090"/>
                </a:lnTo>
                <a:lnTo>
                  <a:pt x="8538879" y="4939090"/>
                </a:lnTo>
                <a:lnTo>
                  <a:pt x="8538879" y="4919201"/>
                </a:lnTo>
                <a:lnTo>
                  <a:pt x="8580879" y="4919201"/>
                </a:lnTo>
                <a:lnTo>
                  <a:pt x="8580879" y="4894380"/>
                </a:lnTo>
                <a:lnTo>
                  <a:pt x="8538879" y="4894380"/>
                </a:lnTo>
                <a:lnTo>
                  <a:pt x="8538879" y="4875447"/>
                </a:lnTo>
                <a:lnTo>
                  <a:pt x="8584958" y="4875447"/>
                </a:lnTo>
                <a:lnTo>
                  <a:pt x="8584958" y="4850626"/>
                </a:lnTo>
                <a:close/>
                <a:moveTo>
                  <a:pt x="8355012" y="4850626"/>
                </a:moveTo>
                <a:lnTo>
                  <a:pt x="8355012" y="4963911"/>
                </a:lnTo>
                <a:lnTo>
                  <a:pt x="8397022" y="4963911"/>
                </a:lnTo>
                <a:cubicBezTo>
                  <a:pt x="8409962" y="4963911"/>
                  <a:pt x="8420146" y="4960198"/>
                  <a:pt x="8427572" y="4952771"/>
                </a:cubicBezTo>
                <a:cubicBezTo>
                  <a:pt x="8433405" y="4946939"/>
                  <a:pt x="8437015" y="4939934"/>
                  <a:pt x="8438394" y="4931767"/>
                </a:cubicBezTo>
                <a:lnTo>
                  <a:pt x="8439350" y="4907269"/>
                </a:lnTo>
                <a:lnTo>
                  <a:pt x="8438394" y="4882771"/>
                </a:lnTo>
                <a:cubicBezTo>
                  <a:pt x="8437015" y="4874603"/>
                  <a:pt x="8433405" y="4867599"/>
                  <a:pt x="8427572" y="4861766"/>
                </a:cubicBezTo>
                <a:cubicBezTo>
                  <a:pt x="8420146" y="4854339"/>
                  <a:pt x="8409962" y="4850626"/>
                  <a:pt x="8397022" y="4850626"/>
                </a:cubicBezTo>
                <a:close/>
                <a:moveTo>
                  <a:pt x="8210932" y="4850626"/>
                </a:moveTo>
                <a:lnTo>
                  <a:pt x="8210932" y="4963911"/>
                </a:lnTo>
                <a:lnTo>
                  <a:pt x="8238782" y="4963911"/>
                </a:lnTo>
                <a:lnTo>
                  <a:pt x="8238782" y="4906955"/>
                </a:lnTo>
                <a:lnTo>
                  <a:pt x="8275053" y="4963911"/>
                </a:lnTo>
                <a:lnTo>
                  <a:pt x="8299405" y="4963911"/>
                </a:lnTo>
                <a:lnTo>
                  <a:pt x="8299405" y="4850626"/>
                </a:lnTo>
                <a:lnTo>
                  <a:pt x="8271555" y="4850626"/>
                </a:lnTo>
                <a:lnTo>
                  <a:pt x="8271555" y="4907583"/>
                </a:lnTo>
                <a:lnTo>
                  <a:pt x="8235275" y="4850626"/>
                </a:lnTo>
                <a:close/>
                <a:moveTo>
                  <a:pt x="7971975" y="4850626"/>
                </a:moveTo>
                <a:lnTo>
                  <a:pt x="8006183" y="4921724"/>
                </a:lnTo>
                <a:lnTo>
                  <a:pt x="8006183" y="4963911"/>
                </a:lnTo>
                <a:lnTo>
                  <a:pt x="8034033" y="4963911"/>
                </a:lnTo>
                <a:lnTo>
                  <a:pt x="8034033" y="4921724"/>
                </a:lnTo>
                <a:lnTo>
                  <a:pt x="8068241" y="4850626"/>
                </a:lnTo>
                <a:lnTo>
                  <a:pt x="8037849" y="4850626"/>
                </a:lnTo>
                <a:lnTo>
                  <a:pt x="8020183" y="4889776"/>
                </a:lnTo>
                <a:lnTo>
                  <a:pt x="8002366" y="4850626"/>
                </a:lnTo>
                <a:close/>
                <a:moveTo>
                  <a:pt x="8671397" y="4850570"/>
                </a:moveTo>
                <a:lnTo>
                  <a:pt x="8671397" y="4963912"/>
                </a:lnTo>
                <a:lnTo>
                  <a:pt x="8700926" y="4963912"/>
                </a:lnTo>
                <a:lnTo>
                  <a:pt x="8700926" y="4918507"/>
                </a:lnTo>
                <a:lnTo>
                  <a:pt x="8708699" y="4918507"/>
                </a:lnTo>
                <a:cubicBezTo>
                  <a:pt x="8710500" y="4918507"/>
                  <a:pt x="8712009" y="4918742"/>
                  <a:pt x="8713228" y="4919220"/>
                </a:cubicBezTo>
                <a:cubicBezTo>
                  <a:pt x="8714447" y="4919698"/>
                  <a:pt x="8715451" y="4920542"/>
                  <a:pt x="8716248" y="4921761"/>
                </a:cubicBezTo>
                <a:cubicBezTo>
                  <a:pt x="8717045" y="4922980"/>
                  <a:pt x="8717598" y="4924650"/>
                  <a:pt x="8717917" y="4926759"/>
                </a:cubicBezTo>
                <a:cubicBezTo>
                  <a:pt x="8718236" y="4928879"/>
                  <a:pt x="8718395" y="4931523"/>
                  <a:pt x="8718395" y="4934692"/>
                </a:cubicBezTo>
                <a:lnTo>
                  <a:pt x="8718311" y="4942232"/>
                </a:lnTo>
                <a:cubicBezTo>
                  <a:pt x="8718311" y="4943394"/>
                  <a:pt x="8718255" y="4944792"/>
                  <a:pt x="8718311" y="4946648"/>
                </a:cubicBezTo>
                <a:cubicBezTo>
                  <a:pt x="8718358" y="4948505"/>
                  <a:pt x="8718311" y="4950484"/>
                  <a:pt x="8718311" y="4952631"/>
                </a:cubicBezTo>
                <a:lnTo>
                  <a:pt x="8718311" y="4963902"/>
                </a:lnTo>
                <a:lnTo>
                  <a:pt x="8747989" y="4963902"/>
                </a:lnTo>
                <a:lnTo>
                  <a:pt x="8747915" y="4933427"/>
                </a:lnTo>
                <a:cubicBezTo>
                  <a:pt x="8747915" y="4925803"/>
                  <a:pt x="8746592" y="4919830"/>
                  <a:pt x="8743948" y="4915488"/>
                </a:cubicBezTo>
                <a:lnTo>
                  <a:pt x="8743948" y="4915507"/>
                </a:lnTo>
                <a:cubicBezTo>
                  <a:pt x="8741304" y="4911165"/>
                  <a:pt x="8736437" y="4908680"/>
                  <a:pt x="8729348" y="4908043"/>
                </a:cubicBezTo>
                <a:lnTo>
                  <a:pt x="8729348" y="4907724"/>
                </a:lnTo>
                <a:cubicBezTo>
                  <a:pt x="8736118" y="4906664"/>
                  <a:pt x="8741041" y="4903813"/>
                  <a:pt x="8744107" y="4899153"/>
                </a:cubicBezTo>
                <a:cubicBezTo>
                  <a:pt x="8747174" y="4894502"/>
                  <a:pt x="8748712" y="4888360"/>
                  <a:pt x="8748712" y="4880736"/>
                </a:cubicBezTo>
                <a:cubicBezTo>
                  <a:pt x="8748712" y="4876395"/>
                  <a:pt x="8748158" y="4872381"/>
                  <a:pt x="8747042" y="4868668"/>
                </a:cubicBezTo>
                <a:cubicBezTo>
                  <a:pt x="8745936" y="4864964"/>
                  <a:pt x="8744135" y="4861766"/>
                  <a:pt x="8741641" y="4859066"/>
                </a:cubicBezTo>
                <a:cubicBezTo>
                  <a:pt x="8739156" y="4856365"/>
                  <a:pt x="8735930" y="4854274"/>
                  <a:pt x="8731955" y="4852792"/>
                </a:cubicBezTo>
                <a:cubicBezTo>
                  <a:pt x="8727988" y="4851311"/>
                  <a:pt x="8723196" y="4850570"/>
                  <a:pt x="8717589" y="4850570"/>
                </a:cubicBezTo>
                <a:close/>
                <a:moveTo>
                  <a:pt x="8128254" y="4849660"/>
                </a:moveTo>
                <a:cubicBezTo>
                  <a:pt x="8115623" y="4849660"/>
                  <a:pt x="8105074" y="4853908"/>
                  <a:pt x="8096588" y="4862394"/>
                </a:cubicBezTo>
                <a:cubicBezTo>
                  <a:pt x="8091280" y="4867702"/>
                  <a:pt x="8087886" y="4874547"/>
                  <a:pt x="8086404" y="4882921"/>
                </a:cubicBezTo>
                <a:cubicBezTo>
                  <a:pt x="8085551" y="4887591"/>
                  <a:pt x="8085129" y="4895702"/>
                  <a:pt x="8085129" y="4907264"/>
                </a:cubicBezTo>
                <a:cubicBezTo>
                  <a:pt x="8085129" y="4918826"/>
                  <a:pt x="8085551" y="4926937"/>
                  <a:pt x="8086404" y="4931607"/>
                </a:cubicBezTo>
                <a:cubicBezTo>
                  <a:pt x="8087886" y="4939990"/>
                  <a:pt x="8091280" y="4946826"/>
                  <a:pt x="8096588" y="4952134"/>
                </a:cubicBezTo>
                <a:cubicBezTo>
                  <a:pt x="8105074" y="4960620"/>
                  <a:pt x="8115633" y="4964858"/>
                  <a:pt x="8128254" y="4964858"/>
                </a:cubicBezTo>
                <a:cubicBezTo>
                  <a:pt x="8140876" y="4964858"/>
                  <a:pt x="8151435" y="4960620"/>
                  <a:pt x="8159921" y="4952134"/>
                </a:cubicBezTo>
                <a:cubicBezTo>
                  <a:pt x="8165229" y="4946826"/>
                  <a:pt x="8168614" y="4939990"/>
                  <a:pt x="8170105" y="4931607"/>
                </a:cubicBezTo>
                <a:cubicBezTo>
                  <a:pt x="8170958" y="4926937"/>
                  <a:pt x="8171380" y="4918826"/>
                  <a:pt x="8171380" y="4907264"/>
                </a:cubicBezTo>
                <a:cubicBezTo>
                  <a:pt x="8171380" y="4895702"/>
                  <a:pt x="8170949" y="4887591"/>
                  <a:pt x="8170105" y="4882921"/>
                </a:cubicBezTo>
                <a:cubicBezTo>
                  <a:pt x="8168614" y="4874538"/>
                  <a:pt x="8165229" y="4867702"/>
                  <a:pt x="8159921" y="4862394"/>
                </a:cubicBezTo>
                <a:cubicBezTo>
                  <a:pt x="8151435" y="4853908"/>
                  <a:pt x="8140885" y="4849660"/>
                  <a:pt x="8128254" y="4849660"/>
                </a:cubicBezTo>
                <a:close/>
                <a:moveTo>
                  <a:pt x="0" y="0"/>
                </a:moveTo>
                <a:lnTo>
                  <a:pt x="9144000" y="0"/>
                </a:lnTo>
                <a:lnTo>
                  <a:pt x="9144000" y="5144400"/>
                </a:lnTo>
                <a:lnTo>
                  <a:pt x="0" y="51444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4" name="Footer Placeholder 7">
            <a:extLst>
              <a:ext uri="{FF2B5EF4-FFF2-40B4-BE49-F238E27FC236}">
                <a16:creationId xmlns:a16="http://schemas.microsoft.com/office/drawing/2014/main" id="{137AEC95-36C8-4D65-1717-64E721457575}"/>
              </a:ext>
            </a:extLst>
          </p:cNvPr>
          <p:cNvSpPr>
            <a:spLocks noGrp="1"/>
          </p:cNvSpPr>
          <p:nvPr>
            <p:ph type="ftr" sz="quarter" idx="11"/>
          </p:nvPr>
        </p:nvSpPr>
        <p:spPr>
          <a:xfrm>
            <a:off x="524933" y="6471581"/>
            <a:ext cx="4114800" cy="191688"/>
          </a:xfrm>
        </p:spPr>
        <p:txBody>
          <a:bodyPr/>
          <a:lstStyle>
            <a:lvl1pPr>
              <a:defRPr>
                <a:solidFill>
                  <a:schemeClr val="bg1"/>
                </a:solidFill>
              </a:defRPr>
            </a:lvl1pPr>
          </a:lstStyle>
          <a:p>
            <a:r>
              <a:rPr lang="en-US"/>
              <a:t>Yonder x LTW: Reporting User Journeys</a:t>
            </a:r>
            <a:endParaRPr lang="en-GB"/>
          </a:p>
        </p:txBody>
      </p:sp>
      <p:sp>
        <p:nvSpPr>
          <p:cNvPr id="16" name="Slide Number Placeholder 8">
            <a:extLst>
              <a:ext uri="{FF2B5EF4-FFF2-40B4-BE49-F238E27FC236}">
                <a16:creationId xmlns:a16="http://schemas.microsoft.com/office/drawing/2014/main" id="{B4E12693-0461-70CF-D622-8CA0B13B91B4}"/>
              </a:ext>
            </a:extLst>
          </p:cNvPr>
          <p:cNvSpPr>
            <a:spLocks noGrp="1"/>
          </p:cNvSpPr>
          <p:nvPr>
            <p:ph type="sldNum" sz="quarter" idx="12"/>
          </p:nvPr>
        </p:nvSpPr>
        <p:spPr>
          <a:xfrm>
            <a:off x="81009" y="6471581"/>
            <a:ext cx="362785" cy="192000"/>
          </a:xfrm>
        </p:spPr>
        <p:txBody>
          <a:bodyPr/>
          <a:lstStyle>
            <a:lvl1pPr>
              <a:defRPr>
                <a:solidFill>
                  <a:schemeClr val="bg1"/>
                </a:solidFill>
              </a:defRPr>
            </a:lvl1pPr>
          </a:lstStyle>
          <a:p>
            <a:fld id="{5A4A4867-F919-44F8-B697-D913750C1CBE}" type="slidenum">
              <a:rPr lang="en-GB" smtClean="0"/>
              <a:pPr/>
              <a:t>‹#›</a:t>
            </a:fld>
            <a:endParaRPr lang="en-GB"/>
          </a:p>
        </p:txBody>
      </p:sp>
    </p:spTree>
    <p:extLst>
      <p:ext uri="{BB962C8B-B14F-4D97-AF65-F5344CB8AC3E}">
        <p14:creationId xmlns:p14="http://schemas.microsoft.com/office/powerpoint/2010/main" val="349331543"/>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SPLIT LAYOUT 01">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2582333" y="3708400"/>
            <a:ext cx="2787952" cy="240876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4">
            <a:extLst>
              <a:ext uri="{FF2B5EF4-FFF2-40B4-BE49-F238E27FC236}">
                <a16:creationId xmlns:a16="http://schemas.microsoft.com/office/drawing/2014/main" id="{72CB6742-6346-13C9-33AB-8AB0C46B4CCD}"/>
              </a:ext>
            </a:extLst>
          </p:cNvPr>
          <p:cNvSpPr>
            <a:spLocks noGrp="1"/>
          </p:cNvSpPr>
          <p:nvPr>
            <p:ph type="title"/>
          </p:nvPr>
        </p:nvSpPr>
        <p:spPr>
          <a:xfrm>
            <a:off x="533400" y="559617"/>
            <a:ext cx="5156200"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3809A1BB-5C39-9426-47E1-1EF603210B06}"/>
              </a:ext>
            </a:extLst>
          </p:cNvPr>
          <p:cNvSpPr>
            <a:spLocks noGrp="1"/>
          </p:cNvSpPr>
          <p:nvPr>
            <p:ph type="body" sz="quarter" idx="15" hasCustomPrompt="1"/>
          </p:nvPr>
        </p:nvSpPr>
        <p:spPr>
          <a:xfrm>
            <a:off x="524934" y="1426770"/>
            <a:ext cx="516012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Rectangle 6">
            <a:extLst>
              <a:ext uri="{FF2B5EF4-FFF2-40B4-BE49-F238E27FC236}">
                <a16:creationId xmlns:a16="http://schemas.microsoft.com/office/drawing/2014/main" id="{46D09B50-8E92-4298-4A16-9969F70FDB18}"/>
              </a:ext>
            </a:extLst>
          </p:cNvPr>
          <p:cNvSpPr/>
          <p:nvPr userDrawn="1"/>
        </p:nvSpPr>
        <p:spPr bwMode="auto">
          <a:xfrm>
            <a:off x="6096001" y="0"/>
            <a:ext cx="6095999"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782799008"/>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2X COLUMNS + QUOTE">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5" name="Title 4">
            <a:extLst>
              <a:ext uri="{FF2B5EF4-FFF2-40B4-BE49-F238E27FC236}">
                <a16:creationId xmlns:a16="http://schemas.microsoft.com/office/drawing/2014/main" id="{72CB6742-6346-13C9-33AB-8AB0C46B4CCD}"/>
              </a:ext>
            </a:extLst>
          </p:cNvPr>
          <p:cNvSpPr>
            <a:spLocks noGrp="1"/>
          </p:cNvSpPr>
          <p:nvPr>
            <p:ph type="title"/>
          </p:nvPr>
        </p:nvSpPr>
        <p:spPr>
          <a:xfrm>
            <a:off x="533400" y="559617"/>
            <a:ext cx="5156200" cy="736588"/>
          </a:xfrm>
        </p:spPr>
        <p:txBody>
          <a:bodyPr/>
          <a:lstStyle>
            <a:lvl1pPr>
              <a:defRPr/>
            </a:lvl1pPr>
          </a:lstStyle>
          <a:p>
            <a:r>
              <a:rPr lang="en-GB"/>
              <a:t>Click to edit Master title style</a:t>
            </a:r>
          </a:p>
        </p:txBody>
      </p:sp>
      <p:sp>
        <p:nvSpPr>
          <p:cNvPr id="12" name="Text Placeholder 3">
            <a:extLst>
              <a:ext uri="{FF2B5EF4-FFF2-40B4-BE49-F238E27FC236}">
                <a16:creationId xmlns:a16="http://schemas.microsoft.com/office/drawing/2014/main" id="{3809A1BB-5C39-9426-47E1-1EF603210B06}"/>
              </a:ext>
            </a:extLst>
          </p:cNvPr>
          <p:cNvSpPr>
            <a:spLocks noGrp="1"/>
          </p:cNvSpPr>
          <p:nvPr>
            <p:ph type="body" sz="quarter" idx="15" hasCustomPrompt="1"/>
          </p:nvPr>
        </p:nvSpPr>
        <p:spPr>
          <a:xfrm>
            <a:off x="524934" y="1426770"/>
            <a:ext cx="5160121"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Rectangle 6">
            <a:extLst>
              <a:ext uri="{FF2B5EF4-FFF2-40B4-BE49-F238E27FC236}">
                <a16:creationId xmlns:a16="http://schemas.microsoft.com/office/drawing/2014/main" id="{46D09B50-8E92-4298-4A16-9969F70FDB18}"/>
              </a:ext>
            </a:extLst>
          </p:cNvPr>
          <p:cNvSpPr/>
          <p:nvPr userDrawn="1"/>
        </p:nvSpPr>
        <p:spPr bwMode="auto">
          <a:xfrm>
            <a:off x="7406969" y="1"/>
            <a:ext cx="4785031" cy="4640825"/>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11" name="Text Placeholder 4">
            <a:extLst>
              <a:ext uri="{FF2B5EF4-FFF2-40B4-BE49-F238E27FC236}">
                <a16:creationId xmlns:a16="http://schemas.microsoft.com/office/drawing/2014/main" id="{435E51D2-E081-58CA-45D1-E4CDAE8C2F77}"/>
              </a:ext>
            </a:extLst>
          </p:cNvPr>
          <p:cNvSpPr>
            <a:spLocks noGrp="1"/>
          </p:cNvSpPr>
          <p:nvPr>
            <p:ph type="body" sz="quarter" idx="21"/>
          </p:nvPr>
        </p:nvSpPr>
        <p:spPr>
          <a:xfrm>
            <a:off x="533400" y="2804585"/>
            <a:ext cx="2575848" cy="345651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4">
            <a:extLst>
              <a:ext uri="{FF2B5EF4-FFF2-40B4-BE49-F238E27FC236}">
                <a16:creationId xmlns:a16="http://schemas.microsoft.com/office/drawing/2014/main" id="{55A51709-4926-DB49-91C0-85D8E4105657}"/>
              </a:ext>
            </a:extLst>
          </p:cNvPr>
          <p:cNvSpPr>
            <a:spLocks noGrp="1"/>
          </p:cNvSpPr>
          <p:nvPr>
            <p:ph type="body" sz="quarter" idx="22"/>
          </p:nvPr>
        </p:nvSpPr>
        <p:spPr>
          <a:xfrm>
            <a:off x="3422752" y="2804585"/>
            <a:ext cx="2575848" cy="345651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4">
            <a:extLst>
              <a:ext uri="{FF2B5EF4-FFF2-40B4-BE49-F238E27FC236}">
                <a16:creationId xmlns:a16="http://schemas.microsoft.com/office/drawing/2014/main" id="{14720F11-7D9E-9911-60A1-86F0728D9A5A}"/>
              </a:ext>
            </a:extLst>
          </p:cNvPr>
          <p:cNvSpPr>
            <a:spLocks noGrp="1"/>
          </p:cNvSpPr>
          <p:nvPr>
            <p:ph type="body" sz="quarter" idx="23"/>
          </p:nvPr>
        </p:nvSpPr>
        <p:spPr>
          <a:xfrm>
            <a:off x="7906262" y="1490134"/>
            <a:ext cx="3184524" cy="2634089"/>
          </a:xfrm>
        </p:spPr>
        <p:txBody>
          <a:bodyPr anchor="b"/>
          <a:lstStyle>
            <a:lvl1pPr>
              <a:defRPr sz="2667">
                <a:solidFill>
                  <a:schemeClr val="accent1"/>
                </a:solidFill>
                <a:latin typeface="+mj-lt"/>
              </a:defRPr>
            </a:lvl1pPr>
            <a:lvl2pPr marL="0" indent="0">
              <a:buNone/>
              <a:defRPr sz="1467">
                <a:solidFill>
                  <a:schemeClr val="accent1"/>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26040838"/>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SPLIT LAYOUT 02">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1467023" y="2659445"/>
            <a:ext cx="3018021" cy="851201"/>
          </a:xfrm>
        </p:spPr>
        <p:txBody>
          <a:bodyPr/>
          <a:lstStyle>
            <a:lvl1pPr algn="ctr">
              <a:lnSpc>
                <a:spcPct val="100000"/>
              </a:lnSpc>
              <a:defRPr sz="2667">
                <a:latin typeface="+mj-lt"/>
              </a:defRPr>
            </a:lvl1pPr>
            <a:lvl2pPr marL="0" indent="0" algn="ctr">
              <a:lnSpc>
                <a:spcPct val="100000"/>
              </a:lnSpc>
              <a:buNone/>
              <a:defRPr sz="1600"/>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7" name="Rectangle 6">
            <a:extLst>
              <a:ext uri="{FF2B5EF4-FFF2-40B4-BE49-F238E27FC236}">
                <a16:creationId xmlns:a16="http://schemas.microsoft.com/office/drawing/2014/main" id="{46D09B50-8E92-4298-4A16-9969F70FDB18}"/>
              </a:ext>
            </a:extLst>
          </p:cNvPr>
          <p:cNvSpPr/>
          <p:nvPr userDrawn="1"/>
        </p:nvSpPr>
        <p:spPr bwMode="auto">
          <a:xfrm>
            <a:off x="6096001" y="0"/>
            <a:ext cx="6095999"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9" name="Text Placeholder 4">
            <a:extLst>
              <a:ext uri="{FF2B5EF4-FFF2-40B4-BE49-F238E27FC236}">
                <a16:creationId xmlns:a16="http://schemas.microsoft.com/office/drawing/2014/main" id="{6B28B624-EB6E-0CF1-FB99-4CD297BE7FB7}"/>
              </a:ext>
            </a:extLst>
          </p:cNvPr>
          <p:cNvSpPr>
            <a:spLocks noGrp="1"/>
          </p:cNvSpPr>
          <p:nvPr>
            <p:ph type="body" sz="quarter" idx="21"/>
          </p:nvPr>
        </p:nvSpPr>
        <p:spPr>
          <a:xfrm>
            <a:off x="7634988" y="2659445"/>
            <a:ext cx="3018021" cy="851201"/>
          </a:xfrm>
        </p:spPr>
        <p:txBody>
          <a:bodyPr/>
          <a:lstStyle>
            <a:lvl1pPr algn="ctr">
              <a:lnSpc>
                <a:spcPct val="100000"/>
              </a:lnSpc>
              <a:defRPr sz="2667">
                <a:latin typeface="+mj-lt"/>
              </a:defRPr>
            </a:lvl1pPr>
            <a:lvl2pPr marL="0" indent="0" algn="ctr">
              <a:lnSpc>
                <a:spcPct val="100000"/>
              </a:lnSpc>
              <a:buNone/>
              <a:defRPr sz="1600"/>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10" name="Text Placeholder 4">
            <a:extLst>
              <a:ext uri="{FF2B5EF4-FFF2-40B4-BE49-F238E27FC236}">
                <a16:creationId xmlns:a16="http://schemas.microsoft.com/office/drawing/2014/main" id="{C5EA563B-CA6D-4DF7-4877-C0A3736F0C0E}"/>
              </a:ext>
            </a:extLst>
          </p:cNvPr>
          <p:cNvSpPr>
            <a:spLocks noGrp="1"/>
          </p:cNvSpPr>
          <p:nvPr>
            <p:ph type="body" sz="quarter" idx="22"/>
          </p:nvPr>
        </p:nvSpPr>
        <p:spPr>
          <a:xfrm>
            <a:off x="1467023" y="3752546"/>
            <a:ext cx="3018021" cy="1308705"/>
          </a:xfrm>
        </p:spPr>
        <p:txBody>
          <a:bodyPr/>
          <a:lstStyle>
            <a:lvl1pPr algn="ctr">
              <a:lnSpc>
                <a:spcPct val="100000"/>
              </a:lnSpc>
              <a:defRPr sz="1467">
                <a:latin typeface="+mn-lt"/>
              </a:defRPr>
            </a:lvl1pPr>
            <a:lvl2pPr marL="0" indent="0" algn="ctr">
              <a:lnSpc>
                <a:spcPct val="100000"/>
              </a:lnSpc>
              <a:buNone/>
              <a:defRPr sz="1467" b="1"/>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11" name="Text Placeholder 4">
            <a:extLst>
              <a:ext uri="{FF2B5EF4-FFF2-40B4-BE49-F238E27FC236}">
                <a16:creationId xmlns:a16="http://schemas.microsoft.com/office/drawing/2014/main" id="{6D563333-5A9F-5A80-CF86-B16AD88AA5D4}"/>
              </a:ext>
            </a:extLst>
          </p:cNvPr>
          <p:cNvSpPr>
            <a:spLocks noGrp="1"/>
          </p:cNvSpPr>
          <p:nvPr>
            <p:ph type="body" sz="quarter" idx="23"/>
          </p:nvPr>
        </p:nvSpPr>
        <p:spPr>
          <a:xfrm>
            <a:off x="7634988" y="3752546"/>
            <a:ext cx="3018021" cy="1308705"/>
          </a:xfrm>
        </p:spPr>
        <p:txBody>
          <a:bodyPr/>
          <a:lstStyle>
            <a:lvl1pPr algn="ctr">
              <a:lnSpc>
                <a:spcPct val="100000"/>
              </a:lnSpc>
              <a:defRPr sz="1467">
                <a:latin typeface="+mn-lt"/>
              </a:defRPr>
            </a:lvl1pPr>
            <a:lvl2pPr marL="0" indent="0" algn="ctr">
              <a:lnSpc>
                <a:spcPct val="100000"/>
              </a:lnSpc>
              <a:buNone/>
              <a:defRPr sz="1467"/>
            </a:lvl2pPr>
            <a:lvl3pPr algn="ctr">
              <a:defRPr/>
            </a:lvl3pPr>
            <a:lvl4pPr algn="ctr">
              <a:defRPr/>
            </a:lvl4pPr>
            <a:lvl5pPr algn="ctr">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90060097"/>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SPLIT LAYOUT 03">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p:nvPr>
        </p:nvSpPr>
        <p:spPr>
          <a:xfrm>
            <a:off x="1467023" y="2659445"/>
            <a:ext cx="3018021" cy="851201"/>
          </a:xfrm>
        </p:spPr>
        <p:txBody>
          <a:bodyPr/>
          <a:lstStyle>
            <a:lvl1pPr algn="ctr">
              <a:lnSpc>
                <a:spcPct val="100000"/>
              </a:lnSpc>
              <a:defRPr sz="2667">
                <a:latin typeface="+mj-lt"/>
              </a:defRPr>
            </a:lvl1pPr>
            <a:lvl2pPr marL="0" indent="0" algn="ctr">
              <a:lnSpc>
                <a:spcPct val="100000"/>
              </a:lnSpc>
              <a:buNone/>
              <a:defRPr sz="1600"/>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7" name="Rectangle 6">
            <a:extLst>
              <a:ext uri="{FF2B5EF4-FFF2-40B4-BE49-F238E27FC236}">
                <a16:creationId xmlns:a16="http://schemas.microsoft.com/office/drawing/2014/main" id="{46D09B50-8E92-4298-4A16-9969F70FDB18}"/>
              </a:ext>
            </a:extLst>
          </p:cNvPr>
          <p:cNvSpPr/>
          <p:nvPr userDrawn="1"/>
        </p:nvSpPr>
        <p:spPr bwMode="auto">
          <a:xfrm>
            <a:off x="6096001" y="0"/>
            <a:ext cx="6095999"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9" name="Text Placeholder 4">
            <a:extLst>
              <a:ext uri="{FF2B5EF4-FFF2-40B4-BE49-F238E27FC236}">
                <a16:creationId xmlns:a16="http://schemas.microsoft.com/office/drawing/2014/main" id="{6B28B624-EB6E-0CF1-FB99-4CD297BE7FB7}"/>
              </a:ext>
            </a:extLst>
          </p:cNvPr>
          <p:cNvSpPr>
            <a:spLocks noGrp="1"/>
          </p:cNvSpPr>
          <p:nvPr>
            <p:ph type="body" sz="quarter" idx="21"/>
          </p:nvPr>
        </p:nvSpPr>
        <p:spPr>
          <a:xfrm>
            <a:off x="7634988" y="2659445"/>
            <a:ext cx="3018021" cy="851201"/>
          </a:xfrm>
        </p:spPr>
        <p:txBody>
          <a:bodyPr/>
          <a:lstStyle>
            <a:lvl1pPr algn="ctr">
              <a:lnSpc>
                <a:spcPct val="100000"/>
              </a:lnSpc>
              <a:defRPr sz="2667">
                <a:solidFill>
                  <a:schemeClr val="bg1"/>
                </a:solidFill>
                <a:latin typeface="+mj-lt"/>
              </a:defRPr>
            </a:lvl1pPr>
            <a:lvl2pPr marL="0" indent="0" algn="ctr">
              <a:lnSpc>
                <a:spcPct val="100000"/>
              </a:lnSpc>
              <a:buNone/>
              <a:defRPr sz="1600">
                <a:solidFill>
                  <a:schemeClr val="bg1"/>
                </a:solidFill>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10" name="Text Placeholder 4">
            <a:extLst>
              <a:ext uri="{FF2B5EF4-FFF2-40B4-BE49-F238E27FC236}">
                <a16:creationId xmlns:a16="http://schemas.microsoft.com/office/drawing/2014/main" id="{C5EA563B-CA6D-4DF7-4877-C0A3736F0C0E}"/>
              </a:ext>
            </a:extLst>
          </p:cNvPr>
          <p:cNvSpPr>
            <a:spLocks noGrp="1"/>
          </p:cNvSpPr>
          <p:nvPr>
            <p:ph type="body" sz="quarter" idx="22"/>
          </p:nvPr>
        </p:nvSpPr>
        <p:spPr>
          <a:xfrm>
            <a:off x="1467023" y="3752546"/>
            <a:ext cx="3018021" cy="1308705"/>
          </a:xfrm>
        </p:spPr>
        <p:txBody>
          <a:bodyPr/>
          <a:lstStyle>
            <a:lvl1pPr algn="ctr">
              <a:lnSpc>
                <a:spcPct val="100000"/>
              </a:lnSpc>
              <a:defRPr sz="1467">
                <a:latin typeface="+mn-lt"/>
              </a:defRPr>
            </a:lvl1pPr>
            <a:lvl2pPr marL="0" indent="0" algn="ctr">
              <a:lnSpc>
                <a:spcPct val="100000"/>
              </a:lnSpc>
              <a:buNone/>
              <a:defRPr sz="1467" b="1"/>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11" name="Text Placeholder 4">
            <a:extLst>
              <a:ext uri="{FF2B5EF4-FFF2-40B4-BE49-F238E27FC236}">
                <a16:creationId xmlns:a16="http://schemas.microsoft.com/office/drawing/2014/main" id="{6D563333-5A9F-5A80-CF86-B16AD88AA5D4}"/>
              </a:ext>
            </a:extLst>
          </p:cNvPr>
          <p:cNvSpPr>
            <a:spLocks noGrp="1"/>
          </p:cNvSpPr>
          <p:nvPr>
            <p:ph type="body" sz="quarter" idx="23"/>
          </p:nvPr>
        </p:nvSpPr>
        <p:spPr>
          <a:xfrm>
            <a:off x="7634988" y="3752546"/>
            <a:ext cx="3018021" cy="1308705"/>
          </a:xfrm>
        </p:spPr>
        <p:txBody>
          <a:bodyPr/>
          <a:lstStyle>
            <a:lvl1pPr algn="ctr">
              <a:lnSpc>
                <a:spcPct val="100000"/>
              </a:lnSpc>
              <a:defRPr sz="1467">
                <a:solidFill>
                  <a:schemeClr val="bg1"/>
                </a:solidFill>
                <a:latin typeface="+mn-lt"/>
              </a:defRPr>
            </a:lvl1pPr>
            <a:lvl2pPr marL="0" indent="0" algn="ctr">
              <a:lnSpc>
                <a:spcPct val="100000"/>
              </a:lnSpc>
              <a:buNone/>
              <a:defRPr sz="1467">
                <a:solidFill>
                  <a:schemeClr val="bg1"/>
                </a:solidFill>
              </a:defRPr>
            </a:lvl2pPr>
            <a:lvl3pPr algn="ctr">
              <a:defRPr/>
            </a:lvl3pPr>
            <a:lvl4pPr algn="ctr">
              <a:defRPr/>
            </a:lvl4pPr>
            <a:lvl5pPr algn="ctr">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30513323"/>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SPLIT LAYOUT 04">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p>
            <a:endParaRPr lang="en-GB"/>
          </a:p>
        </p:txBody>
      </p:sp>
      <p:sp>
        <p:nvSpPr>
          <p:cNvPr id="7" name="Rectangle 6">
            <a:extLst>
              <a:ext uri="{FF2B5EF4-FFF2-40B4-BE49-F238E27FC236}">
                <a16:creationId xmlns:a16="http://schemas.microsoft.com/office/drawing/2014/main" id="{46D09B50-8E92-4298-4A16-9969F70FDB18}"/>
              </a:ext>
            </a:extLst>
          </p:cNvPr>
          <p:cNvSpPr/>
          <p:nvPr userDrawn="1"/>
        </p:nvSpPr>
        <p:spPr bwMode="auto">
          <a:xfrm>
            <a:off x="6096001" y="0"/>
            <a:ext cx="6095999"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Free-form: Shape 7">
            <a:extLst>
              <a:ext uri="{FF2B5EF4-FFF2-40B4-BE49-F238E27FC236}">
                <a16:creationId xmlns:a16="http://schemas.microsoft.com/office/drawing/2014/main" id="{DA19399D-64DD-9487-41B5-E293F6F2ECA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5" name="Title 4">
            <a:extLst>
              <a:ext uri="{FF2B5EF4-FFF2-40B4-BE49-F238E27FC236}">
                <a16:creationId xmlns:a16="http://schemas.microsoft.com/office/drawing/2014/main" id="{99583B8A-9BB0-F131-0927-45BE971BF186}"/>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667445541"/>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MODULAR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D09B50-8E92-4298-4A16-9969F70FDB18}"/>
              </a:ext>
            </a:extLst>
          </p:cNvPr>
          <p:cNvSpPr/>
          <p:nvPr userDrawn="1"/>
        </p:nvSpPr>
        <p:spPr bwMode="auto">
          <a:xfrm>
            <a:off x="6850743" y="0"/>
            <a:ext cx="5341256" cy="6858000"/>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15" name="Group 14">
            <a:extLst>
              <a:ext uri="{FF2B5EF4-FFF2-40B4-BE49-F238E27FC236}">
                <a16:creationId xmlns:a16="http://schemas.microsoft.com/office/drawing/2014/main" id="{B3C8B910-108E-5A4E-0A0A-D9763290A73E}"/>
              </a:ext>
            </a:extLst>
          </p:cNvPr>
          <p:cNvGrpSpPr/>
          <p:nvPr userDrawn="1"/>
        </p:nvGrpSpPr>
        <p:grpSpPr>
          <a:xfrm>
            <a:off x="0" y="1"/>
            <a:ext cx="6848595" cy="3427751"/>
            <a:chOff x="0" y="0"/>
            <a:chExt cx="5096656" cy="2570813"/>
          </a:xfrm>
        </p:grpSpPr>
        <p:sp>
          <p:nvSpPr>
            <p:cNvPr id="13" name="Rectangle 12">
              <a:extLst>
                <a:ext uri="{FF2B5EF4-FFF2-40B4-BE49-F238E27FC236}">
                  <a16:creationId xmlns:a16="http://schemas.microsoft.com/office/drawing/2014/main" id="{B43E186D-C6F2-B22F-73BE-0AC6A5FE6598}"/>
                </a:ext>
              </a:extLst>
            </p:cNvPr>
            <p:cNvSpPr/>
            <p:nvPr userDrawn="1"/>
          </p:nvSpPr>
          <p:spPr bwMode="auto">
            <a:xfrm>
              <a:off x="0" y="0"/>
              <a:ext cx="2563318" cy="25708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4" name="Rectangle 13">
              <a:extLst>
                <a:ext uri="{FF2B5EF4-FFF2-40B4-BE49-F238E27FC236}">
                  <a16:creationId xmlns:a16="http://schemas.microsoft.com/office/drawing/2014/main" id="{401496D5-79F6-45C4-7047-6A011D8006AF}"/>
                </a:ext>
              </a:extLst>
            </p:cNvPr>
            <p:cNvSpPr/>
            <p:nvPr userDrawn="1"/>
          </p:nvSpPr>
          <p:spPr bwMode="auto">
            <a:xfrm>
              <a:off x="2533338" y="0"/>
              <a:ext cx="2563318" cy="2570813"/>
            </a:xfrm>
            <a:prstGeom prst="rect">
              <a:avLst/>
            </a:prstGeom>
            <a:solidFill>
              <a:schemeClr val="accent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16" name="Picture Placeholder 11">
            <a:extLst>
              <a:ext uri="{FF2B5EF4-FFF2-40B4-BE49-F238E27FC236}">
                <a16:creationId xmlns:a16="http://schemas.microsoft.com/office/drawing/2014/main" id="{0327798F-34B3-A708-F712-367EBB42F50E}"/>
              </a:ext>
            </a:extLst>
          </p:cNvPr>
          <p:cNvSpPr>
            <a:spLocks noGrp="1"/>
          </p:cNvSpPr>
          <p:nvPr>
            <p:ph type="pic" sz="quarter" idx="17"/>
          </p:nvPr>
        </p:nvSpPr>
        <p:spPr bwMode="auto">
          <a:xfrm>
            <a:off x="2" y="3427751"/>
            <a:ext cx="6848593" cy="3429600"/>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lvl1pPr>
              <a:defRPr>
                <a:solidFill>
                  <a:schemeClr val="bg1"/>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lvl1pPr>
              <a:defRPr>
                <a:solidFill>
                  <a:schemeClr val="bg1"/>
                </a:solidFill>
              </a:defRPr>
            </a:lvl1p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hasCustomPrompt="1"/>
          </p:nvPr>
        </p:nvSpPr>
        <p:spPr>
          <a:xfrm>
            <a:off x="383985" y="2349004"/>
            <a:ext cx="2729408" cy="851201"/>
          </a:xfrm>
        </p:spPr>
        <p:txBody>
          <a:bodyPr anchor="b"/>
          <a:lstStyle>
            <a:lvl1pPr algn="l">
              <a:lnSpc>
                <a:spcPct val="90000"/>
              </a:lnSpc>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8" name="Free-form: Shape 7">
            <a:extLst>
              <a:ext uri="{FF2B5EF4-FFF2-40B4-BE49-F238E27FC236}">
                <a16:creationId xmlns:a16="http://schemas.microsoft.com/office/drawing/2014/main" id="{DA19399D-64DD-9487-41B5-E293F6F2ECA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
        <p:nvSpPr>
          <p:cNvPr id="17" name="Text Placeholder 4">
            <a:extLst>
              <a:ext uri="{FF2B5EF4-FFF2-40B4-BE49-F238E27FC236}">
                <a16:creationId xmlns:a16="http://schemas.microsoft.com/office/drawing/2014/main" id="{2716A047-3B57-03FE-D242-9BB81D2C8DE2}"/>
              </a:ext>
            </a:extLst>
          </p:cNvPr>
          <p:cNvSpPr>
            <a:spLocks noGrp="1"/>
          </p:cNvSpPr>
          <p:nvPr>
            <p:ph type="body" sz="quarter" idx="24" hasCustomPrompt="1"/>
          </p:nvPr>
        </p:nvSpPr>
        <p:spPr>
          <a:xfrm>
            <a:off x="3735201" y="2349004"/>
            <a:ext cx="2729408" cy="851201"/>
          </a:xfrm>
        </p:spPr>
        <p:txBody>
          <a:bodyPr anchor="b"/>
          <a:lstStyle>
            <a:lvl1pPr algn="l">
              <a:lnSpc>
                <a:spcPct val="90000"/>
              </a:lnSpc>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18" name="Text Placeholder 4">
            <a:extLst>
              <a:ext uri="{FF2B5EF4-FFF2-40B4-BE49-F238E27FC236}">
                <a16:creationId xmlns:a16="http://schemas.microsoft.com/office/drawing/2014/main" id="{1A02F5E1-66C5-3329-E7E3-8A0564B41AE6}"/>
              </a:ext>
            </a:extLst>
          </p:cNvPr>
          <p:cNvSpPr>
            <a:spLocks noGrp="1"/>
          </p:cNvSpPr>
          <p:nvPr>
            <p:ph type="body" sz="quarter" idx="25" hasCustomPrompt="1"/>
          </p:nvPr>
        </p:nvSpPr>
        <p:spPr>
          <a:xfrm>
            <a:off x="7232580" y="1248301"/>
            <a:ext cx="2729408" cy="851201"/>
          </a:xfrm>
        </p:spPr>
        <p:txBody>
          <a:bodyPr anchor="t"/>
          <a:lstStyle>
            <a:lvl1pPr algn="l">
              <a:lnSpc>
                <a:spcPct val="90000"/>
              </a:lnSpc>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19" name="Text Placeholder 4">
            <a:extLst>
              <a:ext uri="{FF2B5EF4-FFF2-40B4-BE49-F238E27FC236}">
                <a16:creationId xmlns:a16="http://schemas.microsoft.com/office/drawing/2014/main" id="{6DB72734-4EB4-3816-4C09-61BD16CFE02A}"/>
              </a:ext>
            </a:extLst>
          </p:cNvPr>
          <p:cNvSpPr>
            <a:spLocks noGrp="1"/>
          </p:cNvSpPr>
          <p:nvPr>
            <p:ph type="body" sz="quarter" idx="26" hasCustomPrompt="1"/>
          </p:nvPr>
        </p:nvSpPr>
        <p:spPr>
          <a:xfrm>
            <a:off x="7232580" y="789482"/>
            <a:ext cx="683424" cy="428839"/>
          </a:xfrm>
        </p:spPr>
        <p:txBody>
          <a:bodyPr anchor="b"/>
          <a:lstStyle>
            <a:lvl1pPr algn="l">
              <a:defRPr sz="1467">
                <a:solidFill>
                  <a:schemeClr val="bg1"/>
                </a:solidFill>
                <a:latin typeface="+mn-lt"/>
              </a:defRPr>
            </a:lvl1pPr>
            <a:lvl2pPr marL="0" indent="0" algn="ctr">
              <a:buNone/>
              <a:defRPr sz="2933"/>
            </a:lvl2pPr>
            <a:lvl3pPr algn="ctr">
              <a:defRPr/>
            </a:lvl3pPr>
            <a:lvl4pPr algn="ctr">
              <a:defRPr/>
            </a:lvl4pPr>
            <a:lvl5pPr algn="ctr">
              <a:defRPr/>
            </a:lvl5pPr>
          </a:lstStyle>
          <a:p>
            <a:pPr lvl="0"/>
            <a:r>
              <a:rPr lang="en-US"/>
              <a:t>01</a:t>
            </a:r>
          </a:p>
        </p:txBody>
      </p:sp>
      <p:sp>
        <p:nvSpPr>
          <p:cNvPr id="20" name="Text Placeholder 4">
            <a:extLst>
              <a:ext uri="{FF2B5EF4-FFF2-40B4-BE49-F238E27FC236}">
                <a16:creationId xmlns:a16="http://schemas.microsoft.com/office/drawing/2014/main" id="{35F582C5-F9C7-85E7-3771-02630BC13A28}"/>
              </a:ext>
            </a:extLst>
          </p:cNvPr>
          <p:cNvSpPr>
            <a:spLocks noGrp="1"/>
          </p:cNvSpPr>
          <p:nvPr>
            <p:ph type="body" sz="quarter" idx="27"/>
          </p:nvPr>
        </p:nvSpPr>
        <p:spPr>
          <a:xfrm>
            <a:off x="9525903" y="2648264"/>
            <a:ext cx="2139048" cy="3087973"/>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57174220"/>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MODULAR 0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B5103F7-3B9A-4B26-A9E5-FA22401A9887}"/>
              </a:ext>
            </a:extLst>
          </p:cNvPr>
          <p:cNvSpPr/>
          <p:nvPr userDrawn="1"/>
        </p:nvSpPr>
        <p:spPr bwMode="auto">
          <a:xfrm>
            <a:off x="6850743" y="1989667"/>
            <a:ext cx="5341256" cy="486768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7" name="Rectangle 6">
            <a:extLst>
              <a:ext uri="{FF2B5EF4-FFF2-40B4-BE49-F238E27FC236}">
                <a16:creationId xmlns:a16="http://schemas.microsoft.com/office/drawing/2014/main" id="{46D09B50-8E92-4298-4A16-9969F70FDB18}"/>
              </a:ext>
            </a:extLst>
          </p:cNvPr>
          <p:cNvSpPr/>
          <p:nvPr userDrawn="1"/>
        </p:nvSpPr>
        <p:spPr bwMode="auto">
          <a:xfrm>
            <a:off x="6850743" y="0"/>
            <a:ext cx="5341256" cy="1989667"/>
          </a:xfrm>
          <a:prstGeom prst="rect">
            <a:avLst/>
          </a:prstGeom>
          <a:solidFill>
            <a:schemeClr val="accent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15" name="Group 14">
            <a:extLst>
              <a:ext uri="{FF2B5EF4-FFF2-40B4-BE49-F238E27FC236}">
                <a16:creationId xmlns:a16="http://schemas.microsoft.com/office/drawing/2014/main" id="{B3C8B910-108E-5A4E-0A0A-D9763290A73E}"/>
              </a:ext>
            </a:extLst>
          </p:cNvPr>
          <p:cNvGrpSpPr/>
          <p:nvPr userDrawn="1"/>
        </p:nvGrpSpPr>
        <p:grpSpPr>
          <a:xfrm>
            <a:off x="0" y="1"/>
            <a:ext cx="6848595" cy="3427751"/>
            <a:chOff x="0" y="0"/>
            <a:chExt cx="5096656" cy="2570813"/>
          </a:xfrm>
        </p:grpSpPr>
        <p:sp>
          <p:nvSpPr>
            <p:cNvPr id="13" name="Rectangle 12">
              <a:extLst>
                <a:ext uri="{FF2B5EF4-FFF2-40B4-BE49-F238E27FC236}">
                  <a16:creationId xmlns:a16="http://schemas.microsoft.com/office/drawing/2014/main" id="{B43E186D-C6F2-B22F-73BE-0AC6A5FE6598}"/>
                </a:ext>
              </a:extLst>
            </p:cNvPr>
            <p:cNvSpPr/>
            <p:nvPr userDrawn="1"/>
          </p:nvSpPr>
          <p:spPr bwMode="auto">
            <a:xfrm>
              <a:off x="0"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4" name="Rectangle 13">
              <a:extLst>
                <a:ext uri="{FF2B5EF4-FFF2-40B4-BE49-F238E27FC236}">
                  <a16:creationId xmlns:a16="http://schemas.microsoft.com/office/drawing/2014/main" id="{401496D5-79F6-45C4-7047-6A011D8006AF}"/>
                </a:ext>
              </a:extLst>
            </p:cNvPr>
            <p:cNvSpPr/>
            <p:nvPr userDrawn="1"/>
          </p:nvSpPr>
          <p:spPr bwMode="auto">
            <a:xfrm>
              <a:off x="2533338" y="0"/>
              <a:ext cx="2563318" cy="2570813"/>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16" name="Picture Placeholder 11">
            <a:extLst>
              <a:ext uri="{FF2B5EF4-FFF2-40B4-BE49-F238E27FC236}">
                <a16:creationId xmlns:a16="http://schemas.microsoft.com/office/drawing/2014/main" id="{0327798F-34B3-A708-F712-367EBB42F50E}"/>
              </a:ext>
            </a:extLst>
          </p:cNvPr>
          <p:cNvSpPr>
            <a:spLocks noGrp="1"/>
          </p:cNvSpPr>
          <p:nvPr>
            <p:ph type="pic" sz="quarter" idx="17"/>
          </p:nvPr>
        </p:nvSpPr>
        <p:spPr bwMode="auto">
          <a:xfrm>
            <a:off x="2" y="3427751"/>
            <a:ext cx="6848593" cy="3429600"/>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lvl1pPr>
              <a:defRPr>
                <a:solidFill>
                  <a:schemeClr val="bg1"/>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lvl1pPr>
              <a:defRPr>
                <a:solidFill>
                  <a:schemeClr val="bg1"/>
                </a:solidFill>
              </a:defRPr>
            </a:lvl1p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hasCustomPrompt="1"/>
          </p:nvPr>
        </p:nvSpPr>
        <p:spPr>
          <a:xfrm>
            <a:off x="527050" y="1698886"/>
            <a:ext cx="2739380" cy="1501319"/>
          </a:xfrm>
        </p:spPr>
        <p:txBody>
          <a:bodyPr anchor="b"/>
          <a:lstStyle>
            <a:lvl1pPr marL="0" indent="0" algn="l">
              <a:buClr>
                <a:schemeClr val="bg1"/>
              </a:buClr>
              <a:buFont typeface="Publico Headline" panose="02040502060504060203" pitchFamily="18" charset="0"/>
              <a:buChar char="■"/>
              <a:tabLst>
                <a:tab pos="120648" algn="l"/>
              </a:tabLst>
              <a:defRPr sz="1867">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GB"/>
              <a:t>  </a:t>
            </a:r>
            <a:endParaRPr lang="en-US"/>
          </a:p>
        </p:txBody>
      </p:sp>
      <p:sp>
        <p:nvSpPr>
          <p:cNvPr id="8" name="Free-form: Shape 7">
            <a:extLst>
              <a:ext uri="{FF2B5EF4-FFF2-40B4-BE49-F238E27FC236}">
                <a16:creationId xmlns:a16="http://schemas.microsoft.com/office/drawing/2014/main" id="{DA19399D-64DD-9487-41B5-E293F6F2ECA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
        <p:nvSpPr>
          <p:cNvPr id="18" name="Text Placeholder 4">
            <a:extLst>
              <a:ext uri="{FF2B5EF4-FFF2-40B4-BE49-F238E27FC236}">
                <a16:creationId xmlns:a16="http://schemas.microsoft.com/office/drawing/2014/main" id="{1A02F5E1-66C5-3329-E7E3-8A0564B41AE6}"/>
              </a:ext>
            </a:extLst>
          </p:cNvPr>
          <p:cNvSpPr>
            <a:spLocks noGrp="1"/>
          </p:cNvSpPr>
          <p:nvPr>
            <p:ph type="body" sz="quarter" idx="25" hasCustomPrompt="1"/>
          </p:nvPr>
        </p:nvSpPr>
        <p:spPr>
          <a:xfrm>
            <a:off x="7384241" y="902731"/>
            <a:ext cx="1043720" cy="619645"/>
          </a:xfrm>
        </p:spPr>
        <p:txBody>
          <a:bodyPr anchor="b"/>
          <a:lstStyle>
            <a:lvl1pPr algn="l">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187</a:t>
            </a:r>
          </a:p>
        </p:txBody>
      </p:sp>
      <p:sp>
        <p:nvSpPr>
          <p:cNvPr id="20" name="Text Placeholder 4">
            <a:extLst>
              <a:ext uri="{FF2B5EF4-FFF2-40B4-BE49-F238E27FC236}">
                <a16:creationId xmlns:a16="http://schemas.microsoft.com/office/drawing/2014/main" id="{35F582C5-F9C7-85E7-3771-02630BC13A28}"/>
              </a:ext>
            </a:extLst>
          </p:cNvPr>
          <p:cNvSpPr>
            <a:spLocks noGrp="1"/>
          </p:cNvSpPr>
          <p:nvPr>
            <p:ph type="body" sz="quarter" idx="27"/>
          </p:nvPr>
        </p:nvSpPr>
        <p:spPr>
          <a:xfrm>
            <a:off x="7317586" y="2245780"/>
            <a:ext cx="4347365" cy="954424"/>
          </a:xfrm>
        </p:spPr>
        <p:txBody>
          <a:bodyPr/>
          <a:lstStyle>
            <a:lvl1pPr>
              <a:defRPr sz="933">
                <a:solidFill>
                  <a:schemeClr val="bg1"/>
                </a:solidFill>
              </a:defRPr>
            </a:lvl1pPr>
            <a:lvl2pPr>
              <a:buClr>
                <a:schemeClr val="bg1"/>
              </a:buClr>
              <a:defRPr sz="933">
                <a:solidFill>
                  <a:schemeClr val="bg1"/>
                </a:solidFill>
              </a:defRPr>
            </a:lvl2pPr>
            <a:lvl3pPr>
              <a:buClr>
                <a:schemeClr val="bg1"/>
              </a:buClr>
              <a:defRPr sz="933">
                <a:solidFill>
                  <a:schemeClr val="bg1"/>
                </a:solidFill>
              </a:defRPr>
            </a:lvl3pPr>
            <a:lvl4pPr marL="0" indent="0">
              <a:buClr>
                <a:schemeClr val="bg1"/>
              </a:buClr>
              <a:buNone/>
              <a:defRPr sz="933" cap="all" spc="133" baseline="0">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endParaRPr lang="en-GB"/>
          </a:p>
        </p:txBody>
      </p:sp>
      <p:sp>
        <p:nvSpPr>
          <p:cNvPr id="11" name="Text Placeholder 4">
            <a:extLst>
              <a:ext uri="{FF2B5EF4-FFF2-40B4-BE49-F238E27FC236}">
                <a16:creationId xmlns:a16="http://schemas.microsoft.com/office/drawing/2014/main" id="{E2A638B2-B5BE-6511-F157-34EDAF423D8E}"/>
              </a:ext>
            </a:extLst>
          </p:cNvPr>
          <p:cNvSpPr>
            <a:spLocks noGrp="1"/>
          </p:cNvSpPr>
          <p:nvPr>
            <p:ph type="body" sz="quarter" idx="28" hasCustomPrompt="1"/>
          </p:nvPr>
        </p:nvSpPr>
        <p:spPr>
          <a:xfrm>
            <a:off x="524934" y="495969"/>
            <a:ext cx="2451100" cy="428839"/>
          </a:xfrm>
        </p:spPr>
        <p:txBody>
          <a:bodyPr/>
          <a:lstStyle>
            <a:lvl1pPr>
              <a:defRPr sz="933" cap="all" spc="133"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ABOUT US</a:t>
            </a:r>
            <a:endParaRPr lang="en-GB"/>
          </a:p>
        </p:txBody>
      </p:sp>
      <p:sp>
        <p:nvSpPr>
          <p:cNvPr id="12" name="Text Placeholder 4">
            <a:extLst>
              <a:ext uri="{FF2B5EF4-FFF2-40B4-BE49-F238E27FC236}">
                <a16:creationId xmlns:a16="http://schemas.microsoft.com/office/drawing/2014/main" id="{AF17B758-1523-70A3-1368-F8575336CE2D}"/>
              </a:ext>
            </a:extLst>
          </p:cNvPr>
          <p:cNvSpPr>
            <a:spLocks noGrp="1"/>
          </p:cNvSpPr>
          <p:nvPr>
            <p:ph type="body" sz="quarter" idx="29" hasCustomPrompt="1"/>
          </p:nvPr>
        </p:nvSpPr>
        <p:spPr>
          <a:xfrm>
            <a:off x="3826278" y="495969"/>
            <a:ext cx="2451100" cy="428839"/>
          </a:xfrm>
        </p:spPr>
        <p:txBody>
          <a:bodyPr/>
          <a:lstStyle>
            <a:lvl1pPr>
              <a:defRPr sz="933" cap="all" spc="133" baseline="0">
                <a:solidFill>
                  <a:schemeClr val="tx2"/>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SERVICES</a:t>
            </a:r>
            <a:endParaRPr lang="en-GB"/>
          </a:p>
        </p:txBody>
      </p:sp>
      <p:sp>
        <p:nvSpPr>
          <p:cNvPr id="21" name="Text Placeholder 4">
            <a:extLst>
              <a:ext uri="{FF2B5EF4-FFF2-40B4-BE49-F238E27FC236}">
                <a16:creationId xmlns:a16="http://schemas.microsoft.com/office/drawing/2014/main" id="{6A28B081-7E08-062F-4D96-BE17AD98A3B4}"/>
              </a:ext>
            </a:extLst>
          </p:cNvPr>
          <p:cNvSpPr>
            <a:spLocks noGrp="1"/>
          </p:cNvSpPr>
          <p:nvPr>
            <p:ph type="body" sz="quarter" idx="30" hasCustomPrompt="1"/>
          </p:nvPr>
        </p:nvSpPr>
        <p:spPr>
          <a:xfrm>
            <a:off x="7384242" y="495969"/>
            <a:ext cx="2451100" cy="428839"/>
          </a:xfrm>
        </p:spPr>
        <p:txBody>
          <a:bodyPr/>
          <a:lstStyle>
            <a:lvl1pPr>
              <a:defRPr sz="933" cap="all" spc="133"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YONDER BY THE NUMBERS</a:t>
            </a:r>
            <a:endParaRPr lang="en-GB"/>
          </a:p>
        </p:txBody>
      </p:sp>
      <p:sp>
        <p:nvSpPr>
          <p:cNvPr id="22" name="Text Placeholder 4">
            <a:extLst>
              <a:ext uri="{FF2B5EF4-FFF2-40B4-BE49-F238E27FC236}">
                <a16:creationId xmlns:a16="http://schemas.microsoft.com/office/drawing/2014/main" id="{DBF7DF37-16A6-2E25-B482-33E11254C026}"/>
              </a:ext>
            </a:extLst>
          </p:cNvPr>
          <p:cNvSpPr>
            <a:spLocks noGrp="1"/>
          </p:cNvSpPr>
          <p:nvPr>
            <p:ph type="body" sz="quarter" idx="31" hasCustomPrompt="1"/>
          </p:nvPr>
        </p:nvSpPr>
        <p:spPr>
          <a:xfrm>
            <a:off x="7384242" y="1564639"/>
            <a:ext cx="748599" cy="196428"/>
          </a:xfrm>
        </p:spPr>
        <p:txBody>
          <a:bodyPr/>
          <a:lstStyle>
            <a:lvl1pPr>
              <a:defRPr sz="1067" cap="none" spc="0"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People</a:t>
            </a:r>
            <a:endParaRPr lang="en-GB"/>
          </a:p>
        </p:txBody>
      </p:sp>
      <p:sp>
        <p:nvSpPr>
          <p:cNvPr id="23" name="Text Placeholder 4">
            <a:extLst>
              <a:ext uri="{FF2B5EF4-FFF2-40B4-BE49-F238E27FC236}">
                <a16:creationId xmlns:a16="http://schemas.microsoft.com/office/drawing/2014/main" id="{A26C92AF-ABBC-1C45-FF10-D16AC1E8A3CB}"/>
              </a:ext>
            </a:extLst>
          </p:cNvPr>
          <p:cNvSpPr>
            <a:spLocks noGrp="1"/>
          </p:cNvSpPr>
          <p:nvPr>
            <p:ph type="body" sz="quarter" idx="32" hasCustomPrompt="1"/>
          </p:nvPr>
        </p:nvSpPr>
        <p:spPr>
          <a:xfrm>
            <a:off x="9106604" y="902731"/>
            <a:ext cx="1146144" cy="619645"/>
          </a:xfrm>
        </p:spPr>
        <p:txBody>
          <a:bodyPr anchor="b"/>
          <a:lstStyle>
            <a:lvl1pPr algn="l">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27</a:t>
            </a:r>
          </a:p>
        </p:txBody>
      </p:sp>
      <p:sp>
        <p:nvSpPr>
          <p:cNvPr id="24" name="Text Placeholder 4">
            <a:extLst>
              <a:ext uri="{FF2B5EF4-FFF2-40B4-BE49-F238E27FC236}">
                <a16:creationId xmlns:a16="http://schemas.microsoft.com/office/drawing/2014/main" id="{A01886C9-7FF5-EE08-7305-5637DDAEBA57}"/>
              </a:ext>
            </a:extLst>
          </p:cNvPr>
          <p:cNvSpPr>
            <a:spLocks noGrp="1"/>
          </p:cNvSpPr>
          <p:nvPr>
            <p:ph type="body" sz="quarter" idx="33" hasCustomPrompt="1"/>
          </p:nvPr>
        </p:nvSpPr>
        <p:spPr>
          <a:xfrm>
            <a:off x="9106605" y="1564639"/>
            <a:ext cx="748599" cy="196428"/>
          </a:xfrm>
        </p:spPr>
        <p:txBody>
          <a:bodyPr/>
          <a:lstStyle>
            <a:lvl1pPr>
              <a:defRPr sz="1067" cap="none" spc="0"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nationalities</a:t>
            </a:r>
            <a:endParaRPr lang="en-GB"/>
          </a:p>
        </p:txBody>
      </p:sp>
      <p:sp>
        <p:nvSpPr>
          <p:cNvPr id="25" name="Text Placeholder 4">
            <a:extLst>
              <a:ext uri="{FF2B5EF4-FFF2-40B4-BE49-F238E27FC236}">
                <a16:creationId xmlns:a16="http://schemas.microsoft.com/office/drawing/2014/main" id="{C709F171-4C2B-1D06-186C-AF8D28C1070A}"/>
              </a:ext>
            </a:extLst>
          </p:cNvPr>
          <p:cNvSpPr>
            <a:spLocks noGrp="1"/>
          </p:cNvSpPr>
          <p:nvPr>
            <p:ph type="body" sz="quarter" idx="34" hasCustomPrompt="1"/>
          </p:nvPr>
        </p:nvSpPr>
        <p:spPr>
          <a:xfrm>
            <a:off x="10918911" y="902731"/>
            <a:ext cx="746040" cy="619645"/>
          </a:xfrm>
        </p:spPr>
        <p:txBody>
          <a:bodyPr anchor="b"/>
          <a:lstStyle>
            <a:lvl1pPr algn="l">
              <a:defRPr sz="3733">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4</a:t>
            </a:r>
          </a:p>
        </p:txBody>
      </p:sp>
      <p:sp>
        <p:nvSpPr>
          <p:cNvPr id="26" name="Text Placeholder 4">
            <a:extLst>
              <a:ext uri="{FF2B5EF4-FFF2-40B4-BE49-F238E27FC236}">
                <a16:creationId xmlns:a16="http://schemas.microsoft.com/office/drawing/2014/main" id="{76C92AAB-8F7A-6784-7FDE-79938738810C}"/>
              </a:ext>
            </a:extLst>
          </p:cNvPr>
          <p:cNvSpPr>
            <a:spLocks noGrp="1"/>
          </p:cNvSpPr>
          <p:nvPr>
            <p:ph type="body" sz="quarter" idx="35" hasCustomPrompt="1"/>
          </p:nvPr>
        </p:nvSpPr>
        <p:spPr>
          <a:xfrm>
            <a:off x="10918911" y="1564639"/>
            <a:ext cx="748599" cy="196428"/>
          </a:xfrm>
        </p:spPr>
        <p:txBody>
          <a:bodyPr/>
          <a:lstStyle>
            <a:lvl1pPr>
              <a:defRPr sz="1067" cap="none" spc="0" baseline="0">
                <a:solidFill>
                  <a:schemeClr val="bg1"/>
                </a:solidFill>
              </a:defRPr>
            </a:lvl1pPr>
            <a:lvl2pPr>
              <a:buClr>
                <a:schemeClr val="bg1"/>
              </a:buClr>
              <a:defRPr>
                <a:solidFill>
                  <a:schemeClr val="tx2"/>
                </a:solidFill>
              </a:defRPr>
            </a:lvl2pPr>
            <a:lvl3pPr>
              <a:buClr>
                <a:schemeClr val="bg1"/>
              </a:buClr>
              <a:defRPr>
                <a:solidFill>
                  <a:schemeClr val="tx2"/>
                </a:solidFill>
              </a:defRPr>
            </a:lvl3pPr>
            <a:lvl4pPr>
              <a:buClr>
                <a:schemeClr val="bg1"/>
              </a:buClr>
              <a:defRPr>
                <a:solidFill>
                  <a:schemeClr val="tx2"/>
                </a:solidFill>
              </a:defRPr>
            </a:lvl4pPr>
            <a:lvl5pPr>
              <a:defRPr>
                <a:solidFill>
                  <a:schemeClr val="tx2"/>
                </a:solidFill>
              </a:defRPr>
            </a:lvl5pPr>
          </a:lstStyle>
          <a:p>
            <a:pPr lvl="0"/>
            <a:r>
              <a:rPr lang="en-US"/>
              <a:t>locations</a:t>
            </a:r>
            <a:endParaRPr lang="en-GB"/>
          </a:p>
        </p:txBody>
      </p:sp>
      <p:sp>
        <p:nvSpPr>
          <p:cNvPr id="27" name="Text Placeholder 4">
            <a:extLst>
              <a:ext uri="{FF2B5EF4-FFF2-40B4-BE49-F238E27FC236}">
                <a16:creationId xmlns:a16="http://schemas.microsoft.com/office/drawing/2014/main" id="{2EE49C5B-13D8-ECD9-F952-E235AC91F751}"/>
              </a:ext>
            </a:extLst>
          </p:cNvPr>
          <p:cNvSpPr>
            <a:spLocks noGrp="1"/>
          </p:cNvSpPr>
          <p:nvPr>
            <p:ph type="body" sz="quarter" idx="36"/>
          </p:nvPr>
        </p:nvSpPr>
        <p:spPr>
          <a:xfrm>
            <a:off x="3825548" y="1490133"/>
            <a:ext cx="1327025" cy="1743536"/>
          </a:xfrm>
        </p:spPr>
        <p:txBody>
          <a:bodyPr/>
          <a:lstStyle>
            <a:lvl1pPr>
              <a:spcAft>
                <a:spcPts val="400"/>
              </a:spcAft>
              <a:defRPr sz="1067">
                <a:solidFill>
                  <a:schemeClr val="tx2"/>
                </a:solidFill>
              </a:defRPr>
            </a:lvl1pPr>
            <a:lvl2pPr>
              <a:spcAft>
                <a:spcPts val="400"/>
              </a:spcAft>
              <a:buClr>
                <a:schemeClr val="tx2"/>
              </a:buClr>
              <a:defRPr sz="1067">
                <a:solidFill>
                  <a:schemeClr val="tx2"/>
                </a:solidFill>
              </a:defRPr>
            </a:lvl2pPr>
            <a:lvl3pPr>
              <a:spcAft>
                <a:spcPts val="400"/>
              </a:spcAft>
              <a:buClr>
                <a:schemeClr val="tx2"/>
              </a:buClr>
              <a:defRPr sz="1067">
                <a:solidFill>
                  <a:schemeClr val="tx2"/>
                </a:solidFill>
              </a:defRPr>
            </a:lvl3pPr>
            <a:lvl4pPr>
              <a:spcAft>
                <a:spcPts val="800"/>
              </a:spcAft>
              <a:buClr>
                <a:schemeClr val="tx2"/>
              </a:buClr>
              <a:defRPr sz="1067">
                <a:solidFill>
                  <a:schemeClr val="tx2"/>
                </a:solidFill>
              </a:defRPr>
            </a:lvl4pPr>
            <a:lvl5pPr>
              <a:defRPr sz="1867">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ext Placeholder 4">
            <a:extLst>
              <a:ext uri="{FF2B5EF4-FFF2-40B4-BE49-F238E27FC236}">
                <a16:creationId xmlns:a16="http://schemas.microsoft.com/office/drawing/2014/main" id="{ABAAC461-732E-01B6-0A3C-98A3F6D609C2}"/>
              </a:ext>
            </a:extLst>
          </p:cNvPr>
          <p:cNvSpPr>
            <a:spLocks noGrp="1"/>
          </p:cNvSpPr>
          <p:nvPr>
            <p:ph type="body" sz="quarter" idx="37"/>
          </p:nvPr>
        </p:nvSpPr>
        <p:spPr>
          <a:xfrm>
            <a:off x="5290297" y="1490133"/>
            <a:ext cx="1327025" cy="1743536"/>
          </a:xfrm>
        </p:spPr>
        <p:txBody>
          <a:bodyPr/>
          <a:lstStyle>
            <a:lvl1pPr>
              <a:spcAft>
                <a:spcPts val="400"/>
              </a:spcAft>
              <a:defRPr sz="1067">
                <a:solidFill>
                  <a:schemeClr val="tx2"/>
                </a:solidFill>
              </a:defRPr>
            </a:lvl1pPr>
            <a:lvl2pPr>
              <a:spcAft>
                <a:spcPts val="400"/>
              </a:spcAft>
              <a:buClr>
                <a:schemeClr val="tx2"/>
              </a:buClr>
              <a:defRPr sz="1067">
                <a:solidFill>
                  <a:schemeClr val="tx2"/>
                </a:solidFill>
              </a:defRPr>
            </a:lvl2pPr>
            <a:lvl3pPr>
              <a:spcAft>
                <a:spcPts val="400"/>
              </a:spcAft>
              <a:buClr>
                <a:schemeClr val="tx2"/>
              </a:buClr>
              <a:defRPr sz="1067">
                <a:solidFill>
                  <a:schemeClr val="tx2"/>
                </a:solidFill>
              </a:defRPr>
            </a:lvl3pPr>
            <a:lvl4pPr>
              <a:spcAft>
                <a:spcPts val="800"/>
              </a:spcAft>
              <a:buClr>
                <a:schemeClr val="tx2"/>
              </a:buClr>
              <a:defRPr sz="1067">
                <a:solidFill>
                  <a:schemeClr val="tx2"/>
                </a:solidFill>
              </a:defRPr>
            </a:lvl4pPr>
            <a:lvl5pPr>
              <a:defRPr sz="1867">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6879049"/>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MODULAR 0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D09B50-8E92-4298-4A16-9969F70FDB18}"/>
              </a:ext>
            </a:extLst>
          </p:cNvPr>
          <p:cNvSpPr/>
          <p:nvPr userDrawn="1"/>
        </p:nvSpPr>
        <p:spPr bwMode="auto">
          <a:xfrm>
            <a:off x="461" y="0"/>
            <a:ext cx="534125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nvGrpSpPr>
          <p:cNvPr id="15" name="Group 14">
            <a:extLst>
              <a:ext uri="{FF2B5EF4-FFF2-40B4-BE49-F238E27FC236}">
                <a16:creationId xmlns:a16="http://schemas.microsoft.com/office/drawing/2014/main" id="{B3C8B910-108E-5A4E-0A0A-D9763290A73E}"/>
              </a:ext>
            </a:extLst>
          </p:cNvPr>
          <p:cNvGrpSpPr/>
          <p:nvPr userDrawn="1"/>
        </p:nvGrpSpPr>
        <p:grpSpPr>
          <a:xfrm>
            <a:off x="5343405" y="1"/>
            <a:ext cx="6848595" cy="3427751"/>
            <a:chOff x="0" y="0"/>
            <a:chExt cx="5096656" cy="2570813"/>
          </a:xfrm>
        </p:grpSpPr>
        <p:sp>
          <p:nvSpPr>
            <p:cNvPr id="13" name="Rectangle 12">
              <a:extLst>
                <a:ext uri="{FF2B5EF4-FFF2-40B4-BE49-F238E27FC236}">
                  <a16:creationId xmlns:a16="http://schemas.microsoft.com/office/drawing/2014/main" id="{B43E186D-C6F2-B22F-73BE-0AC6A5FE6598}"/>
                </a:ext>
              </a:extLst>
            </p:cNvPr>
            <p:cNvSpPr/>
            <p:nvPr userDrawn="1"/>
          </p:nvSpPr>
          <p:spPr bwMode="auto">
            <a:xfrm>
              <a:off x="0" y="0"/>
              <a:ext cx="2563318" cy="2570813"/>
            </a:xfrm>
            <a:prstGeom prst="rect">
              <a:avLst/>
            </a:prstGeom>
            <a:solidFill>
              <a:schemeClr val="accent5"/>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4" name="Rectangle 13">
              <a:extLst>
                <a:ext uri="{FF2B5EF4-FFF2-40B4-BE49-F238E27FC236}">
                  <a16:creationId xmlns:a16="http://schemas.microsoft.com/office/drawing/2014/main" id="{401496D5-79F6-45C4-7047-6A011D8006AF}"/>
                </a:ext>
              </a:extLst>
            </p:cNvPr>
            <p:cNvSpPr/>
            <p:nvPr userDrawn="1"/>
          </p:nvSpPr>
          <p:spPr bwMode="auto">
            <a:xfrm>
              <a:off x="2533338"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16" name="Picture Placeholder 11">
            <a:extLst>
              <a:ext uri="{FF2B5EF4-FFF2-40B4-BE49-F238E27FC236}">
                <a16:creationId xmlns:a16="http://schemas.microsoft.com/office/drawing/2014/main" id="{0327798F-34B3-A708-F712-367EBB42F50E}"/>
              </a:ext>
            </a:extLst>
          </p:cNvPr>
          <p:cNvSpPr>
            <a:spLocks noGrp="1"/>
          </p:cNvSpPr>
          <p:nvPr>
            <p:ph type="pic" sz="quarter" idx="17"/>
          </p:nvPr>
        </p:nvSpPr>
        <p:spPr bwMode="auto">
          <a:xfrm>
            <a:off x="5343408" y="3427751"/>
            <a:ext cx="6848593" cy="3429600"/>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lvl1pPr>
              <a:defRPr>
                <a:solidFill>
                  <a:schemeClr val="tx2"/>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2" name="Date Placeholder 1">
            <a:extLst>
              <a:ext uri="{FF2B5EF4-FFF2-40B4-BE49-F238E27FC236}">
                <a16:creationId xmlns:a16="http://schemas.microsoft.com/office/drawing/2014/main" id="{0DB27B98-C953-7247-34D7-C23030011F98}"/>
              </a:ext>
            </a:extLst>
          </p:cNvPr>
          <p:cNvSpPr>
            <a:spLocks noGrp="1"/>
          </p:cNvSpPr>
          <p:nvPr>
            <p:ph type="dt" sz="half" idx="20"/>
          </p:nvPr>
        </p:nvSpPr>
        <p:spPr/>
        <p:txBody>
          <a:bodyPr/>
          <a:lstStyle>
            <a:lvl1pPr>
              <a:defRPr>
                <a:solidFill>
                  <a:schemeClr val="tx2"/>
                </a:solidFill>
              </a:defRPr>
            </a:lvl1pPr>
          </a:lstStyle>
          <a:p>
            <a:endParaRPr lang="en-GB"/>
          </a:p>
        </p:txBody>
      </p:sp>
      <p:sp>
        <p:nvSpPr>
          <p:cNvPr id="6" name="Text Placeholder 4">
            <a:extLst>
              <a:ext uri="{FF2B5EF4-FFF2-40B4-BE49-F238E27FC236}">
                <a16:creationId xmlns:a16="http://schemas.microsoft.com/office/drawing/2014/main" id="{F036CA38-5A8C-17D8-269B-7B4C06B56403}"/>
              </a:ext>
            </a:extLst>
          </p:cNvPr>
          <p:cNvSpPr>
            <a:spLocks noGrp="1"/>
          </p:cNvSpPr>
          <p:nvPr>
            <p:ph type="body" sz="quarter" idx="16" hasCustomPrompt="1"/>
          </p:nvPr>
        </p:nvSpPr>
        <p:spPr>
          <a:xfrm>
            <a:off x="5727391" y="2349004"/>
            <a:ext cx="2729408" cy="851201"/>
          </a:xfrm>
        </p:spPr>
        <p:txBody>
          <a:bodyPr anchor="b"/>
          <a:lstStyle>
            <a:lvl1pPr algn="l">
              <a:lnSpc>
                <a:spcPct val="90000"/>
              </a:lnSpc>
              <a:defRPr sz="3733">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8" name="Free-form: Shape 7">
            <a:extLst>
              <a:ext uri="{FF2B5EF4-FFF2-40B4-BE49-F238E27FC236}">
                <a16:creationId xmlns:a16="http://schemas.microsoft.com/office/drawing/2014/main" id="{DA19399D-64DD-9487-41B5-E293F6F2ECAD}"/>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bg1"/>
          </a:solidFill>
          <a:ln w="0" cap="flat">
            <a:noFill/>
            <a:prstDash val="solid"/>
            <a:miter/>
          </a:ln>
        </p:spPr>
        <p:txBody>
          <a:bodyPr rtlCol="0" anchor="ctr"/>
          <a:lstStyle/>
          <a:p>
            <a:endParaRPr lang="en-GB" sz="2400"/>
          </a:p>
        </p:txBody>
      </p:sp>
      <p:sp>
        <p:nvSpPr>
          <p:cNvPr id="17" name="Text Placeholder 4">
            <a:extLst>
              <a:ext uri="{FF2B5EF4-FFF2-40B4-BE49-F238E27FC236}">
                <a16:creationId xmlns:a16="http://schemas.microsoft.com/office/drawing/2014/main" id="{2716A047-3B57-03FE-D242-9BB81D2C8DE2}"/>
              </a:ext>
            </a:extLst>
          </p:cNvPr>
          <p:cNvSpPr>
            <a:spLocks noGrp="1"/>
          </p:cNvSpPr>
          <p:nvPr>
            <p:ph type="body" sz="quarter" idx="24" hasCustomPrompt="1"/>
          </p:nvPr>
        </p:nvSpPr>
        <p:spPr>
          <a:xfrm>
            <a:off x="9078607" y="2349004"/>
            <a:ext cx="2729408" cy="851201"/>
          </a:xfrm>
        </p:spPr>
        <p:txBody>
          <a:bodyPr anchor="b"/>
          <a:lstStyle>
            <a:lvl1pPr algn="l">
              <a:lnSpc>
                <a:spcPct val="90000"/>
              </a:lnSpc>
              <a:defRPr sz="3733">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18" name="Text Placeholder 4">
            <a:extLst>
              <a:ext uri="{FF2B5EF4-FFF2-40B4-BE49-F238E27FC236}">
                <a16:creationId xmlns:a16="http://schemas.microsoft.com/office/drawing/2014/main" id="{1A02F5E1-66C5-3329-E7E3-8A0564B41AE6}"/>
              </a:ext>
            </a:extLst>
          </p:cNvPr>
          <p:cNvSpPr>
            <a:spLocks noGrp="1"/>
          </p:cNvSpPr>
          <p:nvPr>
            <p:ph type="body" sz="quarter" idx="25" hasCustomPrompt="1"/>
          </p:nvPr>
        </p:nvSpPr>
        <p:spPr>
          <a:xfrm>
            <a:off x="527051" y="1248301"/>
            <a:ext cx="2729408" cy="851201"/>
          </a:xfrm>
        </p:spPr>
        <p:txBody>
          <a:bodyPr anchor="t"/>
          <a:lstStyle>
            <a:lvl1pPr algn="l">
              <a:lnSpc>
                <a:spcPct val="90000"/>
              </a:lnSpc>
              <a:defRPr sz="3733">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19" name="Text Placeholder 4">
            <a:extLst>
              <a:ext uri="{FF2B5EF4-FFF2-40B4-BE49-F238E27FC236}">
                <a16:creationId xmlns:a16="http://schemas.microsoft.com/office/drawing/2014/main" id="{6DB72734-4EB4-3816-4C09-61BD16CFE02A}"/>
              </a:ext>
            </a:extLst>
          </p:cNvPr>
          <p:cNvSpPr>
            <a:spLocks noGrp="1"/>
          </p:cNvSpPr>
          <p:nvPr>
            <p:ph type="body" sz="quarter" idx="26" hasCustomPrompt="1"/>
          </p:nvPr>
        </p:nvSpPr>
        <p:spPr>
          <a:xfrm>
            <a:off x="527051" y="789482"/>
            <a:ext cx="683424" cy="428839"/>
          </a:xfrm>
        </p:spPr>
        <p:txBody>
          <a:bodyPr anchor="b"/>
          <a:lstStyle>
            <a:lvl1pPr algn="l">
              <a:defRPr sz="1467">
                <a:solidFill>
                  <a:schemeClr val="tx2"/>
                </a:solidFill>
                <a:latin typeface="+mn-lt"/>
              </a:defRPr>
            </a:lvl1pPr>
            <a:lvl2pPr marL="0" indent="0" algn="ctr">
              <a:buNone/>
              <a:defRPr sz="2933"/>
            </a:lvl2pPr>
            <a:lvl3pPr algn="ctr">
              <a:defRPr/>
            </a:lvl3pPr>
            <a:lvl4pPr algn="ctr">
              <a:defRPr/>
            </a:lvl4pPr>
            <a:lvl5pPr algn="ctr">
              <a:defRPr/>
            </a:lvl5pPr>
          </a:lstStyle>
          <a:p>
            <a:pPr lvl="0"/>
            <a:r>
              <a:rPr lang="en-US"/>
              <a:t>01</a:t>
            </a:r>
          </a:p>
        </p:txBody>
      </p:sp>
      <p:sp>
        <p:nvSpPr>
          <p:cNvPr id="20" name="Text Placeholder 4">
            <a:extLst>
              <a:ext uri="{FF2B5EF4-FFF2-40B4-BE49-F238E27FC236}">
                <a16:creationId xmlns:a16="http://schemas.microsoft.com/office/drawing/2014/main" id="{35F582C5-F9C7-85E7-3771-02630BC13A28}"/>
              </a:ext>
            </a:extLst>
          </p:cNvPr>
          <p:cNvSpPr>
            <a:spLocks noGrp="1"/>
          </p:cNvSpPr>
          <p:nvPr>
            <p:ph type="body" sz="quarter" idx="27"/>
          </p:nvPr>
        </p:nvSpPr>
        <p:spPr>
          <a:xfrm>
            <a:off x="1267811" y="2648264"/>
            <a:ext cx="2729408" cy="3087973"/>
          </a:xfrm>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80829986"/>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EAM 0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6" name="Text Placeholder 4">
            <a:extLst>
              <a:ext uri="{FF2B5EF4-FFF2-40B4-BE49-F238E27FC236}">
                <a16:creationId xmlns:a16="http://schemas.microsoft.com/office/drawing/2014/main" id="{D8EC2EB3-CC89-0070-6F23-9163DFB9F784}"/>
              </a:ext>
            </a:extLst>
          </p:cNvPr>
          <p:cNvSpPr>
            <a:spLocks noGrp="1"/>
          </p:cNvSpPr>
          <p:nvPr>
            <p:ph type="body" sz="quarter" idx="27"/>
          </p:nvPr>
        </p:nvSpPr>
        <p:spPr>
          <a:xfrm>
            <a:off x="533400" y="1500126"/>
            <a:ext cx="3553757" cy="2272695"/>
          </a:xfrm>
          <a:solidFill>
            <a:schemeClr val="bg1"/>
          </a:solidFill>
        </p:spPr>
        <p:txBody>
          <a:bodyPr lIns="432000" tIns="169200" rIns="108000"/>
          <a:lstStyle>
            <a:lvl1pPr marL="719649" indent="0">
              <a:lnSpc>
                <a:spcPct val="100000"/>
              </a:lnSpc>
              <a:spcAft>
                <a:spcPts val="267"/>
              </a:spcAft>
              <a:defRPr sz="1867"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4" name="Picture Placeholder 11">
            <a:extLst>
              <a:ext uri="{FF2B5EF4-FFF2-40B4-BE49-F238E27FC236}">
                <a16:creationId xmlns:a16="http://schemas.microsoft.com/office/drawing/2014/main" id="{2AC58470-B56A-D7FB-C077-89C598ACEE72}"/>
              </a:ext>
            </a:extLst>
          </p:cNvPr>
          <p:cNvSpPr>
            <a:spLocks noGrp="1"/>
          </p:cNvSpPr>
          <p:nvPr>
            <p:ph type="pic" sz="quarter" idx="28"/>
          </p:nvPr>
        </p:nvSpPr>
        <p:spPr bwMode="auto">
          <a:xfrm>
            <a:off x="713568" y="1674071"/>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7" name="Text Placeholder 3">
            <a:extLst>
              <a:ext uri="{FF2B5EF4-FFF2-40B4-BE49-F238E27FC236}">
                <a16:creationId xmlns:a16="http://schemas.microsoft.com/office/drawing/2014/main" id="{A17E222C-E12B-D220-6A6C-2DF47B389170}"/>
              </a:ext>
            </a:extLst>
          </p:cNvPr>
          <p:cNvSpPr>
            <a:spLocks noGrp="1"/>
          </p:cNvSpPr>
          <p:nvPr>
            <p:ph type="body" sz="quarter" idx="15" hasCustomPrompt="1"/>
          </p:nvPr>
        </p:nvSpPr>
        <p:spPr>
          <a:xfrm>
            <a:off x="1846460" y="2126378"/>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9" name="Text Placeholder 3">
            <a:extLst>
              <a:ext uri="{FF2B5EF4-FFF2-40B4-BE49-F238E27FC236}">
                <a16:creationId xmlns:a16="http://schemas.microsoft.com/office/drawing/2014/main" id="{2C9A8E6B-6AC9-406B-BB01-09F1A3FEA0D5}"/>
              </a:ext>
            </a:extLst>
          </p:cNvPr>
          <p:cNvSpPr>
            <a:spLocks noGrp="1"/>
          </p:cNvSpPr>
          <p:nvPr>
            <p:ph type="body" sz="quarter" idx="39" hasCustomPrompt="1"/>
          </p:nvPr>
        </p:nvSpPr>
        <p:spPr>
          <a:xfrm>
            <a:off x="713569" y="2748653"/>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0" name="Text Placeholder 4">
            <a:extLst>
              <a:ext uri="{FF2B5EF4-FFF2-40B4-BE49-F238E27FC236}">
                <a16:creationId xmlns:a16="http://schemas.microsoft.com/office/drawing/2014/main" id="{3B84D65A-E4B0-3138-1B42-B4399363A214}"/>
              </a:ext>
            </a:extLst>
          </p:cNvPr>
          <p:cNvSpPr>
            <a:spLocks noGrp="1"/>
          </p:cNvSpPr>
          <p:nvPr>
            <p:ph type="body" sz="quarter" idx="40"/>
          </p:nvPr>
        </p:nvSpPr>
        <p:spPr>
          <a:xfrm>
            <a:off x="4320915" y="1500126"/>
            <a:ext cx="3553757" cy="2272695"/>
          </a:xfrm>
          <a:solidFill>
            <a:schemeClr val="bg1"/>
          </a:solidFill>
        </p:spPr>
        <p:txBody>
          <a:bodyPr lIns="432000" tIns="169200" rIns="108000"/>
          <a:lstStyle>
            <a:lvl1pPr marL="719649" indent="0">
              <a:lnSpc>
                <a:spcPct val="100000"/>
              </a:lnSpc>
              <a:spcAft>
                <a:spcPts val="267"/>
              </a:spcAft>
              <a:defRPr sz="1867"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31" name="Picture Placeholder 11">
            <a:extLst>
              <a:ext uri="{FF2B5EF4-FFF2-40B4-BE49-F238E27FC236}">
                <a16:creationId xmlns:a16="http://schemas.microsoft.com/office/drawing/2014/main" id="{5D3FFF36-3751-F25A-C56F-4CC22C5CD5A5}"/>
              </a:ext>
            </a:extLst>
          </p:cNvPr>
          <p:cNvSpPr>
            <a:spLocks noGrp="1"/>
          </p:cNvSpPr>
          <p:nvPr>
            <p:ph type="pic" sz="quarter" idx="41"/>
          </p:nvPr>
        </p:nvSpPr>
        <p:spPr bwMode="auto">
          <a:xfrm>
            <a:off x="4501083" y="1674071"/>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2" name="Text Placeholder 3">
            <a:extLst>
              <a:ext uri="{FF2B5EF4-FFF2-40B4-BE49-F238E27FC236}">
                <a16:creationId xmlns:a16="http://schemas.microsoft.com/office/drawing/2014/main" id="{5B6CB55A-030B-5F29-7EA0-4DCB3B2BE18E}"/>
              </a:ext>
            </a:extLst>
          </p:cNvPr>
          <p:cNvSpPr>
            <a:spLocks noGrp="1"/>
          </p:cNvSpPr>
          <p:nvPr>
            <p:ph type="body" sz="quarter" idx="42" hasCustomPrompt="1"/>
          </p:nvPr>
        </p:nvSpPr>
        <p:spPr>
          <a:xfrm>
            <a:off x="5633974" y="2126378"/>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33" name="Text Placeholder 3">
            <a:extLst>
              <a:ext uri="{FF2B5EF4-FFF2-40B4-BE49-F238E27FC236}">
                <a16:creationId xmlns:a16="http://schemas.microsoft.com/office/drawing/2014/main" id="{52FC7DE8-83C6-DA0C-8C13-BDE110525279}"/>
              </a:ext>
            </a:extLst>
          </p:cNvPr>
          <p:cNvSpPr>
            <a:spLocks noGrp="1"/>
          </p:cNvSpPr>
          <p:nvPr>
            <p:ph type="body" sz="quarter" idx="43" hasCustomPrompt="1"/>
          </p:nvPr>
        </p:nvSpPr>
        <p:spPr>
          <a:xfrm>
            <a:off x="4501083" y="2748653"/>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4" name="Text Placeholder 4">
            <a:extLst>
              <a:ext uri="{FF2B5EF4-FFF2-40B4-BE49-F238E27FC236}">
                <a16:creationId xmlns:a16="http://schemas.microsoft.com/office/drawing/2014/main" id="{1B88FD6C-2A60-3424-7FEC-70BEB8E777E0}"/>
              </a:ext>
            </a:extLst>
          </p:cNvPr>
          <p:cNvSpPr>
            <a:spLocks noGrp="1"/>
          </p:cNvSpPr>
          <p:nvPr>
            <p:ph type="body" sz="quarter" idx="44"/>
          </p:nvPr>
        </p:nvSpPr>
        <p:spPr>
          <a:xfrm>
            <a:off x="8098436" y="1500126"/>
            <a:ext cx="3553757" cy="2272695"/>
          </a:xfrm>
          <a:solidFill>
            <a:schemeClr val="bg1"/>
          </a:solidFill>
        </p:spPr>
        <p:txBody>
          <a:bodyPr lIns="432000" tIns="169200" rIns="108000"/>
          <a:lstStyle>
            <a:lvl1pPr marL="719649" indent="0">
              <a:lnSpc>
                <a:spcPct val="100000"/>
              </a:lnSpc>
              <a:spcAft>
                <a:spcPts val="267"/>
              </a:spcAft>
              <a:defRPr lang="en-GB" sz="1867" b="0" i="0" dirty="0">
                <a:solidFill>
                  <a:schemeClr val="tx2"/>
                </a:solidFill>
                <a:latin typeface="+mj-lt"/>
                <a:ea typeface="+mn-ea"/>
                <a:cs typeface="Tahoma" panose="020B0604030504040204" pitchFamily="34" charset="0"/>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35" name="Picture Placeholder 11">
            <a:extLst>
              <a:ext uri="{FF2B5EF4-FFF2-40B4-BE49-F238E27FC236}">
                <a16:creationId xmlns:a16="http://schemas.microsoft.com/office/drawing/2014/main" id="{DFB70711-7B51-9F7B-D65A-A78136393353}"/>
              </a:ext>
            </a:extLst>
          </p:cNvPr>
          <p:cNvSpPr>
            <a:spLocks noGrp="1"/>
          </p:cNvSpPr>
          <p:nvPr>
            <p:ph type="pic" sz="quarter" idx="45"/>
          </p:nvPr>
        </p:nvSpPr>
        <p:spPr bwMode="auto">
          <a:xfrm>
            <a:off x="8278604" y="1674071"/>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6" name="Text Placeholder 3">
            <a:extLst>
              <a:ext uri="{FF2B5EF4-FFF2-40B4-BE49-F238E27FC236}">
                <a16:creationId xmlns:a16="http://schemas.microsoft.com/office/drawing/2014/main" id="{05CA551B-6B51-9C22-96FC-03A4D5A15422}"/>
              </a:ext>
            </a:extLst>
          </p:cNvPr>
          <p:cNvSpPr>
            <a:spLocks noGrp="1"/>
          </p:cNvSpPr>
          <p:nvPr>
            <p:ph type="body" sz="quarter" idx="46" hasCustomPrompt="1"/>
          </p:nvPr>
        </p:nvSpPr>
        <p:spPr>
          <a:xfrm>
            <a:off x="9411496" y="2126378"/>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37" name="Text Placeholder 3">
            <a:extLst>
              <a:ext uri="{FF2B5EF4-FFF2-40B4-BE49-F238E27FC236}">
                <a16:creationId xmlns:a16="http://schemas.microsoft.com/office/drawing/2014/main" id="{5C18190E-5097-AA51-1ECE-DDA06D626C0D}"/>
              </a:ext>
            </a:extLst>
          </p:cNvPr>
          <p:cNvSpPr>
            <a:spLocks noGrp="1"/>
          </p:cNvSpPr>
          <p:nvPr>
            <p:ph type="body" sz="quarter" idx="47" hasCustomPrompt="1"/>
          </p:nvPr>
        </p:nvSpPr>
        <p:spPr>
          <a:xfrm>
            <a:off x="8278605" y="2748653"/>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8" name="Text Placeholder 4">
            <a:extLst>
              <a:ext uri="{FF2B5EF4-FFF2-40B4-BE49-F238E27FC236}">
                <a16:creationId xmlns:a16="http://schemas.microsoft.com/office/drawing/2014/main" id="{AA33E3E4-D1FB-F77D-C0CD-7BF80A1F8C1C}"/>
              </a:ext>
            </a:extLst>
          </p:cNvPr>
          <p:cNvSpPr>
            <a:spLocks noGrp="1"/>
          </p:cNvSpPr>
          <p:nvPr>
            <p:ph type="body" sz="quarter" idx="48"/>
          </p:nvPr>
        </p:nvSpPr>
        <p:spPr>
          <a:xfrm>
            <a:off x="533400" y="3988493"/>
            <a:ext cx="3553757" cy="2272695"/>
          </a:xfrm>
          <a:solidFill>
            <a:schemeClr val="bg1"/>
          </a:solidFill>
        </p:spPr>
        <p:txBody>
          <a:bodyPr lIns="432000" tIns="169200" rIns="108000"/>
          <a:lstStyle>
            <a:lvl1pPr marL="719649" indent="0">
              <a:lnSpc>
                <a:spcPct val="100000"/>
              </a:lnSpc>
              <a:spcAft>
                <a:spcPts val="267"/>
              </a:spcAft>
              <a:defRPr sz="1867"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39" name="Picture Placeholder 11">
            <a:extLst>
              <a:ext uri="{FF2B5EF4-FFF2-40B4-BE49-F238E27FC236}">
                <a16:creationId xmlns:a16="http://schemas.microsoft.com/office/drawing/2014/main" id="{69389253-4596-5C52-4267-1A226358A7D7}"/>
              </a:ext>
            </a:extLst>
          </p:cNvPr>
          <p:cNvSpPr>
            <a:spLocks noGrp="1"/>
          </p:cNvSpPr>
          <p:nvPr>
            <p:ph type="pic" sz="quarter" idx="49"/>
          </p:nvPr>
        </p:nvSpPr>
        <p:spPr bwMode="auto">
          <a:xfrm>
            <a:off x="713568" y="4162438"/>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40" name="Text Placeholder 3">
            <a:extLst>
              <a:ext uri="{FF2B5EF4-FFF2-40B4-BE49-F238E27FC236}">
                <a16:creationId xmlns:a16="http://schemas.microsoft.com/office/drawing/2014/main" id="{351B1B3A-C71A-8698-7E59-21FE375B776D}"/>
              </a:ext>
            </a:extLst>
          </p:cNvPr>
          <p:cNvSpPr>
            <a:spLocks noGrp="1"/>
          </p:cNvSpPr>
          <p:nvPr>
            <p:ph type="body" sz="quarter" idx="50" hasCustomPrompt="1"/>
          </p:nvPr>
        </p:nvSpPr>
        <p:spPr>
          <a:xfrm>
            <a:off x="1846460" y="4614744"/>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41" name="Text Placeholder 3">
            <a:extLst>
              <a:ext uri="{FF2B5EF4-FFF2-40B4-BE49-F238E27FC236}">
                <a16:creationId xmlns:a16="http://schemas.microsoft.com/office/drawing/2014/main" id="{77EE0F6A-5134-BAD5-F1AB-BFBD7C4361D4}"/>
              </a:ext>
            </a:extLst>
          </p:cNvPr>
          <p:cNvSpPr>
            <a:spLocks noGrp="1"/>
          </p:cNvSpPr>
          <p:nvPr>
            <p:ph type="body" sz="quarter" idx="51" hasCustomPrompt="1"/>
          </p:nvPr>
        </p:nvSpPr>
        <p:spPr>
          <a:xfrm>
            <a:off x="713569" y="5237019"/>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42" name="Text Placeholder 4">
            <a:extLst>
              <a:ext uri="{FF2B5EF4-FFF2-40B4-BE49-F238E27FC236}">
                <a16:creationId xmlns:a16="http://schemas.microsoft.com/office/drawing/2014/main" id="{5C85D0B3-3BD0-FF17-A91B-FEA1D48A7BC6}"/>
              </a:ext>
            </a:extLst>
          </p:cNvPr>
          <p:cNvSpPr>
            <a:spLocks noGrp="1"/>
          </p:cNvSpPr>
          <p:nvPr>
            <p:ph type="body" sz="quarter" idx="52"/>
          </p:nvPr>
        </p:nvSpPr>
        <p:spPr>
          <a:xfrm>
            <a:off x="4320915" y="3988493"/>
            <a:ext cx="3553757" cy="2272695"/>
          </a:xfrm>
          <a:solidFill>
            <a:schemeClr val="bg1"/>
          </a:solidFill>
        </p:spPr>
        <p:txBody>
          <a:bodyPr lIns="432000" tIns="169200" rIns="108000"/>
          <a:lstStyle>
            <a:lvl1pPr marL="719649" indent="0">
              <a:lnSpc>
                <a:spcPct val="100000"/>
              </a:lnSpc>
              <a:spcAft>
                <a:spcPts val="267"/>
              </a:spcAft>
              <a:defRPr lang="en-GB" sz="1867" b="0" i="0" dirty="0">
                <a:solidFill>
                  <a:schemeClr val="tx2"/>
                </a:solidFill>
                <a:latin typeface="+mj-lt"/>
                <a:ea typeface="+mn-ea"/>
                <a:cs typeface="Tahoma" panose="020B0604030504040204" pitchFamily="34" charset="0"/>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43" name="Picture Placeholder 11">
            <a:extLst>
              <a:ext uri="{FF2B5EF4-FFF2-40B4-BE49-F238E27FC236}">
                <a16:creationId xmlns:a16="http://schemas.microsoft.com/office/drawing/2014/main" id="{ACAE7424-F662-DE37-A938-334CCDA2E2CB}"/>
              </a:ext>
            </a:extLst>
          </p:cNvPr>
          <p:cNvSpPr>
            <a:spLocks noGrp="1"/>
          </p:cNvSpPr>
          <p:nvPr>
            <p:ph type="pic" sz="quarter" idx="53"/>
          </p:nvPr>
        </p:nvSpPr>
        <p:spPr bwMode="auto">
          <a:xfrm>
            <a:off x="4501083" y="4162438"/>
            <a:ext cx="958213"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44" name="Text Placeholder 3">
            <a:extLst>
              <a:ext uri="{FF2B5EF4-FFF2-40B4-BE49-F238E27FC236}">
                <a16:creationId xmlns:a16="http://schemas.microsoft.com/office/drawing/2014/main" id="{71C92197-CC56-9971-82B3-16EDCA76DC53}"/>
              </a:ext>
            </a:extLst>
          </p:cNvPr>
          <p:cNvSpPr>
            <a:spLocks noGrp="1"/>
          </p:cNvSpPr>
          <p:nvPr>
            <p:ph type="body" sz="quarter" idx="54" hasCustomPrompt="1"/>
          </p:nvPr>
        </p:nvSpPr>
        <p:spPr>
          <a:xfrm>
            <a:off x="5633975" y="4614744"/>
            <a:ext cx="2087432"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45" name="Text Placeholder 3">
            <a:extLst>
              <a:ext uri="{FF2B5EF4-FFF2-40B4-BE49-F238E27FC236}">
                <a16:creationId xmlns:a16="http://schemas.microsoft.com/office/drawing/2014/main" id="{329B081A-60B0-317C-57FB-6837F4B3B999}"/>
              </a:ext>
            </a:extLst>
          </p:cNvPr>
          <p:cNvSpPr>
            <a:spLocks noGrp="1"/>
          </p:cNvSpPr>
          <p:nvPr>
            <p:ph type="body" sz="quarter" idx="55" hasCustomPrompt="1"/>
          </p:nvPr>
        </p:nvSpPr>
        <p:spPr>
          <a:xfrm>
            <a:off x="4501083" y="5237019"/>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46" name="Text Placeholder 4">
            <a:extLst>
              <a:ext uri="{FF2B5EF4-FFF2-40B4-BE49-F238E27FC236}">
                <a16:creationId xmlns:a16="http://schemas.microsoft.com/office/drawing/2014/main" id="{D5CFE63E-F6F4-6692-DF6E-091E24FEABEC}"/>
              </a:ext>
            </a:extLst>
          </p:cNvPr>
          <p:cNvSpPr>
            <a:spLocks noGrp="1"/>
          </p:cNvSpPr>
          <p:nvPr>
            <p:ph type="body" sz="quarter" idx="56"/>
          </p:nvPr>
        </p:nvSpPr>
        <p:spPr>
          <a:xfrm>
            <a:off x="8098436" y="3988493"/>
            <a:ext cx="3553757" cy="2272695"/>
          </a:xfrm>
          <a:solidFill>
            <a:schemeClr val="bg1"/>
          </a:solidFill>
        </p:spPr>
        <p:txBody>
          <a:bodyPr lIns="432000" tIns="169200" rIns="108000"/>
          <a:lstStyle>
            <a:lvl1pPr marL="719649" indent="0">
              <a:lnSpc>
                <a:spcPct val="100000"/>
              </a:lnSpc>
              <a:spcAft>
                <a:spcPts val="267"/>
              </a:spcAft>
              <a:defRPr sz="1867"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47" name="Picture Placeholder 11">
            <a:extLst>
              <a:ext uri="{FF2B5EF4-FFF2-40B4-BE49-F238E27FC236}">
                <a16:creationId xmlns:a16="http://schemas.microsoft.com/office/drawing/2014/main" id="{EF37A770-7647-E6C6-27D4-DBC7D1363226}"/>
              </a:ext>
            </a:extLst>
          </p:cNvPr>
          <p:cNvSpPr>
            <a:spLocks noGrp="1"/>
          </p:cNvSpPr>
          <p:nvPr>
            <p:ph type="pic" sz="quarter" idx="57"/>
          </p:nvPr>
        </p:nvSpPr>
        <p:spPr bwMode="auto">
          <a:xfrm>
            <a:off x="8323378" y="4162438"/>
            <a:ext cx="898775" cy="963261"/>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48" name="Text Placeholder 3">
            <a:extLst>
              <a:ext uri="{FF2B5EF4-FFF2-40B4-BE49-F238E27FC236}">
                <a16:creationId xmlns:a16="http://schemas.microsoft.com/office/drawing/2014/main" id="{2C7C5F20-2B7B-9C46-91B2-8CF2A4AC3C40}"/>
              </a:ext>
            </a:extLst>
          </p:cNvPr>
          <p:cNvSpPr>
            <a:spLocks noGrp="1"/>
          </p:cNvSpPr>
          <p:nvPr>
            <p:ph type="body" sz="quarter" idx="58" hasCustomPrompt="1"/>
          </p:nvPr>
        </p:nvSpPr>
        <p:spPr>
          <a:xfrm>
            <a:off x="9411496" y="4614744"/>
            <a:ext cx="2087433" cy="316397"/>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49" name="Text Placeholder 3">
            <a:extLst>
              <a:ext uri="{FF2B5EF4-FFF2-40B4-BE49-F238E27FC236}">
                <a16:creationId xmlns:a16="http://schemas.microsoft.com/office/drawing/2014/main" id="{676BF6FE-E03E-5FD4-FFE7-0F896D2CD117}"/>
              </a:ext>
            </a:extLst>
          </p:cNvPr>
          <p:cNvSpPr>
            <a:spLocks noGrp="1"/>
          </p:cNvSpPr>
          <p:nvPr>
            <p:ph type="body" sz="quarter" idx="59" hasCustomPrompt="1"/>
          </p:nvPr>
        </p:nvSpPr>
        <p:spPr>
          <a:xfrm>
            <a:off x="8278605" y="5237019"/>
            <a:ext cx="3220324" cy="911684"/>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4222791326"/>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EAM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BA5DC-E62E-F173-67AA-4491A1B142CA}"/>
              </a:ext>
            </a:extLst>
          </p:cNvPr>
          <p:cNvSpPr>
            <a:spLocks noGrp="1"/>
          </p:cNvSpPr>
          <p:nvPr>
            <p:ph type="title"/>
          </p:nvPr>
        </p:nvSpPr>
        <p:spPr/>
        <p:txBody>
          <a:bodyPr/>
          <a:lstStyle>
            <a:lvl1pPr>
              <a:defRPr/>
            </a:lvl1pPr>
          </a:lstStyle>
          <a:p>
            <a:r>
              <a:rPr lang="en-GB"/>
              <a:t>Click to edit Master title style</a:t>
            </a:r>
          </a:p>
        </p:txBody>
      </p:sp>
      <p:sp>
        <p:nvSpPr>
          <p:cNvPr id="3" name="Footer Placeholder 2">
            <a:extLst>
              <a:ext uri="{FF2B5EF4-FFF2-40B4-BE49-F238E27FC236}">
                <a16:creationId xmlns:a16="http://schemas.microsoft.com/office/drawing/2014/main" id="{5C9C2FBD-CA43-1222-E2F7-3B4A9D068E0C}"/>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8DFB8957-B44B-2DD1-1AC9-FC8A51327344}"/>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1D35CCBD-93F8-02CA-F879-8197D6557AA7}"/>
              </a:ext>
            </a:extLst>
          </p:cNvPr>
          <p:cNvSpPr>
            <a:spLocks noGrp="1"/>
          </p:cNvSpPr>
          <p:nvPr>
            <p:ph type="dt" sz="half" idx="12"/>
          </p:nvPr>
        </p:nvSpPr>
        <p:spPr/>
        <p:txBody>
          <a:bodyPr/>
          <a:lstStyle/>
          <a:p>
            <a:endParaRPr lang="en-GB"/>
          </a:p>
        </p:txBody>
      </p:sp>
      <p:sp>
        <p:nvSpPr>
          <p:cNvPr id="8" name="Text Placeholder 4">
            <a:extLst>
              <a:ext uri="{FF2B5EF4-FFF2-40B4-BE49-F238E27FC236}">
                <a16:creationId xmlns:a16="http://schemas.microsoft.com/office/drawing/2014/main" id="{706EFA52-99C0-D6BF-0224-698484FE6FDE}"/>
              </a:ext>
            </a:extLst>
          </p:cNvPr>
          <p:cNvSpPr>
            <a:spLocks noGrp="1"/>
          </p:cNvSpPr>
          <p:nvPr>
            <p:ph type="body" sz="quarter" idx="27" hasCustomPrompt="1"/>
          </p:nvPr>
        </p:nvSpPr>
        <p:spPr>
          <a:xfrm>
            <a:off x="1530808"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9" name="Picture Placeholder 11">
            <a:extLst>
              <a:ext uri="{FF2B5EF4-FFF2-40B4-BE49-F238E27FC236}">
                <a16:creationId xmlns:a16="http://schemas.microsoft.com/office/drawing/2014/main" id="{7D16149E-8B1D-5999-9116-58355B8B881C}"/>
              </a:ext>
            </a:extLst>
          </p:cNvPr>
          <p:cNvSpPr>
            <a:spLocks noGrp="1"/>
          </p:cNvSpPr>
          <p:nvPr>
            <p:ph type="pic" sz="quarter" idx="28"/>
          </p:nvPr>
        </p:nvSpPr>
        <p:spPr bwMode="auto">
          <a:xfrm>
            <a:off x="1530807"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0" name="Text Placeholder 3">
            <a:extLst>
              <a:ext uri="{FF2B5EF4-FFF2-40B4-BE49-F238E27FC236}">
                <a16:creationId xmlns:a16="http://schemas.microsoft.com/office/drawing/2014/main" id="{7D23EFCB-A247-5D2D-4BBD-F97D3657742F}"/>
              </a:ext>
            </a:extLst>
          </p:cNvPr>
          <p:cNvSpPr>
            <a:spLocks noGrp="1"/>
          </p:cNvSpPr>
          <p:nvPr>
            <p:ph type="body" sz="quarter" idx="15" hasCustomPrompt="1"/>
          </p:nvPr>
        </p:nvSpPr>
        <p:spPr>
          <a:xfrm>
            <a:off x="1530808" y="3810683"/>
            <a:ext cx="1949257" cy="294099"/>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11" name="Text Placeholder 3">
            <a:extLst>
              <a:ext uri="{FF2B5EF4-FFF2-40B4-BE49-F238E27FC236}">
                <a16:creationId xmlns:a16="http://schemas.microsoft.com/office/drawing/2014/main" id="{7105E77F-0F80-3BBC-0C22-E4DF8BC9D191}"/>
              </a:ext>
            </a:extLst>
          </p:cNvPr>
          <p:cNvSpPr>
            <a:spLocks noGrp="1"/>
          </p:cNvSpPr>
          <p:nvPr>
            <p:ph type="body" sz="quarter" idx="39" hasCustomPrompt="1"/>
          </p:nvPr>
        </p:nvSpPr>
        <p:spPr>
          <a:xfrm>
            <a:off x="1530808" y="4199896"/>
            <a:ext cx="1949257" cy="2061201"/>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4" name="Text Placeholder 4">
            <a:extLst>
              <a:ext uri="{FF2B5EF4-FFF2-40B4-BE49-F238E27FC236}">
                <a16:creationId xmlns:a16="http://schemas.microsoft.com/office/drawing/2014/main" id="{02CFD592-4945-5C8E-3C46-CF11B4BC0C47}"/>
              </a:ext>
            </a:extLst>
          </p:cNvPr>
          <p:cNvSpPr>
            <a:spLocks noGrp="1"/>
          </p:cNvSpPr>
          <p:nvPr>
            <p:ph type="body" sz="quarter" idx="40" hasCustomPrompt="1"/>
          </p:nvPr>
        </p:nvSpPr>
        <p:spPr>
          <a:xfrm>
            <a:off x="4003869"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15" name="Picture Placeholder 11">
            <a:extLst>
              <a:ext uri="{FF2B5EF4-FFF2-40B4-BE49-F238E27FC236}">
                <a16:creationId xmlns:a16="http://schemas.microsoft.com/office/drawing/2014/main" id="{AABF1585-0CAC-9EE6-51E5-4FF696A4C307}"/>
              </a:ext>
            </a:extLst>
          </p:cNvPr>
          <p:cNvSpPr>
            <a:spLocks noGrp="1"/>
          </p:cNvSpPr>
          <p:nvPr>
            <p:ph type="pic" sz="quarter" idx="41"/>
          </p:nvPr>
        </p:nvSpPr>
        <p:spPr bwMode="auto">
          <a:xfrm>
            <a:off x="4003869"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6" name="Text Placeholder 3">
            <a:extLst>
              <a:ext uri="{FF2B5EF4-FFF2-40B4-BE49-F238E27FC236}">
                <a16:creationId xmlns:a16="http://schemas.microsoft.com/office/drawing/2014/main" id="{F6929504-709F-A66A-0E41-C473BC1E71FB}"/>
              </a:ext>
            </a:extLst>
          </p:cNvPr>
          <p:cNvSpPr>
            <a:spLocks noGrp="1"/>
          </p:cNvSpPr>
          <p:nvPr>
            <p:ph type="body" sz="quarter" idx="42" hasCustomPrompt="1"/>
          </p:nvPr>
        </p:nvSpPr>
        <p:spPr>
          <a:xfrm>
            <a:off x="4003869" y="3810683"/>
            <a:ext cx="1949257" cy="294099"/>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17" name="Text Placeholder 3">
            <a:extLst>
              <a:ext uri="{FF2B5EF4-FFF2-40B4-BE49-F238E27FC236}">
                <a16:creationId xmlns:a16="http://schemas.microsoft.com/office/drawing/2014/main" id="{514CDF9B-02C6-B7EF-BA49-5AFBCA0C4327}"/>
              </a:ext>
            </a:extLst>
          </p:cNvPr>
          <p:cNvSpPr>
            <a:spLocks noGrp="1"/>
          </p:cNvSpPr>
          <p:nvPr>
            <p:ph type="body" sz="quarter" idx="43" hasCustomPrompt="1"/>
          </p:nvPr>
        </p:nvSpPr>
        <p:spPr>
          <a:xfrm>
            <a:off x="4003869" y="4199896"/>
            <a:ext cx="1949257" cy="2061201"/>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9" name="Text Placeholder 4">
            <a:extLst>
              <a:ext uri="{FF2B5EF4-FFF2-40B4-BE49-F238E27FC236}">
                <a16:creationId xmlns:a16="http://schemas.microsoft.com/office/drawing/2014/main" id="{6C46AAFC-728A-EB49-8E22-CEC59FF3B3A7}"/>
              </a:ext>
            </a:extLst>
          </p:cNvPr>
          <p:cNvSpPr>
            <a:spLocks noGrp="1"/>
          </p:cNvSpPr>
          <p:nvPr>
            <p:ph type="body" sz="quarter" idx="44" hasCustomPrompt="1"/>
          </p:nvPr>
        </p:nvSpPr>
        <p:spPr>
          <a:xfrm>
            <a:off x="6477350"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20" name="Picture Placeholder 11">
            <a:extLst>
              <a:ext uri="{FF2B5EF4-FFF2-40B4-BE49-F238E27FC236}">
                <a16:creationId xmlns:a16="http://schemas.microsoft.com/office/drawing/2014/main" id="{1EB940B4-A8B9-9C86-A97D-32344F083A57}"/>
              </a:ext>
            </a:extLst>
          </p:cNvPr>
          <p:cNvSpPr>
            <a:spLocks noGrp="1"/>
          </p:cNvSpPr>
          <p:nvPr>
            <p:ph type="pic" sz="quarter" idx="45"/>
          </p:nvPr>
        </p:nvSpPr>
        <p:spPr bwMode="auto">
          <a:xfrm>
            <a:off x="6477350"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1" name="Text Placeholder 3">
            <a:extLst>
              <a:ext uri="{FF2B5EF4-FFF2-40B4-BE49-F238E27FC236}">
                <a16:creationId xmlns:a16="http://schemas.microsoft.com/office/drawing/2014/main" id="{B88D2A37-1FAD-100E-4F14-075A1EDD66A4}"/>
              </a:ext>
            </a:extLst>
          </p:cNvPr>
          <p:cNvSpPr>
            <a:spLocks noGrp="1"/>
          </p:cNvSpPr>
          <p:nvPr>
            <p:ph type="body" sz="quarter" idx="46" hasCustomPrompt="1"/>
          </p:nvPr>
        </p:nvSpPr>
        <p:spPr>
          <a:xfrm>
            <a:off x="6477350" y="3810683"/>
            <a:ext cx="1949257" cy="294099"/>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2" name="Text Placeholder 3">
            <a:extLst>
              <a:ext uri="{FF2B5EF4-FFF2-40B4-BE49-F238E27FC236}">
                <a16:creationId xmlns:a16="http://schemas.microsoft.com/office/drawing/2014/main" id="{57A55E4C-CCF4-847A-C1FD-3DDFBE514614}"/>
              </a:ext>
            </a:extLst>
          </p:cNvPr>
          <p:cNvSpPr>
            <a:spLocks noGrp="1"/>
          </p:cNvSpPr>
          <p:nvPr>
            <p:ph type="body" sz="quarter" idx="47" hasCustomPrompt="1"/>
          </p:nvPr>
        </p:nvSpPr>
        <p:spPr>
          <a:xfrm>
            <a:off x="6477350" y="4199896"/>
            <a:ext cx="1949257" cy="2061201"/>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4" name="Text Placeholder 4">
            <a:extLst>
              <a:ext uri="{FF2B5EF4-FFF2-40B4-BE49-F238E27FC236}">
                <a16:creationId xmlns:a16="http://schemas.microsoft.com/office/drawing/2014/main" id="{2C793F05-8FCB-4886-899D-5CF19FEFD025}"/>
              </a:ext>
            </a:extLst>
          </p:cNvPr>
          <p:cNvSpPr>
            <a:spLocks noGrp="1"/>
          </p:cNvSpPr>
          <p:nvPr>
            <p:ph type="body" sz="quarter" idx="48" hasCustomPrompt="1"/>
          </p:nvPr>
        </p:nvSpPr>
        <p:spPr>
          <a:xfrm>
            <a:off x="8944732"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25" name="Picture Placeholder 11">
            <a:extLst>
              <a:ext uri="{FF2B5EF4-FFF2-40B4-BE49-F238E27FC236}">
                <a16:creationId xmlns:a16="http://schemas.microsoft.com/office/drawing/2014/main" id="{33E86B62-1A88-B95D-E7C4-414E0B9199C7}"/>
              </a:ext>
            </a:extLst>
          </p:cNvPr>
          <p:cNvSpPr>
            <a:spLocks noGrp="1"/>
          </p:cNvSpPr>
          <p:nvPr>
            <p:ph type="pic" sz="quarter" idx="49"/>
          </p:nvPr>
        </p:nvSpPr>
        <p:spPr bwMode="auto">
          <a:xfrm>
            <a:off x="8944731"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6" name="Text Placeholder 3">
            <a:extLst>
              <a:ext uri="{FF2B5EF4-FFF2-40B4-BE49-F238E27FC236}">
                <a16:creationId xmlns:a16="http://schemas.microsoft.com/office/drawing/2014/main" id="{09734E36-B8E4-2A3C-287B-A14D15E7F2AC}"/>
              </a:ext>
            </a:extLst>
          </p:cNvPr>
          <p:cNvSpPr>
            <a:spLocks noGrp="1"/>
          </p:cNvSpPr>
          <p:nvPr>
            <p:ph type="body" sz="quarter" idx="50" hasCustomPrompt="1"/>
          </p:nvPr>
        </p:nvSpPr>
        <p:spPr>
          <a:xfrm>
            <a:off x="8944732" y="3810683"/>
            <a:ext cx="1949257" cy="294099"/>
          </a:xfrm>
        </p:spPr>
        <p:txBody>
          <a:bodyPr lIns="0" tIns="0" anchor="t"/>
          <a:lstStyle>
            <a:lvl1pPr algn="l">
              <a:lnSpc>
                <a:spcPct val="100000"/>
              </a:lnSpc>
              <a:spcAft>
                <a:spcPts val="0"/>
              </a:spcAft>
              <a:defRPr sz="1200"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7" name="Text Placeholder 3">
            <a:extLst>
              <a:ext uri="{FF2B5EF4-FFF2-40B4-BE49-F238E27FC236}">
                <a16:creationId xmlns:a16="http://schemas.microsoft.com/office/drawing/2014/main" id="{B9F2A2E3-F9CC-6941-C852-AE87F02783B9}"/>
              </a:ext>
            </a:extLst>
          </p:cNvPr>
          <p:cNvSpPr>
            <a:spLocks noGrp="1"/>
          </p:cNvSpPr>
          <p:nvPr>
            <p:ph type="body" sz="quarter" idx="51" hasCustomPrompt="1"/>
          </p:nvPr>
        </p:nvSpPr>
        <p:spPr>
          <a:xfrm>
            <a:off x="8944732" y="4199896"/>
            <a:ext cx="1949257" cy="2061201"/>
          </a:xfrm>
        </p:spPr>
        <p:txBody>
          <a:bodyPr lIns="0" tIns="0" anchor="t"/>
          <a:lstStyle>
            <a:lvl1pPr algn="l">
              <a:lnSpc>
                <a:spcPct val="95000"/>
              </a:lnSpc>
              <a:spcAft>
                <a:spcPts val="400"/>
              </a:spcAft>
              <a:defRPr sz="12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grpSp>
        <p:nvGrpSpPr>
          <p:cNvPr id="29" name="Group 28">
            <a:extLst>
              <a:ext uri="{FF2B5EF4-FFF2-40B4-BE49-F238E27FC236}">
                <a16:creationId xmlns:a16="http://schemas.microsoft.com/office/drawing/2014/main" id="{D9F55241-C927-A876-BFC7-CC1B9C22CD3B}"/>
              </a:ext>
            </a:extLst>
          </p:cNvPr>
          <p:cNvGrpSpPr/>
          <p:nvPr userDrawn="1"/>
        </p:nvGrpSpPr>
        <p:grpSpPr>
          <a:xfrm>
            <a:off x="1363351" y="1505074"/>
            <a:ext cx="7413924" cy="4756025"/>
            <a:chOff x="1022513" y="1128806"/>
            <a:chExt cx="5560443" cy="3465414"/>
          </a:xfrm>
        </p:grpSpPr>
        <p:cxnSp>
          <p:nvCxnSpPr>
            <p:cNvPr id="13" name="Straight Connector 12">
              <a:extLst>
                <a:ext uri="{FF2B5EF4-FFF2-40B4-BE49-F238E27FC236}">
                  <a16:creationId xmlns:a16="http://schemas.microsoft.com/office/drawing/2014/main" id="{CE5CD4A9-B349-626E-31F4-3E3D7A9FC294}"/>
                </a:ext>
              </a:extLst>
            </p:cNvPr>
            <p:cNvCxnSpPr/>
            <p:nvPr userDrawn="1"/>
          </p:nvCxnSpPr>
          <p:spPr bwMode="auto">
            <a:xfrm>
              <a:off x="1022513"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C2495FA-C9D4-4954-2CD0-22E233C5EEC4}"/>
                </a:ext>
              </a:extLst>
            </p:cNvPr>
            <p:cNvCxnSpPr/>
            <p:nvPr userDrawn="1"/>
          </p:nvCxnSpPr>
          <p:spPr bwMode="auto">
            <a:xfrm>
              <a:off x="2877309"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827F481-2D66-7077-B0DA-F726E17DD928}"/>
                </a:ext>
              </a:extLst>
            </p:cNvPr>
            <p:cNvCxnSpPr/>
            <p:nvPr userDrawn="1"/>
          </p:nvCxnSpPr>
          <p:spPr bwMode="auto">
            <a:xfrm>
              <a:off x="4732420"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8FCE54-619C-B326-4AB2-3F6FD46B4BE1}"/>
                </a:ext>
              </a:extLst>
            </p:cNvPr>
            <p:cNvCxnSpPr/>
            <p:nvPr userDrawn="1"/>
          </p:nvCxnSpPr>
          <p:spPr bwMode="auto">
            <a:xfrm>
              <a:off x="6582956" y="1128806"/>
              <a:ext cx="0" cy="3465414"/>
            </a:xfrm>
            <a:prstGeom prst="line">
              <a:avLst/>
            </a:prstGeom>
            <a:noFill/>
            <a:ln w="952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3205058275"/>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EAM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BA5DC-E62E-F173-67AA-4491A1B142CA}"/>
              </a:ext>
            </a:extLst>
          </p:cNvPr>
          <p:cNvSpPr>
            <a:spLocks noGrp="1"/>
          </p:cNvSpPr>
          <p:nvPr>
            <p:ph type="title"/>
          </p:nvPr>
        </p:nvSpPr>
        <p:spPr/>
        <p:txBody>
          <a:bodyPr/>
          <a:lstStyle>
            <a:lvl1pPr>
              <a:defRPr/>
            </a:lvl1pPr>
          </a:lstStyle>
          <a:p>
            <a:r>
              <a:rPr lang="en-GB"/>
              <a:t>Click to edit Master title style</a:t>
            </a:r>
          </a:p>
        </p:txBody>
      </p:sp>
      <p:sp>
        <p:nvSpPr>
          <p:cNvPr id="3" name="Footer Placeholder 2">
            <a:extLst>
              <a:ext uri="{FF2B5EF4-FFF2-40B4-BE49-F238E27FC236}">
                <a16:creationId xmlns:a16="http://schemas.microsoft.com/office/drawing/2014/main" id="{5C9C2FBD-CA43-1222-E2F7-3B4A9D068E0C}"/>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8DFB8957-B44B-2DD1-1AC9-FC8A51327344}"/>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1D35CCBD-93F8-02CA-F879-8197D6557AA7}"/>
              </a:ext>
            </a:extLst>
          </p:cNvPr>
          <p:cNvSpPr>
            <a:spLocks noGrp="1"/>
          </p:cNvSpPr>
          <p:nvPr>
            <p:ph type="dt" sz="half" idx="12"/>
          </p:nvPr>
        </p:nvSpPr>
        <p:spPr/>
        <p:txBody>
          <a:bodyPr/>
          <a:lstStyle/>
          <a:p>
            <a:endParaRPr lang="en-GB"/>
          </a:p>
        </p:txBody>
      </p:sp>
      <p:sp>
        <p:nvSpPr>
          <p:cNvPr id="8" name="Text Placeholder 4">
            <a:extLst>
              <a:ext uri="{FF2B5EF4-FFF2-40B4-BE49-F238E27FC236}">
                <a16:creationId xmlns:a16="http://schemas.microsoft.com/office/drawing/2014/main" id="{706EFA52-99C0-D6BF-0224-698484FE6FDE}"/>
              </a:ext>
            </a:extLst>
          </p:cNvPr>
          <p:cNvSpPr>
            <a:spLocks noGrp="1"/>
          </p:cNvSpPr>
          <p:nvPr>
            <p:ph type="body" sz="quarter" idx="27" hasCustomPrompt="1"/>
          </p:nvPr>
        </p:nvSpPr>
        <p:spPr>
          <a:xfrm>
            <a:off x="695430"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9" name="Picture Placeholder 11">
            <a:extLst>
              <a:ext uri="{FF2B5EF4-FFF2-40B4-BE49-F238E27FC236}">
                <a16:creationId xmlns:a16="http://schemas.microsoft.com/office/drawing/2014/main" id="{7D16149E-8B1D-5999-9116-58355B8B881C}"/>
              </a:ext>
            </a:extLst>
          </p:cNvPr>
          <p:cNvSpPr>
            <a:spLocks noGrp="1"/>
          </p:cNvSpPr>
          <p:nvPr>
            <p:ph type="pic" sz="quarter" idx="28"/>
          </p:nvPr>
        </p:nvSpPr>
        <p:spPr bwMode="auto">
          <a:xfrm>
            <a:off x="695430"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0" name="Text Placeholder 3">
            <a:extLst>
              <a:ext uri="{FF2B5EF4-FFF2-40B4-BE49-F238E27FC236}">
                <a16:creationId xmlns:a16="http://schemas.microsoft.com/office/drawing/2014/main" id="{7D23EFCB-A247-5D2D-4BBD-F97D3657742F}"/>
              </a:ext>
            </a:extLst>
          </p:cNvPr>
          <p:cNvSpPr>
            <a:spLocks noGrp="1"/>
          </p:cNvSpPr>
          <p:nvPr>
            <p:ph type="body" sz="quarter" idx="15" hasCustomPrompt="1"/>
          </p:nvPr>
        </p:nvSpPr>
        <p:spPr>
          <a:xfrm>
            <a:off x="695430"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11" name="Text Placeholder 3">
            <a:extLst>
              <a:ext uri="{FF2B5EF4-FFF2-40B4-BE49-F238E27FC236}">
                <a16:creationId xmlns:a16="http://schemas.microsoft.com/office/drawing/2014/main" id="{7105E77F-0F80-3BBC-0C22-E4DF8BC9D191}"/>
              </a:ext>
            </a:extLst>
          </p:cNvPr>
          <p:cNvSpPr>
            <a:spLocks noGrp="1"/>
          </p:cNvSpPr>
          <p:nvPr>
            <p:ph type="body" sz="quarter" idx="39" hasCustomPrompt="1"/>
          </p:nvPr>
        </p:nvSpPr>
        <p:spPr>
          <a:xfrm>
            <a:off x="695430"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4" name="Text Placeholder 4">
            <a:extLst>
              <a:ext uri="{FF2B5EF4-FFF2-40B4-BE49-F238E27FC236}">
                <a16:creationId xmlns:a16="http://schemas.microsoft.com/office/drawing/2014/main" id="{02CFD592-4945-5C8E-3C46-CF11B4BC0C47}"/>
              </a:ext>
            </a:extLst>
          </p:cNvPr>
          <p:cNvSpPr>
            <a:spLocks noGrp="1"/>
          </p:cNvSpPr>
          <p:nvPr>
            <p:ph type="body" sz="quarter" idx="40" hasCustomPrompt="1"/>
          </p:nvPr>
        </p:nvSpPr>
        <p:spPr>
          <a:xfrm>
            <a:off x="2999153"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15" name="Picture Placeholder 11">
            <a:extLst>
              <a:ext uri="{FF2B5EF4-FFF2-40B4-BE49-F238E27FC236}">
                <a16:creationId xmlns:a16="http://schemas.microsoft.com/office/drawing/2014/main" id="{AABF1585-0CAC-9EE6-51E5-4FF696A4C307}"/>
              </a:ext>
            </a:extLst>
          </p:cNvPr>
          <p:cNvSpPr>
            <a:spLocks noGrp="1"/>
          </p:cNvSpPr>
          <p:nvPr>
            <p:ph type="pic" sz="quarter" idx="41"/>
          </p:nvPr>
        </p:nvSpPr>
        <p:spPr bwMode="auto">
          <a:xfrm>
            <a:off x="2999153"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6" name="Text Placeholder 3">
            <a:extLst>
              <a:ext uri="{FF2B5EF4-FFF2-40B4-BE49-F238E27FC236}">
                <a16:creationId xmlns:a16="http://schemas.microsoft.com/office/drawing/2014/main" id="{F6929504-709F-A66A-0E41-C473BC1E71FB}"/>
              </a:ext>
            </a:extLst>
          </p:cNvPr>
          <p:cNvSpPr>
            <a:spLocks noGrp="1"/>
          </p:cNvSpPr>
          <p:nvPr>
            <p:ph type="body" sz="quarter" idx="42" hasCustomPrompt="1"/>
          </p:nvPr>
        </p:nvSpPr>
        <p:spPr>
          <a:xfrm>
            <a:off x="2999153"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17" name="Text Placeholder 3">
            <a:extLst>
              <a:ext uri="{FF2B5EF4-FFF2-40B4-BE49-F238E27FC236}">
                <a16:creationId xmlns:a16="http://schemas.microsoft.com/office/drawing/2014/main" id="{514CDF9B-02C6-B7EF-BA49-5AFBCA0C4327}"/>
              </a:ext>
            </a:extLst>
          </p:cNvPr>
          <p:cNvSpPr>
            <a:spLocks noGrp="1"/>
          </p:cNvSpPr>
          <p:nvPr>
            <p:ph type="body" sz="quarter" idx="43" hasCustomPrompt="1"/>
          </p:nvPr>
        </p:nvSpPr>
        <p:spPr>
          <a:xfrm>
            <a:off x="2999153"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9" name="Text Placeholder 4">
            <a:extLst>
              <a:ext uri="{FF2B5EF4-FFF2-40B4-BE49-F238E27FC236}">
                <a16:creationId xmlns:a16="http://schemas.microsoft.com/office/drawing/2014/main" id="{6C46AAFC-728A-EB49-8E22-CEC59FF3B3A7}"/>
              </a:ext>
            </a:extLst>
          </p:cNvPr>
          <p:cNvSpPr>
            <a:spLocks noGrp="1"/>
          </p:cNvSpPr>
          <p:nvPr>
            <p:ph type="body" sz="quarter" idx="44" hasCustomPrompt="1"/>
          </p:nvPr>
        </p:nvSpPr>
        <p:spPr>
          <a:xfrm>
            <a:off x="5269433"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20" name="Picture Placeholder 11">
            <a:extLst>
              <a:ext uri="{FF2B5EF4-FFF2-40B4-BE49-F238E27FC236}">
                <a16:creationId xmlns:a16="http://schemas.microsoft.com/office/drawing/2014/main" id="{1EB940B4-A8B9-9C86-A97D-32344F083A57}"/>
              </a:ext>
            </a:extLst>
          </p:cNvPr>
          <p:cNvSpPr>
            <a:spLocks noGrp="1"/>
          </p:cNvSpPr>
          <p:nvPr>
            <p:ph type="pic" sz="quarter" idx="45"/>
          </p:nvPr>
        </p:nvSpPr>
        <p:spPr bwMode="auto">
          <a:xfrm>
            <a:off x="5269433"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1" name="Text Placeholder 3">
            <a:extLst>
              <a:ext uri="{FF2B5EF4-FFF2-40B4-BE49-F238E27FC236}">
                <a16:creationId xmlns:a16="http://schemas.microsoft.com/office/drawing/2014/main" id="{B88D2A37-1FAD-100E-4F14-075A1EDD66A4}"/>
              </a:ext>
            </a:extLst>
          </p:cNvPr>
          <p:cNvSpPr>
            <a:spLocks noGrp="1"/>
          </p:cNvSpPr>
          <p:nvPr>
            <p:ph type="body" sz="quarter" idx="46" hasCustomPrompt="1"/>
          </p:nvPr>
        </p:nvSpPr>
        <p:spPr>
          <a:xfrm>
            <a:off x="5269433"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2" name="Text Placeholder 3">
            <a:extLst>
              <a:ext uri="{FF2B5EF4-FFF2-40B4-BE49-F238E27FC236}">
                <a16:creationId xmlns:a16="http://schemas.microsoft.com/office/drawing/2014/main" id="{57A55E4C-CCF4-847A-C1FD-3DDFBE514614}"/>
              </a:ext>
            </a:extLst>
          </p:cNvPr>
          <p:cNvSpPr>
            <a:spLocks noGrp="1"/>
          </p:cNvSpPr>
          <p:nvPr>
            <p:ph type="body" sz="quarter" idx="47" hasCustomPrompt="1"/>
          </p:nvPr>
        </p:nvSpPr>
        <p:spPr>
          <a:xfrm>
            <a:off x="5269433"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4" name="Text Placeholder 4">
            <a:extLst>
              <a:ext uri="{FF2B5EF4-FFF2-40B4-BE49-F238E27FC236}">
                <a16:creationId xmlns:a16="http://schemas.microsoft.com/office/drawing/2014/main" id="{2C793F05-8FCB-4886-899D-5CF19FEFD025}"/>
              </a:ext>
            </a:extLst>
          </p:cNvPr>
          <p:cNvSpPr>
            <a:spLocks noGrp="1"/>
          </p:cNvSpPr>
          <p:nvPr>
            <p:ph type="body" sz="quarter" idx="48" hasCustomPrompt="1"/>
          </p:nvPr>
        </p:nvSpPr>
        <p:spPr>
          <a:xfrm>
            <a:off x="7533610"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25" name="Picture Placeholder 11">
            <a:extLst>
              <a:ext uri="{FF2B5EF4-FFF2-40B4-BE49-F238E27FC236}">
                <a16:creationId xmlns:a16="http://schemas.microsoft.com/office/drawing/2014/main" id="{33E86B62-1A88-B95D-E7C4-414E0B9199C7}"/>
              </a:ext>
            </a:extLst>
          </p:cNvPr>
          <p:cNvSpPr>
            <a:spLocks noGrp="1"/>
          </p:cNvSpPr>
          <p:nvPr>
            <p:ph type="pic" sz="quarter" idx="49"/>
          </p:nvPr>
        </p:nvSpPr>
        <p:spPr bwMode="auto">
          <a:xfrm>
            <a:off x="7533610"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6" name="Text Placeholder 3">
            <a:extLst>
              <a:ext uri="{FF2B5EF4-FFF2-40B4-BE49-F238E27FC236}">
                <a16:creationId xmlns:a16="http://schemas.microsoft.com/office/drawing/2014/main" id="{09734E36-B8E4-2A3C-287B-A14D15E7F2AC}"/>
              </a:ext>
            </a:extLst>
          </p:cNvPr>
          <p:cNvSpPr>
            <a:spLocks noGrp="1"/>
          </p:cNvSpPr>
          <p:nvPr>
            <p:ph type="body" sz="quarter" idx="50" hasCustomPrompt="1"/>
          </p:nvPr>
        </p:nvSpPr>
        <p:spPr>
          <a:xfrm>
            <a:off x="7533610"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7" name="Text Placeholder 3">
            <a:extLst>
              <a:ext uri="{FF2B5EF4-FFF2-40B4-BE49-F238E27FC236}">
                <a16:creationId xmlns:a16="http://schemas.microsoft.com/office/drawing/2014/main" id="{B9F2A2E3-F9CC-6941-C852-AE87F02783B9}"/>
              </a:ext>
            </a:extLst>
          </p:cNvPr>
          <p:cNvSpPr>
            <a:spLocks noGrp="1"/>
          </p:cNvSpPr>
          <p:nvPr>
            <p:ph type="body" sz="quarter" idx="51" hasCustomPrompt="1"/>
          </p:nvPr>
        </p:nvSpPr>
        <p:spPr>
          <a:xfrm>
            <a:off x="7533610"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6" name="Text Placeholder 4">
            <a:extLst>
              <a:ext uri="{FF2B5EF4-FFF2-40B4-BE49-F238E27FC236}">
                <a16:creationId xmlns:a16="http://schemas.microsoft.com/office/drawing/2014/main" id="{F0B7B3DC-3CE7-28B9-BC2A-F385B1AA6EF8}"/>
              </a:ext>
            </a:extLst>
          </p:cNvPr>
          <p:cNvSpPr>
            <a:spLocks noGrp="1"/>
          </p:cNvSpPr>
          <p:nvPr>
            <p:ph type="body" sz="quarter" idx="52" hasCustomPrompt="1"/>
          </p:nvPr>
        </p:nvSpPr>
        <p:spPr>
          <a:xfrm>
            <a:off x="9825256" y="3140580"/>
            <a:ext cx="1949257" cy="545579"/>
          </a:xfrm>
          <a:noFill/>
        </p:spPr>
        <p:txBody>
          <a:bodyPr lIns="0" tIns="0" rIns="0"/>
          <a:lstStyle>
            <a:lvl1pPr marL="0" indent="0">
              <a:lnSpc>
                <a:spcPct val="100000"/>
              </a:lnSpc>
              <a:spcAft>
                <a:spcPts val="267"/>
              </a:spcAft>
              <a:defRPr sz="2000" b="0">
                <a:solidFill>
                  <a:schemeClr val="tx2"/>
                </a:solidFill>
                <a:latin typeface="+mj-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r>
              <a:rPr lang="en-GB" err="1"/>
              <a:t>Firstname</a:t>
            </a:r>
            <a:br>
              <a:rPr lang="en-GB"/>
            </a:br>
            <a:r>
              <a:rPr lang="en-GB"/>
              <a:t>Lastname</a:t>
            </a:r>
          </a:p>
        </p:txBody>
      </p:sp>
      <p:sp>
        <p:nvSpPr>
          <p:cNvPr id="7" name="Picture Placeholder 11">
            <a:extLst>
              <a:ext uri="{FF2B5EF4-FFF2-40B4-BE49-F238E27FC236}">
                <a16:creationId xmlns:a16="http://schemas.microsoft.com/office/drawing/2014/main" id="{79E449BF-A3A1-677F-97B2-D54F634090F8}"/>
              </a:ext>
            </a:extLst>
          </p:cNvPr>
          <p:cNvSpPr>
            <a:spLocks noGrp="1"/>
          </p:cNvSpPr>
          <p:nvPr>
            <p:ph type="pic" sz="quarter" idx="53"/>
          </p:nvPr>
        </p:nvSpPr>
        <p:spPr bwMode="auto">
          <a:xfrm>
            <a:off x="9825255" y="1505075"/>
            <a:ext cx="1540671" cy="154878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2" name="Text Placeholder 3">
            <a:extLst>
              <a:ext uri="{FF2B5EF4-FFF2-40B4-BE49-F238E27FC236}">
                <a16:creationId xmlns:a16="http://schemas.microsoft.com/office/drawing/2014/main" id="{030EED7B-56E9-6FE5-ECDF-80A608D9B87C}"/>
              </a:ext>
            </a:extLst>
          </p:cNvPr>
          <p:cNvSpPr>
            <a:spLocks noGrp="1"/>
          </p:cNvSpPr>
          <p:nvPr>
            <p:ph type="body" sz="quarter" idx="54" hasCustomPrompt="1"/>
          </p:nvPr>
        </p:nvSpPr>
        <p:spPr>
          <a:xfrm>
            <a:off x="9825256" y="3810683"/>
            <a:ext cx="1949257" cy="294099"/>
          </a:xfrm>
        </p:spPr>
        <p:txBody>
          <a:bodyPr lIns="0" tIns="0" anchor="t"/>
          <a:lstStyle>
            <a:lvl1pPr algn="l">
              <a:lnSpc>
                <a:spcPct val="95000"/>
              </a:lnSpc>
              <a:spcAft>
                <a:spcPts val="0"/>
              </a:spcAft>
              <a:defRPr sz="1067" cap="all" spc="67" baseline="0">
                <a:solidFill>
                  <a:srgbClr val="FF0000"/>
                </a:solidFill>
                <a:latin typeface="+mn-lt"/>
              </a:defRPr>
            </a:lvl1pPr>
            <a:lvl2pPr algn="ctr">
              <a:defRPr/>
            </a:lvl2pPr>
            <a:lvl3pPr algn="ctr">
              <a:defRPr/>
            </a:lvl3pPr>
            <a:lvl4pPr algn="ctr">
              <a:defRPr/>
            </a:lvl4pPr>
            <a:lvl5pPr algn="ctr">
              <a:defRPr/>
            </a:lvl5pPr>
          </a:lstStyle>
          <a:p>
            <a:pPr lvl="0"/>
            <a:r>
              <a:rPr lang="en-US"/>
              <a:t>Add title</a:t>
            </a:r>
            <a:endParaRPr lang="en-GB"/>
          </a:p>
        </p:txBody>
      </p:sp>
      <p:sp>
        <p:nvSpPr>
          <p:cNvPr id="29" name="Text Placeholder 3">
            <a:extLst>
              <a:ext uri="{FF2B5EF4-FFF2-40B4-BE49-F238E27FC236}">
                <a16:creationId xmlns:a16="http://schemas.microsoft.com/office/drawing/2014/main" id="{A541FEB6-BA7E-6E17-AF99-9902E99AC243}"/>
              </a:ext>
            </a:extLst>
          </p:cNvPr>
          <p:cNvSpPr>
            <a:spLocks noGrp="1"/>
          </p:cNvSpPr>
          <p:nvPr>
            <p:ph type="body" sz="quarter" idx="55" hasCustomPrompt="1"/>
          </p:nvPr>
        </p:nvSpPr>
        <p:spPr>
          <a:xfrm>
            <a:off x="9825256" y="4199896"/>
            <a:ext cx="1949257" cy="206120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grpSp>
        <p:nvGrpSpPr>
          <p:cNvPr id="31" name="Group 30">
            <a:extLst>
              <a:ext uri="{FF2B5EF4-FFF2-40B4-BE49-F238E27FC236}">
                <a16:creationId xmlns:a16="http://schemas.microsoft.com/office/drawing/2014/main" id="{852C8AC8-78E8-E59D-62CB-88C6F0F17307}"/>
              </a:ext>
            </a:extLst>
          </p:cNvPr>
          <p:cNvGrpSpPr/>
          <p:nvPr userDrawn="1"/>
        </p:nvGrpSpPr>
        <p:grpSpPr>
          <a:xfrm>
            <a:off x="527974" y="1505075"/>
            <a:ext cx="9129825" cy="4793309"/>
            <a:chOff x="395980" y="1128806"/>
            <a:chExt cx="6847369" cy="3465414"/>
          </a:xfrm>
        </p:grpSpPr>
        <p:cxnSp>
          <p:nvCxnSpPr>
            <p:cNvPr id="13" name="Straight Connector 12">
              <a:extLst>
                <a:ext uri="{FF2B5EF4-FFF2-40B4-BE49-F238E27FC236}">
                  <a16:creationId xmlns:a16="http://schemas.microsoft.com/office/drawing/2014/main" id="{CE5CD4A9-B349-626E-31F4-3E3D7A9FC294}"/>
                </a:ext>
              </a:extLst>
            </p:cNvPr>
            <p:cNvCxnSpPr/>
            <p:nvPr userDrawn="1"/>
          </p:nvCxnSpPr>
          <p:spPr bwMode="auto">
            <a:xfrm>
              <a:off x="395980"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C2495FA-C9D4-4954-2CD0-22E233C5EEC4}"/>
                </a:ext>
              </a:extLst>
            </p:cNvPr>
            <p:cNvCxnSpPr/>
            <p:nvPr userDrawn="1"/>
          </p:nvCxnSpPr>
          <p:spPr bwMode="auto">
            <a:xfrm>
              <a:off x="2123772"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827F481-2D66-7077-B0DA-F726E17DD928}"/>
                </a:ext>
              </a:extLst>
            </p:cNvPr>
            <p:cNvCxnSpPr/>
            <p:nvPr userDrawn="1"/>
          </p:nvCxnSpPr>
          <p:spPr bwMode="auto">
            <a:xfrm>
              <a:off x="3826482"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8FCE54-619C-B326-4AB2-3F6FD46B4BE1}"/>
                </a:ext>
              </a:extLst>
            </p:cNvPr>
            <p:cNvCxnSpPr/>
            <p:nvPr userDrawn="1"/>
          </p:nvCxnSpPr>
          <p:spPr bwMode="auto">
            <a:xfrm>
              <a:off x="5524615" y="1128806"/>
              <a:ext cx="0" cy="3465414"/>
            </a:xfrm>
            <a:prstGeom prst="line">
              <a:avLst/>
            </a:prstGeom>
            <a:noFill/>
            <a:ln w="952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9CFE313-02BC-66E6-6FB9-8D291FABB2DE}"/>
                </a:ext>
              </a:extLst>
            </p:cNvPr>
            <p:cNvCxnSpPr/>
            <p:nvPr userDrawn="1"/>
          </p:nvCxnSpPr>
          <p:spPr bwMode="auto">
            <a:xfrm>
              <a:off x="7243349" y="1128806"/>
              <a:ext cx="0" cy="3465414"/>
            </a:xfrm>
            <a:prstGeom prst="line">
              <a:avLst/>
            </a:prstGeom>
            <a:noFill/>
            <a:ln w="952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3251640594"/>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REFERENCES">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6" name="Text Placeholder 4">
            <a:extLst>
              <a:ext uri="{FF2B5EF4-FFF2-40B4-BE49-F238E27FC236}">
                <a16:creationId xmlns:a16="http://schemas.microsoft.com/office/drawing/2014/main" id="{D8EC2EB3-CC89-0070-6F23-9163DFB9F784}"/>
              </a:ext>
            </a:extLst>
          </p:cNvPr>
          <p:cNvSpPr>
            <a:spLocks noGrp="1"/>
          </p:cNvSpPr>
          <p:nvPr>
            <p:ph type="body" sz="quarter" idx="27"/>
          </p:nvPr>
        </p:nvSpPr>
        <p:spPr>
          <a:xfrm>
            <a:off x="533400" y="1500126"/>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4" name="Picture Placeholder 11">
            <a:extLst>
              <a:ext uri="{FF2B5EF4-FFF2-40B4-BE49-F238E27FC236}">
                <a16:creationId xmlns:a16="http://schemas.microsoft.com/office/drawing/2014/main" id="{2AC58470-B56A-D7FB-C077-89C598ACEE72}"/>
              </a:ext>
            </a:extLst>
          </p:cNvPr>
          <p:cNvSpPr>
            <a:spLocks noGrp="1"/>
          </p:cNvSpPr>
          <p:nvPr>
            <p:ph type="pic" sz="quarter" idx="28"/>
          </p:nvPr>
        </p:nvSpPr>
        <p:spPr bwMode="auto">
          <a:xfrm>
            <a:off x="713569" y="1674071"/>
            <a:ext cx="568505" cy="571500"/>
          </a:xfrm>
          <a:prstGeom prst="rect">
            <a:avLst/>
          </a:prstGeom>
          <a:solidFill>
            <a:schemeClr val="accent1"/>
          </a:solidFill>
          <a:ln w="12700">
            <a:noFill/>
            <a:miter lim="800000"/>
            <a:headEnd/>
            <a:tailEnd/>
          </a:ln>
          <a:effectLst/>
        </p:spPr>
        <p:txBody>
          <a:bodyPr wrap="square">
            <a:noAutofit/>
          </a:bodyPr>
          <a:lstStyle>
            <a:lvl1pPr>
              <a:defRPr/>
            </a:lvl1pPr>
          </a:lstStyle>
          <a:p>
            <a:endParaRPr lang="en-GB"/>
          </a:p>
        </p:txBody>
      </p:sp>
      <p:sp>
        <p:nvSpPr>
          <p:cNvPr id="27" name="Text Placeholder 3">
            <a:extLst>
              <a:ext uri="{FF2B5EF4-FFF2-40B4-BE49-F238E27FC236}">
                <a16:creationId xmlns:a16="http://schemas.microsoft.com/office/drawing/2014/main" id="{A17E222C-E12B-D220-6A6C-2DF47B389170}"/>
              </a:ext>
            </a:extLst>
          </p:cNvPr>
          <p:cNvSpPr>
            <a:spLocks noGrp="1"/>
          </p:cNvSpPr>
          <p:nvPr>
            <p:ph type="body" sz="quarter" idx="15" hasCustomPrompt="1"/>
          </p:nvPr>
        </p:nvSpPr>
        <p:spPr>
          <a:xfrm>
            <a:off x="1462241" y="1912143"/>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29" name="Text Placeholder 3">
            <a:extLst>
              <a:ext uri="{FF2B5EF4-FFF2-40B4-BE49-F238E27FC236}">
                <a16:creationId xmlns:a16="http://schemas.microsoft.com/office/drawing/2014/main" id="{2C9A8E6B-6AC9-406B-BB01-09F1A3FEA0D5}"/>
              </a:ext>
            </a:extLst>
          </p:cNvPr>
          <p:cNvSpPr>
            <a:spLocks noGrp="1"/>
          </p:cNvSpPr>
          <p:nvPr>
            <p:ph type="body" sz="quarter" idx="39" hasCustomPrompt="1"/>
          </p:nvPr>
        </p:nvSpPr>
        <p:spPr>
          <a:xfrm>
            <a:off x="713569" y="2504319"/>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0" name="Text Placeholder 4">
            <a:extLst>
              <a:ext uri="{FF2B5EF4-FFF2-40B4-BE49-F238E27FC236}">
                <a16:creationId xmlns:a16="http://schemas.microsoft.com/office/drawing/2014/main" id="{3B84D65A-E4B0-3138-1B42-B4399363A214}"/>
              </a:ext>
            </a:extLst>
          </p:cNvPr>
          <p:cNvSpPr>
            <a:spLocks noGrp="1"/>
          </p:cNvSpPr>
          <p:nvPr>
            <p:ph type="body" sz="quarter" idx="40"/>
          </p:nvPr>
        </p:nvSpPr>
        <p:spPr>
          <a:xfrm>
            <a:off x="4320915" y="1500126"/>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31" name="Picture Placeholder 11">
            <a:extLst>
              <a:ext uri="{FF2B5EF4-FFF2-40B4-BE49-F238E27FC236}">
                <a16:creationId xmlns:a16="http://schemas.microsoft.com/office/drawing/2014/main" id="{5D3FFF36-3751-F25A-C56F-4CC22C5CD5A5}"/>
              </a:ext>
            </a:extLst>
          </p:cNvPr>
          <p:cNvSpPr>
            <a:spLocks noGrp="1"/>
          </p:cNvSpPr>
          <p:nvPr>
            <p:ph type="pic" sz="quarter" idx="41"/>
          </p:nvPr>
        </p:nvSpPr>
        <p:spPr bwMode="auto">
          <a:xfrm>
            <a:off x="4501084" y="1674071"/>
            <a:ext cx="568505" cy="571500"/>
          </a:xfrm>
          <a:prstGeom prst="rect">
            <a:avLst/>
          </a:prstGeom>
          <a:solidFill>
            <a:schemeClr val="accent2"/>
          </a:solidFill>
          <a:ln w="12700">
            <a:noFill/>
            <a:miter lim="800000"/>
            <a:headEnd/>
            <a:tailEnd/>
          </a:ln>
          <a:effectLst/>
        </p:spPr>
        <p:txBody>
          <a:bodyPr wrap="square">
            <a:noAutofit/>
          </a:bodyPr>
          <a:lstStyle>
            <a:lvl1pPr>
              <a:defRPr/>
            </a:lvl1pPr>
          </a:lstStyle>
          <a:p>
            <a:endParaRPr lang="en-GB"/>
          </a:p>
        </p:txBody>
      </p:sp>
      <p:sp>
        <p:nvSpPr>
          <p:cNvPr id="32" name="Text Placeholder 3">
            <a:extLst>
              <a:ext uri="{FF2B5EF4-FFF2-40B4-BE49-F238E27FC236}">
                <a16:creationId xmlns:a16="http://schemas.microsoft.com/office/drawing/2014/main" id="{5B6CB55A-030B-5F29-7EA0-4DCB3B2BE18E}"/>
              </a:ext>
            </a:extLst>
          </p:cNvPr>
          <p:cNvSpPr>
            <a:spLocks noGrp="1"/>
          </p:cNvSpPr>
          <p:nvPr>
            <p:ph type="body" sz="quarter" idx="42" hasCustomPrompt="1"/>
          </p:nvPr>
        </p:nvSpPr>
        <p:spPr>
          <a:xfrm>
            <a:off x="5249755" y="1912143"/>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33" name="Text Placeholder 3">
            <a:extLst>
              <a:ext uri="{FF2B5EF4-FFF2-40B4-BE49-F238E27FC236}">
                <a16:creationId xmlns:a16="http://schemas.microsoft.com/office/drawing/2014/main" id="{52FC7DE8-83C6-DA0C-8C13-BDE110525279}"/>
              </a:ext>
            </a:extLst>
          </p:cNvPr>
          <p:cNvSpPr>
            <a:spLocks noGrp="1"/>
          </p:cNvSpPr>
          <p:nvPr>
            <p:ph type="body" sz="quarter" idx="43" hasCustomPrompt="1"/>
          </p:nvPr>
        </p:nvSpPr>
        <p:spPr>
          <a:xfrm>
            <a:off x="4501083" y="2504319"/>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4" name="Text Placeholder 4">
            <a:extLst>
              <a:ext uri="{FF2B5EF4-FFF2-40B4-BE49-F238E27FC236}">
                <a16:creationId xmlns:a16="http://schemas.microsoft.com/office/drawing/2014/main" id="{1B88FD6C-2A60-3424-7FEC-70BEB8E777E0}"/>
              </a:ext>
            </a:extLst>
          </p:cNvPr>
          <p:cNvSpPr>
            <a:spLocks noGrp="1"/>
          </p:cNvSpPr>
          <p:nvPr>
            <p:ph type="body" sz="quarter" idx="44"/>
          </p:nvPr>
        </p:nvSpPr>
        <p:spPr>
          <a:xfrm>
            <a:off x="8098436" y="1500126"/>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35" name="Picture Placeholder 11">
            <a:extLst>
              <a:ext uri="{FF2B5EF4-FFF2-40B4-BE49-F238E27FC236}">
                <a16:creationId xmlns:a16="http://schemas.microsoft.com/office/drawing/2014/main" id="{DFB70711-7B51-9F7B-D65A-A78136393353}"/>
              </a:ext>
            </a:extLst>
          </p:cNvPr>
          <p:cNvSpPr>
            <a:spLocks noGrp="1"/>
          </p:cNvSpPr>
          <p:nvPr>
            <p:ph type="pic" sz="quarter" idx="45"/>
          </p:nvPr>
        </p:nvSpPr>
        <p:spPr bwMode="auto">
          <a:xfrm>
            <a:off x="8278605" y="1674071"/>
            <a:ext cx="568505" cy="571500"/>
          </a:xfrm>
          <a:prstGeom prst="rect">
            <a:avLst/>
          </a:prstGeom>
          <a:solidFill>
            <a:schemeClr val="tx2"/>
          </a:solidFill>
          <a:ln w="12700">
            <a:noFill/>
            <a:miter lim="800000"/>
            <a:headEnd/>
            <a:tailEnd/>
          </a:ln>
          <a:effectLst/>
        </p:spPr>
        <p:txBody>
          <a:bodyPr wrap="square">
            <a:noAutofit/>
          </a:bodyPr>
          <a:lstStyle>
            <a:lvl1pPr>
              <a:defRPr/>
            </a:lvl1pPr>
          </a:lstStyle>
          <a:p>
            <a:endParaRPr lang="en-GB"/>
          </a:p>
        </p:txBody>
      </p:sp>
      <p:sp>
        <p:nvSpPr>
          <p:cNvPr id="36" name="Text Placeholder 3">
            <a:extLst>
              <a:ext uri="{FF2B5EF4-FFF2-40B4-BE49-F238E27FC236}">
                <a16:creationId xmlns:a16="http://schemas.microsoft.com/office/drawing/2014/main" id="{05CA551B-6B51-9C22-96FC-03A4D5A15422}"/>
              </a:ext>
            </a:extLst>
          </p:cNvPr>
          <p:cNvSpPr>
            <a:spLocks noGrp="1"/>
          </p:cNvSpPr>
          <p:nvPr>
            <p:ph type="body" sz="quarter" idx="46" hasCustomPrompt="1"/>
          </p:nvPr>
        </p:nvSpPr>
        <p:spPr>
          <a:xfrm>
            <a:off x="9027277" y="1912143"/>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37" name="Text Placeholder 3">
            <a:extLst>
              <a:ext uri="{FF2B5EF4-FFF2-40B4-BE49-F238E27FC236}">
                <a16:creationId xmlns:a16="http://schemas.microsoft.com/office/drawing/2014/main" id="{5C18190E-5097-AA51-1ECE-DDA06D626C0D}"/>
              </a:ext>
            </a:extLst>
          </p:cNvPr>
          <p:cNvSpPr>
            <a:spLocks noGrp="1"/>
          </p:cNvSpPr>
          <p:nvPr>
            <p:ph type="body" sz="quarter" idx="47" hasCustomPrompt="1"/>
          </p:nvPr>
        </p:nvSpPr>
        <p:spPr>
          <a:xfrm>
            <a:off x="8278605" y="2504319"/>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38" name="Text Placeholder 4">
            <a:extLst>
              <a:ext uri="{FF2B5EF4-FFF2-40B4-BE49-F238E27FC236}">
                <a16:creationId xmlns:a16="http://schemas.microsoft.com/office/drawing/2014/main" id="{AA33E3E4-D1FB-F77D-C0CD-7BF80A1F8C1C}"/>
              </a:ext>
            </a:extLst>
          </p:cNvPr>
          <p:cNvSpPr>
            <a:spLocks noGrp="1"/>
          </p:cNvSpPr>
          <p:nvPr>
            <p:ph type="body" sz="quarter" idx="48"/>
          </p:nvPr>
        </p:nvSpPr>
        <p:spPr>
          <a:xfrm>
            <a:off x="533400" y="3988493"/>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39" name="Picture Placeholder 11">
            <a:extLst>
              <a:ext uri="{FF2B5EF4-FFF2-40B4-BE49-F238E27FC236}">
                <a16:creationId xmlns:a16="http://schemas.microsoft.com/office/drawing/2014/main" id="{69389253-4596-5C52-4267-1A226358A7D7}"/>
              </a:ext>
            </a:extLst>
          </p:cNvPr>
          <p:cNvSpPr>
            <a:spLocks noGrp="1"/>
          </p:cNvSpPr>
          <p:nvPr>
            <p:ph type="pic" sz="quarter" idx="49"/>
          </p:nvPr>
        </p:nvSpPr>
        <p:spPr bwMode="auto">
          <a:xfrm>
            <a:off x="713569" y="4162438"/>
            <a:ext cx="568505" cy="571500"/>
          </a:xfrm>
          <a:prstGeom prst="rect">
            <a:avLst/>
          </a:prstGeom>
          <a:solidFill>
            <a:schemeClr val="accent1"/>
          </a:solidFill>
          <a:ln w="12700">
            <a:noFill/>
            <a:miter lim="800000"/>
            <a:headEnd/>
            <a:tailEnd/>
          </a:ln>
          <a:effectLst/>
        </p:spPr>
        <p:txBody>
          <a:bodyPr wrap="square">
            <a:noAutofit/>
          </a:bodyPr>
          <a:lstStyle>
            <a:lvl1pPr>
              <a:defRPr/>
            </a:lvl1pPr>
          </a:lstStyle>
          <a:p>
            <a:endParaRPr lang="en-GB"/>
          </a:p>
        </p:txBody>
      </p:sp>
      <p:sp>
        <p:nvSpPr>
          <p:cNvPr id="40" name="Text Placeholder 3">
            <a:extLst>
              <a:ext uri="{FF2B5EF4-FFF2-40B4-BE49-F238E27FC236}">
                <a16:creationId xmlns:a16="http://schemas.microsoft.com/office/drawing/2014/main" id="{351B1B3A-C71A-8698-7E59-21FE375B776D}"/>
              </a:ext>
            </a:extLst>
          </p:cNvPr>
          <p:cNvSpPr>
            <a:spLocks noGrp="1"/>
          </p:cNvSpPr>
          <p:nvPr>
            <p:ph type="body" sz="quarter" idx="50" hasCustomPrompt="1"/>
          </p:nvPr>
        </p:nvSpPr>
        <p:spPr>
          <a:xfrm>
            <a:off x="1462241" y="4400510"/>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41" name="Text Placeholder 3">
            <a:extLst>
              <a:ext uri="{FF2B5EF4-FFF2-40B4-BE49-F238E27FC236}">
                <a16:creationId xmlns:a16="http://schemas.microsoft.com/office/drawing/2014/main" id="{77EE0F6A-5134-BAD5-F1AB-BFBD7C4361D4}"/>
              </a:ext>
            </a:extLst>
          </p:cNvPr>
          <p:cNvSpPr>
            <a:spLocks noGrp="1"/>
          </p:cNvSpPr>
          <p:nvPr>
            <p:ph type="body" sz="quarter" idx="51" hasCustomPrompt="1"/>
          </p:nvPr>
        </p:nvSpPr>
        <p:spPr>
          <a:xfrm>
            <a:off x="713569" y="4992685"/>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42" name="Text Placeholder 4">
            <a:extLst>
              <a:ext uri="{FF2B5EF4-FFF2-40B4-BE49-F238E27FC236}">
                <a16:creationId xmlns:a16="http://schemas.microsoft.com/office/drawing/2014/main" id="{5C85D0B3-3BD0-FF17-A91B-FEA1D48A7BC6}"/>
              </a:ext>
            </a:extLst>
          </p:cNvPr>
          <p:cNvSpPr>
            <a:spLocks noGrp="1"/>
          </p:cNvSpPr>
          <p:nvPr>
            <p:ph type="body" sz="quarter" idx="52"/>
          </p:nvPr>
        </p:nvSpPr>
        <p:spPr>
          <a:xfrm>
            <a:off x="4320915" y="3988493"/>
            <a:ext cx="3553757" cy="2272695"/>
          </a:xfrm>
          <a:solidFill>
            <a:schemeClr val="bg1"/>
          </a:solidFill>
        </p:spPr>
        <p:txBody>
          <a:bodyPr lIns="144000" tIns="126000" rIns="108000"/>
          <a:lstStyle>
            <a:lvl1pPr marL="719649" indent="0">
              <a:lnSpc>
                <a:spcPct val="100000"/>
              </a:lnSpc>
              <a:spcAft>
                <a:spcPts val="267"/>
              </a:spcAft>
              <a:defRPr sz="1067"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43" name="Picture Placeholder 11">
            <a:extLst>
              <a:ext uri="{FF2B5EF4-FFF2-40B4-BE49-F238E27FC236}">
                <a16:creationId xmlns:a16="http://schemas.microsoft.com/office/drawing/2014/main" id="{ACAE7424-F662-DE37-A938-334CCDA2E2CB}"/>
              </a:ext>
            </a:extLst>
          </p:cNvPr>
          <p:cNvSpPr>
            <a:spLocks noGrp="1"/>
          </p:cNvSpPr>
          <p:nvPr>
            <p:ph type="pic" sz="quarter" idx="53"/>
          </p:nvPr>
        </p:nvSpPr>
        <p:spPr bwMode="auto">
          <a:xfrm>
            <a:off x="4501084" y="4162438"/>
            <a:ext cx="568505" cy="571500"/>
          </a:xfrm>
          <a:prstGeom prst="rect">
            <a:avLst/>
          </a:prstGeom>
          <a:solidFill>
            <a:schemeClr val="accent2"/>
          </a:solidFill>
          <a:ln w="12700">
            <a:noFill/>
            <a:miter lim="800000"/>
            <a:headEnd/>
            <a:tailEnd/>
          </a:ln>
          <a:effectLst/>
        </p:spPr>
        <p:txBody>
          <a:bodyPr wrap="square">
            <a:noAutofit/>
          </a:bodyPr>
          <a:lstStyle>
            <a:lvl1pPr>
              <a:defRPr/>
            </a:lvl1pPr>
          </a:lstStyle>
          <a:p>
            <a:endParaRPr lang="en-GB"/>
          </a:p>
        </p:txBody>
      </p:sp>
      <p:sp>
        <p:nvSpPr>
          <p:cNvPr id="44" name="Text Placeholder 3">
            <a:extLst>
              <a:ext uri="{FF2B5EF4-FFF2-40B4-BE49-F238E27FC236}">
                <a16:creationId xmlns:a16="http://schemas.microsoft.com/office/drawing/2014/main" id="{71C92197-CC56-9971-82B3-16EDCA76DC53}"/>
              </a:ext>
            </a:extLst>
          </p:cNvPr>
          <p:cNvSpPr>
            <a:spLocks noGrp="1"/>
          </p:cNvSpPr>
          <p:nvPr>
            <p:ph type="body" sz="quarter" idx="54" hasCustomPrompt="1"/>
          </p:nvPr>
        </p:nvSpPr>
        <p:spPr>
          <a:xfrm>
            <a:off x="5249755" y="4400510"/>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45" name="Text Placeholder 3">
            <a:extLst>
              <a:ext uri="{FF2B5EF4-FFF2-40B4-BE49-F238E27FC236}">
                <a16:creationId xmlns:a16="http://schemas.microsoft.com/office/drawing/2014/main" id="{329B081A-60B0-317C-57FB-6837F4B3B999}"/>
              </a:ext>
            </a:extLst>
          </p:cNvPr>
          <p:cNvSpPr>
            <a:spLocks noGrp="1"/>
          </p:cNvSpPr>
          <p:nvPr>
            <p:ph type="body" sz="quarter" idx="55" hasCustomPrompt="1"/>
          </p:nvPr>
        </p:nvSpPr>
        <p:spPr>
          <a:xfrm>
            <a:off x="4501083" y="4992685"/>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46" name="Text Placeholder 4">
            <a:extLst>
              <a:ext uri="{FF2B5EF4-FFF2-40B4-BE49-F238E27FC236}">
                <a16:creationId xmlns:a16="http://schemas.microsoft.com/office/drawing/2014/main" id="{D5CFE63E-F6F4-6692-DF6E-091E24FEABEC}"/>
              </a:ext>
            </a:extLst>
          </p:cNvPr>
          <p:cNvSpPr>
            <a:spLocks noGrp="1"/>
          </p:cNvSpPr>
          <p:nvPr>
            <p:ph type="body" sz="quarter" idx="56"/>
          </p:nvPr>
        </p:nvSpPr>
        <p:spPr>
          <a:xfrm>
            <a:off x="8098436" y="3988493"/>
            <a:ext cx="3553757" cy="2272695"/>
          </a:xfrm>
          <a:solidFill>
            <a:schemeClr val="bg1"/>
          </a:solidFill>
        </p:spPr>
        <p:txBody>
          <a:bodyPr lIns="144000" tIns="126000" rIns="108000"/>
          <a:lstStyle>
            <a:lvl1pPr marL="719649" indent="0">
              <a:lnSpc>
                <a:spcPct val="100000"/>
              </a:lnSpc>
              <a:spcAft>
                <a:spcPts val="267"/>
              </a:spcAft>
              <a:defRPr sz="933" b="0" cap="all" spc="67" baseline="0">
                <a:solidFill>
                  <a:schemeClr val="tx2"/>
                </a:solidFill>
                <a:latin typeface="+mn-lt"/>
              </a:defRPr>
            </a:lvl1pPr>
            <a:lvl2pPr marL="719649" indent="0">
              <a:spcAft>
                <a:spcPts val="2400"/>
              </a:spcAft>
              <a:buClr>
                <a:schemeClr val="tx2"/>
              </a:buClr>
              <a:buNone/>
              <a:defRPr sz="933" cap="all" spc="133" baseline="0">
                <a:solidFill>
                  <a:srgbClr val="FF0000"/>
                </a:solidFill>
              </a:defRPr>
            </a:lvl2pPr>
            <a:lvl3pPr marL="0" indent="0">
              <a:spcAft>
                <a:spcPts val="800"/>
              </a:spcAft>
              <a:buClr>
                <a:schemeClr val="tx2"/>
              </a:buClr>
              <a:buFont typeface="Arial" panose="020B0604020202020204" pitchFamily="34" charset="0"/>
              <a:buNone/>
              <a:defRPr>
                <a:solidFill>
                  <a:schemeClr val="tx2"/>
                </a:solidFill>
              </a:defRPr>
            </a:lvl3pPr>
            <a:lvl4pPr marL="120648" indent="-120648">
              <a:spcAft>
                <a:spcPts val="800"/>
              </a:spcAft>
              <a:buClr>
                <a:schemeClr val="tx2"/>
              </a:buClr>
              <a:buFont typeface="Arial" panose="020B0604020202020204" pitchFamily="34" charset="0"/>
              <a:buChar char="•"/>
              <a:defRPr>
                <a:solidFill>
                  <a:schemeClr val="tx2"/>
                </a:solidFill>
              </a:defRPr>
            </a:lvl4pPr>
            <a:lvl5pPr>
              <a:defRPr sz="1467">
                <a:solidFill>
                  <a:schemeClr val="tx2"/>
                </a:solidFill>
              </a:defRPr>
            </a:lvl5pPr>
          </a:lstStyle>
          <a:p>
            <a:pPr lvl="0"/>
            <a:endParaRPr lang="en-GB"/>
          </a:p>
        </p:txBody>
      </p:sp>
      <p:sp>
        <p:nvSpPr>
          <p:cNvPr id="47" name="Picture Placeholder 11">
            <a:extLst>
              <a:ext uri="{FF2B5EF4-FFF2-40B4-BE49-F238E27FC236}">
                <a16:creationId xmlns:a16="http://schemas.microsoft.com/office/drawing/2014/main" id="{EF37A770-7647-E6C6-27D4-DBC7D1363226}"/>
              </a:ext>
            </a:extLst>
          </p:cNvPr>
          <p:cNvSpPr>
            <a:spLocks noGrp="1"/>
          </p:cNvSpPr>
          <p:nvPr>
            <p:ph type="pic" sz="quarter" idx="57"/>
          </p:nvPr>
        </p:nvSpPr>
        <p:spPr bwMode="auto">
          <a:xfrm>
            <a:off x="8278605" y="4162438"/>
            <a:ext cx="568505" cy="571500"/>
          </a:xfrm>
          <a:prstGeom prst="rect">
            <a:avLst/>
          </a:prstGeom>
          <a:solidFill>
            <a:schemeClr val="tx2"/>
          </a:solidFill>
          <a:ln w="12700">
            <a:noFill/>
            <a:miter lim="800000"/>
            <a:headEnd/>
            <a:tailEnd/>
          </a:ln>
          <a:effectLst/>
        </p:spPr>
        <p:txBody>
          <a:bodyPr wrap="square">
            <a:noAutofit/>
          </a:bodyPr>
          <a:lstStyle>
            <a:lvl1pPr>
              <a:defRPr/>
            </a:lvl1pPr>
          </a:lstStyle>
          <a:p>
            <a:endParaRPr lang="en-GB"/>
          </a:p>
        </p:txBody>
      </p:sp>
      <p:sp>
        <p:nvSpPr>
          <p:cNvPr id="48" name="Text Placeholder 3">
            <a:extLst>
              <a:ext uri="{FF2B5EF4-FFF2-40B4-BE49-F238E27FC236}">
                <a16:creationId xmlns:a16="http://schemas.microsoft.com/office/drawing/2014/main" id="{2C7C5F20-2B7B-9C46-91B2-8CF2A4AC3C40}"/>
              </a:ext>
            </a:extLst>
          </p:cNvPr>
          <p:cNvSpPr>
            <a:spLocks noGrp="1"/>
          </p:cNvSpPr>
          <p:nvPr>
            <p:ph type="body" sz="quarter" idx="58" hasCustomPrompt="1"/>
          </p:nvPr>
        </p:nvSpPr>
        <p:spPr>
          <a:xfrm>
            <a:off x="9027277" y="4400510"/>
            <a:ext cx="2471652" cy="316397"/>
          </a:xfrm>
        </p:spPr>
        <p:txBody>
          <a:bodyPr lIns="0" tIns="0" anchor="t"/>
          <a:lstStyle>
            <a:lvl1pPr algn="l">
              <a:lnSpc>
                <a:spcPct val="95000"/>
              </a:lnSpc>
              <a:spcAft>
                <a:spcPts val="0"/>
              </a:spcAft>
              <a:defRPr sz="1867" cap="none" spc="67" baseline="0">
                <a:solidFill>
                  <a:schemeClr val="tx2"/>
                </a:solidFill>
                <a:latin typeface="+mj-lt"/>
              </a:defRPr>
            </a:lvl1pPr>
            <a:lvl2pPr algn="ctr">
              <a:defRPr/>
            </a:lvl2pPr>
            <a:lvl3pPr algn="ctr">
              <a:defRPr/>
            </a:lvl3pPr>
            <a:lvl4pPr algn="ctr">
              <a:defRPr/>
            </a:lvl4pPr>
            <a:lvl5pPr algn="ctr">
              <a:defRPr/>
            </a:lvl5pPr>
          </a:lstStyle>
          <a:p>
            <a:pPr lvl="0"/>
            <a:r>
              <a:rPr lang="en-US"/>
              <a:t>Add title</a:t>
            </a:r>
            <a:endParaRPr lang="en-GB"/>
          </a:p>
        </p:txBody>
      </p:sp>
      <p:sp>
        <p:nvSpPr>
          <p:cNvPr id="49" name="Text Placeholder 3">
            <a:extLst>
              <a:ext uri="{FF2B5EF4-FFF2-40B4-BE49-F238E27FC236}">
                <a16:creationId xmlns:a16="http://schemas.microsoft.com/office/drawing/2014/main" id="{676BF6FE-E03E-5FD4-FFE7-0F896D2CD117}"/>
              </a:ext>
            </a:extLst>
          </p:cNvPr>
          <p:cNvSpPr>
            <a:spLocks noGrp="1"/>
          </p:cNvSpPr>
          <p:nvPr>
            <p:ph type="body" sz="quarter" idx="59" hasCustomPrompt="1"/>
          </p:nvPr>
        </p:nvSpPr>
        <p:spPr>
          <a:xfrm>
            <a:off x="8278605" y="4992685"/>
            <a:ext cx="3220324" cy="773531"/>
          </a:xfrm>
        </p:spPr>
        <p:txBody>
          <a:bodyPr lIns="0" tIns="0" anchor="t"/>
          <a:lstStyle>
            <a:lvl1pPr algn="l">
              <a:lnSpc>
                <a:spcPct val="95000"/>
              </a:lnSpc>
              <a:spcAft>
                <a:spcPts val="400"/>
              </a:spcAft>
              <a:defRPr sz="10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0" name="Text Placeholder 3">
            <a:extLst>
              <a:ext uri="{FF2B5EF4-FFF2-40B4-BE49-F238E27FC236}">
                <a16:creationId xmlns:a16="http://schemas.microsoft.com/office/drawing/2014/main" id="{E796ABF8-8F52-1A81-CDAE-F63CBFE762CC}"/>
              </a:ext>
            </a:extLst>
          </p:cNvPr>
          <p:cNvSpPr>
            <a:spLocks noGrp="1"/>
          </p:cNvSpPr>
          <p:nvPr>
            <p:ph type="body" sz="quarter" idx="60" hasCustomPrompt="1"/>
          </p:nvPr>
        </p:nvSpPr>
        <p:spPr>
          <a:xfrm>
            <a:off x="713569" y="3357797"/>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1" name="Text Placeholder 3">
            <a:extLst>
              <a:ext uri="{FF2B5EF4-FFF2-40B4-BE49-F238E27FC236}">
                <a16:creationId xmlns:a16="http://schemas.microsoft.com/office/drawing/2014/main" id="{A6BAF2B3-0DE2-EA88-9D9D-94F621C713AC}"/>
              </a:ext>
            </a:extLst>
          </p:cNvPr>
          <p:cNvSpPr>
            <a:spLocks noGrp="1"/>
          </p:cNvSpPr>
          <p:nvPr>
            <p:ph type="body" sz="quarter" idx="61" hasCustomPrompt="1"/>
          </p:nvPr>
        </p:nvSpPr>
        <p:spPr>
          <a:xfrm>
            <a:off x="4501083" y="3357797"/>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2" name="Text Placeholder 3">
            <a:extLst>
              <a:ext uri="{FF2B5EF4-FFF2-40B4-BE49-F238E27FC236}">
                <a16:creationId xmlns:a16="http://schemas.microsoft.com/office/drawing/2014/main" id="{CC3B5B66-DCBF-3766-FB9D-75F476CB861B}"/>
              </a:ext>
            </a:extLst>
          </p:cNvPr>
          <p:cNvSpPr>
            <a:spLocks noGrp="1"/>
          </p:cNvSpPr>
          <p:nvPr>
            <p:ph type="body" sz="quarter" idx="62" hasCustomPrompt="1"/>
          </p:nvPr>
        </p:nvSpPr>
        <p:spPr>
          <a:xfrm>
            <a:off x="8278605" y="3357797"/>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3" name="Text Placeholder 3">
            <a:extLst>
              <a:ext uri="{FF2B5EF4-FFF2-40B4-BE49-F238E27FC236}">
                <a16:creationId xmlns:a16="http://schemas.microsoft.com/office/drawing/2014/main" id="{AAEF9B40-3DFF-A0E1-A081-5FE052D72AC2}"/>
              </a:ext>
            </a:extLst>
          </p:cNvPr>
          <p:cNvSpPr>
            <a:spLocks noGrp="1"/>
          </p:cNvSpPr>
          <p:nvPr>
            <p:ph type="body" sz="quarter" idx="63" hasCustomPrompt="1"/>
          </p:nvPr>
        </p:nvSpPr>
        <p:spPr>
          <a:xfrm>
            <a:off x="713569" y="5846164"/>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4" name="Text Placeholder 3">
            <a:extLst>
              <a:ext uri="{FF2B5EF4-FFF2-40B4-BE49-F238E27FC236}">
                <a16:creationId xmlns:a16="http://schemas.microsoft.com/office/drawing/2014/main" id="{2E324ACD-7E6B-FCAC-E0D6-E432C9854758}"/>
              </a:ext>
            </a:extLst>
          </p:cNvPr>
          <p:cNvSpPr>
            <a:spLocks noGrp="1"/>
          </p:cNvSpPr>
          <p:nvPr>
            <p:ph type="body" sz="quarter" idx="64" hasCustomPrompt="1"/>
          </p:nvPr>
        </p:nvSpPr>
        <p:spPr>
          <a:xfrm>
            <a:off x="4501083" y="5846164"/>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
        <p:nvSpPr>
          <p:cNvPr id="15" name="Text Placeholder 3">
            <a:extLst>
              <a:ext uri="{FF2B5EF4-FFF2-40B4-BE49-F238E27FC236}">
                <a16:creationId xmlns:a16="http://schemas.microsoft.com/office/drawing/2014/main" id="{FCED6F59-D678-BDC8-A2A3-0DFDC4AB2590}"/>
              </a:ext>
            </a:extLst>
          </p:cNvPr>
          <p:cNvSpPr>
            <a:spLocks noGrp="1"/>
          </p:cNvSpPr>
          <p:nvPr>
            <p:ph type="body" sz="quarter" idx="65" hasCustomPrompt="1"/>
          </p:nvPr>
        </p:nvSpPr>
        <p:spPr>
          <a:xfrm>
            <a:off x="8278605" y="5846164"/>
            <a:ext cx="3220324" cy="306817"/>
          </a:xfrm>
        </p:spPr>
        <p:txBody>
          <a:bodyPr lIns="0" tIns="0" anchor="b"/>
          <a:lstStyle>
            <a:lvl1pPr algn="l">
              <a:lnSpc>
                <a:spcPct val="95000"/>
              </a:lnSpc>
              <a:spcAft>
                <a:spcPts val="0"/>
              </a:spcAft>
              <a:defRPr sz="800" cap="all" spc="67" baseline="0">
                <a:solidFill>
                  <a:schemeClr val="tx2"/>
                </a:solidFill>
                <a:latin typeface="+mn-lt"/>
              </a:defRPr>
            </a:lvl1pPr>
            <a:lvl2pPr algn="ctr">
              <a:defRPr/>
            </a:lvl2pPr>
            <a:lvl3pPr algn="ctr">
              <a:defRPr/>
            </a:lvl3pPr>
            <a:lvl4pPr algn="ctr">
              <a:defRPr/>
            </a:lvl4pPr>
            <a:lvl5pPr algn="ctr">
              <a:defRPr/>
            </a:lvl5pPr>
          </a:lstStyle>
          <a:p>
            <a:pPr lvl="0"/>
            <a:r>
              <a:rPr lang="en-US"/>
              <a:t>Client:</a:t>
            </a:r>
            <a:br>
              <a:rPr lang="en-US"/>
            </a:br>
            <a:r>
              <a:rPr lang="en-US"/>
              <a:t>length of relationship:</a:t>
            </a:r>
            <a:endParaRPr lang="en-GB"/>
          </a:p>
        </p:txBody>
      </p:sp>
    </p:spTree>
    <p:extLst>
      <p:ext uri="{BB962C8B-B14F-4D97-AF65-F5344CB8AC3E}">
        <p14:creationId xmlns:p14="http://schemas.microsoft.com/office/powerpoint/2010/main" val="527614140"/>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_MAP">
    <p:bg>
      <p:bgPr>
        <a:solidFill>
          <a:schemeClr val="bg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4DE38F3-9306-34EA-F8A2-7974F9C7D4A0}"/>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2F53059F-4A1A-4511-9B6B-40D5B3DC72CF}"/>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5" name="Date Placeholder 4">
            <a:extLst>
              <a:ext uri="{FF2B5EF4-FFF2-40B4-BE49-F238E27FC236}">
                <a16:creationId xmlns:a16="http://schemas.microsoft.com/office/drawing/2014/main" id="{607D565C-91C2-F898-4C56-83B78A7B0BBE}"/>
              </a:ext>
            </a:extLst>
          </p:cNvPr>
          <p:cNvSpPr>
            <a:spLocks noGrp="1"/>
          </p:cNvSpPr>
          <p:nvPr>
            <p:ph type="dt" sz="half" idx="12"/>
          </p:nvPr>
        </p:nvSpPr>
        <p:spPr/>
        <p:txBody>
          <a:bodyPr/>
          <a:lstStyle/>
          <a:p>
            <a:endParaRPr lang="en-GB"/>
          </a:p>
        </p:txBody>
      </p:sp>
      <p:pic>
        <p:nvPicPr>
          <p:cNvPr id="16" name="Picture 15" descr="A map of the world&#10;&#10;AI-generated content may be incorrect.">
            <a:extLst>
              <a:ext uri="{FF2B5EF4-FFF2-40B4-BE49-F238E27FC236}">
                <a16:creationId xmlns:a16="http://schemas.microsoft.com/office/drawing/2014/main" id="{CC68E478-460A-FCE8-E5A9-5EB75C1E28FD}"/>
              </a:ext>
            </a:extLst>
          </p:cNvPr>
          <p:cNvPicPr>
            <a:picLocks noChangeAspect="1"/>
          </p:cNvPicPr>
          <p:nvPr userDrawn="1"/>
        </p:nvPicPr>
        <p:blipFill>
          <a:blip r:embed="rId2" cstate="screen">
            <a:alphaModFix amt="93000"/>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tretch>
            <a:fillRect/>
          </a:stretch>
        </p:blipFill>
        <p:spPr>
          <a:xfrm>
            <a:off x="524934" y="-323488"/>
            <a:ext cx="11355145" cy="7504976"/>
          </a:xfrm>
          <a:prstGeom prst="rect">
            <a:avLst/>
          </a:prstGeom>
        </p:spPr>
      </p:pic>
      <p:sp>
        <p:nvSpPr>
          <p:cNvPr id="17" name="Rectangle 16">
            <a:extLst>
              <a:ext uri="{FF2B5EF4-FFF2-40B4-BE49-F238E27FC236}">
                <a16:creationId xmlns:a16="http://schemas.microsoft.com/office/drawing/2014/main" id="{1336361C-DB4D-57B1-EA3C-B4F165DF92B2}"/>
              </a:ext>
            </a:extLst>
          </p:cNvPr>
          <p:cNvSpPr/>
          <p:nvPr userDrawn="1"/>
        </p:nvSpPr>
        <p:spPr bwMode="auto">
          <a:xfrm>
            <a:off x="3484034" y="3401576"/>
            <a:ext cx="120557" cy="120557"/>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18" name="Rectangle 17">
            <a:extLst>
              <a:ext uri="{FF2B5EF4-FFF2-40B4-BE49-F238E27FC236}">
                <a16:creationId xmlns:a16="http://schemas.microsoft.com/office/drawing/2014/main" id="{779F8E17-E366-CECE-F935-0A5377A97B21}"/>
              </a:ext>
            </a:extLst>
          </p:cNvPr>
          <p:cNvSpPr/>
          <p:nvPr userDrawn="1"/>
        </p:nvSpPr>
        <p:spPr bwMode="auto">
          <a:xfrm>
            <a:off x="5807415" y="2841830"/>
            <a:ext cx="140429" cy="140429"/>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0" name="Rectangle 19">
            <a:extLst>
              <a:ext uri="{FF2B5EF4-FFF2-40B4-BE49-F238E27FC236}">
                <a16:creationId xmlns:a16="http://schemas.microsoft.com/office/drawing/2014/main" id="{7F7423D7-0C0E-901D-7E39-31C87553F7B0}"/>
              </a:ext>
            </a:extLst>
          </p:cNvPr>
          <p:cNvSpPr/>
          <p:nvPr userDrawn="1"/>
        </p:nvSpPr>
        <p:spPr bwMode="auto">
          <a:xfrm>
            <a:off x="9102166" y="4779086"/>
            <a:ext cx="109949" cy="109949"/>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1" name="Rectangle 20">
            <a:extLst>
              <a:ext uri="{FF2B5EF4-FFF2-40B4-BE49-F238E27FC236}">
                <a16:creationId xmlns:a16="http://schemas.microsoft.com/office/drawing/2014/main" id="{78D2CC29-33E2-2546-4150-BFD73D6EB303}"/>
              </a:ext>
            </a:extLst>
          </p:cNvPr>
          <p:cNvSpPr/>
          <p:nvPr userDrawn="1"/>
        </p:nvSpPr>
        <p:spPr bwMode="auto">
          <a:xfrm>
            <a:off x="3280835" y="3686462"/>
            <a:ext cx="100715" cy="100715"/>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2" name="Rectangle 21">
            <a:extLst>
              <a:ext uri="{FF2B5EF4-FFF2-40B4-BE49-F238E27FC236}">
                <a16:creationId xmlns:a16="http://schemas.microsoft.com/office/drawing/2014/main" id="{39EA3A6E-A3A4-BD7C-C7C0-7D22972AB934}"/>
              </a:ext>
            </a:extLst>
          </p:cNvPr>
          <p:cNvSpPr/>
          <p:nvPr userDrawn="1"/>
        </p:nvSpPr>
        <p:spPr bwMode="auto">
          <a:xfrm>
            <a:off x="3688889" y="4212168"/>
            <a:ext cx="99944" cy="104176"/>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4" name="Rectangle 23">
            <a:extLst>
              <a:ext uri="{FF2B5EF4-FFF2-40B4-BE49-F238E27FC236}">
                <a16:creationId xmlns:a16="http://schemas.microsoft.com/office/drawing/2014/main" id="{48F13D08-36AA-155A-A751-3A5476FF9831}"/>
              </a:ext>
            </a:extLst>
          </p:cNvPr>
          <p:cNvSpPr/>
          <p:nvPr userDrawn="1"/>
        </p:nvSpPr>
        <p:spPr bwMode="auto">
          <a:xfrm>
            <a:off x="3018369" y="3775363"/>
            <a:ext cx="100713" cy="1007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5" name="Rectangle 24">
            <a:extLst>
              <a:ext uri="{FF2B5EF4-FFF2-40B4-BE49-F238E27FC236}">
                <a16:creationId xmlns:a16="http://schemas.microsoft.com/office/drawing/2014/main" id="{9CC61116-42F2-C07B-5E1B-616371C923AD}"/>
              </a:ext>
            </a:extLst>
          </p:cNvPr>
          <p:cNvSpPr/>
          <p:nvPr userDrawn="1"/>
        </p:nvSpPr>
        <p:spPr bwMode="auto">
          <a:xfrm>
            <a:off x="5837895" y="31438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6" name="Rectangle 25">
            <a:extLst>
              <a:ext uri="{FF2B5EF4-FFF2-40B4-BE49-F238E27FC236}">
                <a16:creationId xmlns:a16="http://schemas.microsoft.com/office/drawing/2014/main" id="{1C982046-0936-7263-AE2D-BC7A872D83C2}"/>
              </a:ext>
            </a:extLst>
          </p:cNvPr>
          <p:cNvSpPr/>
          <p:nvPr userDrawn="1"/>
        </p:nvSpPr>
        <p:spPr bwMode="auto">
          <a:xfrm>
            <a:off x="5520395" y="294486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7" name="Rectangle 26">
            <a:extLst>
              <a:ext uri="{FF2B5EF4-FFF2-40B4-BE49-F238E27FC236}">
                <a16:creationId xmlns:a16="http://schemas.microsoft.com/office/drawing/2014/main" id="{F284F3B1-99A4-3621-83DE-9D5600292959}"/>
              </a:ext>
            </a:extLst>
          </p:cNvPr>
          <p:cNvSpPr/>
          <p:nvPr userDrawn="1"/>
        </p:nvSpPr>
        <p:spPr bwMode="auto">
          <a:xfrm>
            <a:off x="5617762" y="264006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8" name="Rectangle 27">
            <a:extLst>
              <a:ext uri="{FF2B5EF4-FFF2-40B4-BE49-F238E27FC236}">
                <a16:creationId xmlns:a16="http://schemas.microsoft.com/office/drawing/2014/main" id="{79C54FCD-7BE2-DEC9-C7C7-87E9BE6C9003}"/>
              </a:ext>
            </a:extLst>
          </p:cNvPr>
          <p:cNvSpPr/>
          <p:nvPr userDrawn="1"/>
        </p:nvSpPr>
        <p:spPr bwMode="auto">
          <a:xfrm>
            <a:off x="5723595" y="33216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29" name="Rectangle 28">
            <a:extLst>
              <a:ext uri="{FF2B5EF4-FFF2-40B4-BE49-F238E27FC236}">
                <a16:creationId xmlns:a16="http://schemas.microsoft.com/office/drawing/2014/main" id="{116A2353-54C3-7175-27C3-D10D688409BE}"/>
              </a:ext>
            </a:extLst>
          </p:cNvPr>
          <p:cNvSpPr/>
          <p:nvPr userDrawn="1"/>
        </p:nvSpPr>
        <p:spPr bwMode="auto">
          <a:xfrm>
            <a:off x="6628646" y="4712863"/>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0" name="Rectangle 29">
            <a:extLst>
              <a:ext uri="{FF2B5EF4-FFF2-40B4-BE49-F238E27FC236}">
                <a16:creationId xmlns:a16="http://schemas.microsoft.com/office/drawing/2014/main" id="{C47C5590-DCE1-4A16-6159-15050AEAC5EA}"/>
              </a:ext>
            </a:extLst>
          </p:cNvPr>
          <p:cNvSpPr/>
          <p:nvPr userDrawn="1"/>
        </p:nvSpPr>
        <p:spPr bwMode="auto">
          <a:xfrm>
            <a:off x="7107351" y="3949929"/>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1" name="Rectangle 30">
            <a:extLst>
              <a:ext uri="{FF2B5EF4-FFF2-40B4-BE49-F238E27FC236}">
                <a16:creationId xmlns:a16="http://schemas.microsoft.com/office/drawing/2014/main" id="{AEDD33DA-11B4-4341-5908-A62278B66B00}"/>
              </a:ext>
            </a:extLst>
          </p:cNvPr>
          <p:cNvSpPr/>
          <p:nvPr userDrawn="1"/>
        </p:nvSpPr>
        <p:spPr bwMode="auto">
          <a:xfrm>
            <a:off x="8161451" y="4102221"/>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2" name="Rectangle 31">
            <a:extLst>
              <a:ext uri="{FF2B5EF4-FFF2-40B4-BE49-F238E27FC236}">
                <a16:creationId xmlns:a16="http://schemas.microsoft.com/office/drawing/2014/main" id="{C807F7C5-282B-3D38-5642-DB490CB06863}"/>
              </a:ext>
            </a:extLst>
          </p:cNvPr>
          <p:cNvSpPr/>
          <p:nvPr userDrawn="1"/>
        </p:nvSpPr>
        <p:spPr bwMode="auto">
          <a:xfrm>
            <a:off x="8453551" y="4004902"/>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3" name="Rectangle 32">
            <a:extLst>
              <a:ext uri="{FF2B5EF4-FFF2-40B4-BE49-F238E27FC236}">
                <a16:creationId xmlns:a16="http://schemas.microsoft.com/office/drawing/2014/main" id="{6C38A22C-6941-A343-8C0E-1487CF580723}"/>
              </a:ext>
            </a:extLst>
          </p:cNvPr>
          <p:cNvSpPr/>
          <p:nvPr userDrawn="1"/>
        </p:nvSpPr>
        <p:spPr bwMode="auto">
          <a:xfrm>
            <a:off x="9329851" y="3808051"/>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4" name="Rectangle 33">
            <a:extLst>
              <a:ext uri="{FF2B5EF4-FFF2-40B4-BE49-F238E27FC236}">
                <a16:creationId xmlns:a16="http://schemas.microsoft.com/office/drawing/2014/main" id="{80D8CA56-8344-8DA3-4E7A-BCBB980BA79B}"/>
              </a:ext>
            </a:extLst>
          </p:cNvPr>
          <p:cNvSpPr/>
          <p:nvPr userDrawn="1"/>
        </p:nvSpPr>
        <p:spPr bwMode="auto">
          <a:xfrm>
            <a:off x="8991742" y="46691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5" name="Rectangle 34">
            <a:extLst>
              <a:ext uri="{FF2B5EF4-FFF2-40B4-BE49-F238E27FC236}">
                <a16:creationId xmlns:a16="http://schemas.microsoft.com/office/drawing/2014/main" id="{257798BF-7C40-3010-8E79-309CA3F2307F}"/>
              </a:ext>
            </a:extLst>
          </p:cNvPr>
          <p:cNvSpPr/>
          <p:nvPr userDrawn="1"/>
        </p:nvSpPr>
        <p:spPr bwMode="auto">
          <a:xfrm>
            <a:off x="9556892" y="48215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
        <p:nvSpPr>
          <p:cNvPr id="36" name="Rectangle 35">
            <a:extLst>
              <a:ext uri="{FF2B5EF4-FFF2-40B4-BE49-F238E27FC236}">
                <a16:creationId xmlns:a16="http://schemas.microsoft.com/office/drawing/2014/main" id="{C7F1B004-00E3-2D1D-DD9B-9D8DA85C3B6D}"/>
              </a:ext>
            </a:extLst>
          </p:cNvPr>
          <p:cNvSpPr/>
          <p:nvPr userDrawn="1"/>
        </p:nvSpPr>
        <p:spPr bwMode="auto">
          <a:xfrm>
            <a:off x="10528442" y="5824838"/>
            <a:ext cx="109949" cy="109948"/>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US" sz="1600"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3923134256"/>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PHASE 0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9" name="Text Placeholder 4">
            <a:extLst>
              <a:ext uri="{FF2B5EF4-FFF2-40B4-BE49-F238E27FC236}">
                <a16:creationId xmlns:a16="http://schemas.microsoft.com/office/drawing/2014/main" id="{F772C29D-F91C-D3F4-5329-A3EC363E9FF2}"/>
              </a:ext>
            </a:extLst>
          </p:cNvPr>
          <p:cNvSpPr>
            <a:spLocks noGrp="1"/>
          </p:cNvSpPr>
          <p:nvPr>
            <p:ph type="body" sz="quarter" idx="27"/>
          </p:nvPr>
        </p:nvSpPr>
        <p:spPr>
          <a:xfrm>
            <a:off x="533401" y="3152520"/>
            <a:ext cx="3080809" cy="3108581"/>
          </a:xfrm>
          <a:noFill/>
        </p:spPr>
        <p:txBody>
          <a:bodyPr/>
          <a:lstStyle>
            <a:lvl1pPr>
              <a:lnSpc>
                <a:spcPct val="110000"/>
              </a:lnSpc>
              <a:spcAft>
                <a:spcPts val="800"/>
              </a:spcAft>
              <a:defRPr>
                <a:solidFill>
                  <a:schemeClr val="tx2"/>
                </a:solidFill>
              </a:defRPr>
            </a:lvl1pPr>
            <a:lvl2pPr>
              <a:lnSpc>
                <a:spcPct val="110000"/>
              </a:lnSpc>
              <a:spcAft>
                <a:spcPts val="800"/>
              </a:spcAft>
              <a:buClr>
                <a:schemeClr val="accent1"/>
              </a:buClr>
              <a:defRPr>
                <a:solidFill>
                  <a:schemeClr val="tx2"/>
                </a:solidFill>
              </a:defRPr>
            </a:lvl2pPr>
            <a:lvl3pPr>
              <a:lnSpc>
                <a:spcPct val="110000"/>
              </a:lnSpc>
              <a:spcAft>
                <a:spcPts val="800"/>
              </a:spcAft>
              <a:buClr>
                <a:schemeClr val="tx2"/>
              </a:buClr>
              <a:defRPr>
                <a:solidFill>
                  <a:schemeClr val="tx2"/>
                </a:solidFill>
              </a:defRPr>
            </a:lvl3pPr>
            <a:lvl4pPr>
              <a:lnSpc>
                <a:spcPct val="110000"/>
              </a:lnSpc>
              <a:buClr>
                <a:schemeClr val="tx2"/>
              </a:buClr>
              <a:defRPr>
                <a:solidFill>
                  <a:schemeClr val="tx2"/>
                </a:solidFill>
              </a:defRPr>
            </a:lvl4pPr>
            <a:lvl5pPr>
              <a:spcAft>
                <a:spcPts val="400"/>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431C7DCE-1FFB-475D-9C7B-A6BC3D6A1726}"/>
              </a:ext>
            </a:extLst>
          </p:cNvPr>
          <p:cNvSpPr>
            <a:spLocks noGrp="1"/>
          </p:cNvSpPr>
          <p:nvPr>
            <p:ph type="body" sz="quarter" idx="28"/>
          </p:nvPr>
        </p:nvSpPr>
        <p:spPr>
          <a:xfrm>
            <a:off x="4639734" y="738810"/>
            <a:ext cx="3081865" cy="5522291"/>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4">
            <a:extLst>
              <a:ext uri="{FF2B5EF4-FFF2-40B4-BE49-F238E27FC236}">
                <a16:creationId xmlns:a16="http://schemas.microsoft.com/office/drawing/2014/main" id="{1DAA45E2-4814-4D63-C289-4F78666E89C1}"/>
              </a:ext>
            </a:extLst>
          </p:cNvPr>
          <p:cNvSpPr>
            <a:spLocks noGrp="1"/>
          </p:cNvSpPr>
          <p:nvPr>
            <p:ph type="body" sz="quarter" idx="29"/>
          </p:nvPr>
        </p:nvSpPr>
        <p:spPr>
          <a:xfrm>
            <a:off x="8388774" y="738810"/>
            <a:ext cx="3081865" cy="5522291"/>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itle 14">
            <a:extLst>
              <a:ext uri="{FF2B5EF4-FFF2-40B4-BE49-F238E27FC236}">
                <a16:creationId xmlns:a16="http://schemas.microsoft.com/office/drawing/2014/main" id="{A09A61BA-9890-EBEE-1266-EED561B6BF2D}"/>
              </a:ext>
            </a:extLst>
          </p:cNvPr>
          <p:cNvSpPr>
            <a:spLocks noGrp="1"/>
          </p:cNvSpPr>
          <p:nvPr>
            <p:ph type="title" hasCustomPrompt="1"/>
          </p:nvPr>
        </p:nvSpPr>
        <p:spPr>
          <a:xfrm>
            <a:off x="533401" y="617673"/>
            <a:ext cx="3072840" cy="736588"/>
          </a:xfrm>
        </p:spPr>
        <p:txBody>
          <a:bodyPr anchor="t"/>
          <a:lstStyle>
            <a:lvl1pPr>
              <a:defRPr/>
            </a:lvl1pPr>
          </a:lstStyle>
          <a:p>
            <a:r>
              <a:rPr lang="en-GB"/>
              <a:t>Title</a:t>
            </a:r>
          </a:p>
        </p:txBody>
      </p:sp>
      <p:cxnSp>
        <p:nvCxnSpPr>
          <p:cNvPr id="2" name="Straight Connector 1">
            <a:extLst>
              <a:ext uri="{FF2B5EF4-FFF2-40B4-BE49-F238E27FC236}">
                <a16:creationId xmlns:a16="http://schemas.microsoft.com/office/drawing/2014/main" id="{4A3B1029-9A03-BA1D-5DC8-07C7493453CF}"/>
              </a:ext>
            </a:extLst>
          </p:cNvPr>
          <p:cNvCxnSpPr>
            <a:cxnSpLocks/>
          </p:cNvCxnSpPr>
          <p:nvPr userDrawn="1"/>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
        <p:nvSpPr>
          <p:cNvPr id="5" name="Text Placeholder 4">
            <a:extLst>
              <a:ext uri="{FF2B5EF4-FFF2-40B4-BE49-F238E27FC236}">
                <a16:creationId xmlns:a16="http://schemas.microsoft.com/office/drawing/2014/main" id="{C6F2628B-730B-A5C2-E904-5244FB98504E}"/>
              </a:ext>
            </a:extLst>
          </p:cNvPr>
          <p:cNvSpPr>
            <a:spLocks noGrp="1"/>
          </p:cNvSpPr>
          <p:nvPr>
            <p:ph type="body" sz="quarter" idx="31"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Phase name</a:t>
            </a:r>
            <a:endParaRPr lang="en-GB"/>
          </a:p>
        </p:txBody>
      </p:sp>
    </p:spTree>
    <p:extLst>
      <p:ext uri="{BB962C8B-B14F-4D97-AF65-F5344CB8AC3E}">
        <p14:creationId xmlns:p14="http://schemas.microsoft.com/office/powerpoint/2010/main" val="2155515018"/>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PHASE 0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userDrawn="1"/>
        </p:nvSpPr>
        <p:spPr bwMode="auto">
          <a:xfrm>
            <a:off x="1" y="0"/>
            <a:ext cx="4137376"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lvl1pPr>
              <a:defRPr>
                <a:solidFill>
                  <a:schemeClr val="bg1"/>
                </a:solidFill>
              </a:defRPr>
            </a:lvl1p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9" name="Text Placeholder 4">
            <a:extLst>
              <a:ext uri="{FF2B5EF4-FFF2-40B4-BE49-F238E27FC236}">
                <a16:creationId xmlns:a16="http://schemas.microsoft.com/office/drawing/2014/main" id="{F772C29D-F91C-D3F4-5329-A3EC363E9FF2}"/>
              </a:ext>
            </a:extLst>
          </p:cNvPr>
          <p:cNvSpPr>
            <a:spLocks noGrp="1"/>
          </p:cNvSpPr>
          <p:nvPr>
            <p:ph type="body" sz="quarter" idx="27"/>
          </p:nvPr>
        </p:nvSpPr>
        <p:spPr>
          <a:xfrm>
            <a:off x="533401" y="3152520"/>
            <a:ext cx="3080809" cy="3108581"/>
          </a:xfrm>
          <a:noFill/>
        </p:spPr>
        <p:txBody>
          <a:bodyPr/>
          <a:lstStyle>
            <a:lvl1pPr>
              <a:lnSpc>
                <a:spcPct val="110000"/>
              </a:lnSpc>
              <a:spcAft>
                <a:spcPts val="800"/>
              </a:spcAft>
              <a:defRPr>
                <a:solidFill>
                  <a:schemeClr val="bg1"/>
                </a:solidFill>
              </a:defRPr>
            </a:lvl1pPr>
            <a:lvl2pPr>
              <a:lnSpc>
                <a:spcPct val="110000"/>
              </a:lnSpc>
              <a:spcAft>
                <a:spcPts val="800"/>
              </a:spcAft>
              <a:buClr>
                <a:schemeClr val="accent1"/>
              </a:buClr>
              <a:defRPr>
                <a:solidFill>
                  <a:schemeClr val="bg1"/>
                </a:solidFill>
              </a:defRPr>
            </a:lvl2pPr>
            <a:lvl3pPr>
              <a:lnSpc>
                <a:spcPct val="110000"/>
              </a:lnSpc>
              <a:spcAft>
                <a:spcPts val="800"/>
              </a:spcAft>
              <a:buClr>
                <a:schemeClr val="bg1"/>
              </a:buClr>
              <a:defRPr>
                <a:solidFill>
                  <a:schemeClr val="bg1"/>
                </a:solidFill>
              </a:defRPr>
            </a:lvl3pPr>
            <a:lvl4pPr>
              <a:lnSpc>
                <a:spcPct val="110000"/>
              </a:lnSpc>
              <a:buClr>
                <a:schemeClr val="tx2"/>
              </a:buClr>
              <a:defRPr>
                <a:solidFill>
                  <a:schemeClr val="bg1"/>
                </a:solidFill>
              </a:defRPr>
            </a:lvl4pPr>
            <a:lvl5pPr>
              <a:spcAft>
                <a:spcPts val="40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4">
            <a:extLst>
              <a:ext uri="{FF2B5EF4-FFF2-40B4-BE49-F238E27FC236}">
                <a16:creationId xmlns:a16="http://schemas.microsoft.com/office/drawing/2014/main" id="{431C7DCE-1FFB-475D-9C7B-A6BC3D6A1726}"/>
              </a:ext>
            </a:extLst>
          </p:cNvPr>
          <p:cNvSpPr>
            <a:spLocks noGrp="1"/>
          </p:cNvSpPr>
          <p:nvPr>
            <p:ph type="body" sz="quarter" idx="28"/>
          </p:nvPr>
        </p:nvSpPr>
        <p:spPr>
          <a:xfrm>
            <a:off x="4639734" y="738810"/>
            <a:ext cx="3081865" cy="5522291"/>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4">
            <a:extLst>
              <a:ext uri="{FF2B5EF4-FFF2-40B4-BE49-F238E27FC236}">
                <a16:creationId xmlns:a16="http://schemas.microsoft.com/office/drawing/2014/main" id="{1DAA45E2-4814-4D63-C289-4F78666E89C1}"/>
              </a:ext>
            </a:extLst>
          </p:cNvPr>
          <p:cNvSpPr>
            <a:spLocks noGrp="1"/>
          </p:cNvSpPr>
          <p:nvPr>
            <p:ph type="body" sz="quarter" idx="29"/>
          </p:nvPr>
        </p:nvSpPr>
        <p:spPr>
          <a:xfrm>
            <a:off x="8388774" y="738810"/>
            <a:ext cx="3081865" cy="5522291"/>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4">
            <a:extLst>
              <a:ext uri="{FF2B5EF4-FFF2-40B4-BE49-F238E27FC236}">
                <a16:creationId xmlns:a16="http://schemas.microsoft.com/office/drawing/2014/main" id="{49B0619C-DDA7-FC7D-6E8A-86CA2CD4B957}"/>
              </a:ext>
            </a:extLst>
          </p:cNvPr>
          <p:cNvSpPr>
            <a:spLocks noGrp="1"/>
          </p:cNvSpPr>
          <p:nvPr>
            <p:ph type="body" sz="quarter" idx="30" hasCustomPrompt="1"/>
          </p:nvPr>
        </p:nvSpPr>
        <p:spPr>
          <a:xfrm>
            <a:off x="533400" y="264987"/>
            <a:ext cx="1920000" cy="260271"/>
          </a:xfrm>
          <a:solidFill>
            <a:schemeClr val="accent1"/>
          </a:solidFill>
        </p:spPr>
        <p:txBody>
          <a:bodyPr lIns="72000" anchor="ctr"/>
          <a:lstStyle>
            <a:lvl1pPr>
              <a:defRPr sz="1067" cap="all" spc="67" baseline="0">
                <a:solidFill>
                  <a:schemeClr val="bg1"/>
                </a:solidFill>
              </a:defRPr>
            </a:lvl1pPr>
            <a:lvl2pPr>
              <a:buClr>
                <a:schemeClr val="tx2"/>
              </a:buClr>
              <a:defRPr>
                <a:solidFill>
                  <a:schemeClr val="bg1"/>
                </a:solidFill>
              </a:defRPr>
            </a:lvl2pPr>
            <a:lvl3pPr>
              <a:buClr>
                <a:schemeClr val="tx2"/>
              </a:buClr>
              <a:defRPr>
                <a:solidFill>
                  <a:schemeClr val="bg1"/>
                </a:solidFill>
              </a:defRPr>
            </a:lvl3pPr>
            <a:lvl4pPr>
              <a:buClr>
                <a:schemeClr val="tx2"/>
              </a:buClr>
              <a:defRPr>
                <a:solidFill>
                  <a:schemeClr val="bg1"/>
                </a:solidFill>
              </a:defRPr>
            </a:lvl4pPr>
            <a:lvl5pPr>
              <a:defRPr>
                <a:solidFill>
                  <a:schemeClr val="bg1"/>
                </a:solidFill>
              </a:defRPr>
            </a:lvl5pPr>
          </a:lstStyle>
          <a:p>
            <a:pPr lvl="0"/>
            <a:r>
              <a:rPr lang="en-US"/>
              <a:t>Phase name</a:t>
            </a:r>
            <a:endParaRPr lang="en-GB"/>
          </a:p>
        </p:txBody>
      </p:sp>
      <p:sp>
        <p:nvSpPr>
          <p:cNvPr id="2" name="Title 14">
            <a:extLst>
              <a:ext uri="{FF2B5EF4-FFF2-40B4-BE49-F238E27FC236}">
                <a16:creationId xmlns:a16="http://schemas.microsoft.com/office/drawing/2014/main" id="{86249CF5-42F6-F746-D526-0A6D6FEC43B7}"/>
              </a:ext>
            </a:extLst>
          </p:cNvPr>
          <p:cNvSpPr>
            <a:spLocks noGrp="1"/>
          </p:cNvSpPr>
          <p:nvPr>
            <p:ph type="title" hasCustomPrompt="1"/>
          </p:nvPr>
        </p:nvSpPr>
        <p:spPr>
          <a:xfrm>
            <a:off x="533401" y="617673"/>
            <a:ext cx="3072840" cy="736588"/>
          </a:xfrm>
        </p:spPr>
        <p:txBody>
          <a:bodyPr anchor="t"/>
          <a:lstStyle>
            <a:lvl1pPr>
              <a:defRPr>
                <a:solidFill>
                  <a:schemeClr val="bg1"/>
                </a:solidFill>
              </a:defRPr>
            </a:lvl1pPr>
          </a:lstStyle>
          <a:p>
            <a:r>
              <a:rPr lang="en-GB"/>
              <a:t>Title</a:t>
            </a:r>
          </a:p>
        </p:txBody>
      </p:sp>
      <p:cxnSp>
        <p:nvCxnSpPr>
          <p:cNvPr id="5" name="Straight Connector 4">
            <a:extLst>
              <a:ext uri="{FF2B5EF4-FFF2-40B4-BE49-F238E27FC236}">
                <a16:creationId xmlns:a16="http://schemas.microsoft.com/office/drawing/2014/main" id="{76D844BD-BC1F-AFA2-CF4A-800E7077B26B}"/>
              </a:ext>
            </a:extLst>
          </p:cNvPr>
          <p:cNvCxnSpPr>
            <a:cxnSpLocks/>
          </p:cNvCxnSpPr>
          <p:nvPr userDrawn="1"/>
        </p:nvCxnSpPr>
        <p:spPr bwMode="auto">
          <a:xfrm>
            <a:off x="524934" y="3001108"/>
            <a:ext cx="3072839" cy="0"/>
          </a:xfrm>
          <a:prstGeom prst="line">
            <a:avLst/>
          </a:prstGeom>
          <a:noFill/>
          <a:ln w="952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267902286"/>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PHASE 0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userDrawn="1"/>
        </p:nvSpPr>
        <p:spPr bwMode="auto">
          <a:xfrm>
            <a:off x="1" y="1"/>
            <a:ext cx="12191999" cy="1989665"/>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12" name="Text Placeholder 4">
            <a:extLst>
              <a:ext uri="{FF2B5EF4-FFF2-40B4-BE49-F238E27FC236}">
                <a16:creationId xmlns:a16="http://schemas.microsoft.com/office/drawing/2014/main" id="{431C7DCE-1FFB-475D-9C7B-A6BC3D6A1726}"/>
              </a:ext>
            </a:extLst>
          </p:cNvPr>
          <p:cNvSpPr>
            <a:spLocks noGrp="1"/>
          </p:cNvSpPr>
          <p:nvPr>
            <p:ph type="body" sz="quarter" idx="28"/>
          </p:nvPr>
        </p:nvSpPr>
        <p:spPr>
          <a:xfrm>
            <a:off x="4639734" y="264987"/>
            <a:ext cx="3081865" cy="1473503"/>
          </a:xfrm>
          <a:noFill/>
        </p:spPr>
        <p:txBody>
          <a:bodyPr/>
          <a:lstStyle>
            <a:lvl1pPr>
              <a:spcAft>
                <a:spcPts val="800"/>
              </a:spcAft>
              <a:defRPr>
                <a:solidFill>
                  <a:schemeClr val="tx2"/>
                </a:solidFill>
              </a:defRPr>
            </a:lvl1pPr>
            <a:lvl2pPr>
              <a:spcAft>
                <a:spcPts val="800"/>
              </a:spcAft>
              <a:buClr>
                <a:schemeClr val="accent1"/>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Text Placeholder 4">
            <a:extLst>
              <a:ext uri="{FF2B5EF4-FFF2-40B4-BE49-F238E27FC236}">
                <a16:creationId xmlns:a16="http://schemas.microsoft.com/office/drawing/2014/main" id="{1DAA45E2-4814-4D63-C289-4F78666E89C1}"/>
              </a:ext>
            </a:extLst>
          </p:cNvPr>
          <p:cNvSpPr>
            <a:spLocks noGrp="1"/>
          </p:cNvSpPr>
          <p:nvPr>
            <p:ph type="body" sz="quarter" idx="29"/>
          </p:nvPr>
        </p:nvSpPr>
        <p:spPr>
          <a:xfrm>
            <a:off x="8585205" y="264987"/>
            <a:ext cx="3081865" cy="1473503"/>
          </a:xfrm>
          <a:noFill/>
        </p:spPr>
        <p:txBody>
          <a:bodyPr/>
          <a:lstStyle>
            <a:lvl1pPr>
              <a:spcAft>
                <a:spcPts val="800"/>
              </a:spcAft>
              <a:defRPr>
                <a:solidFill>
                  <a:schemeClr val="tx2"/>
                </a:solidFill>
              </a:defRPr>
            </a:lvl1pPr>
            <a:lvl2pPr>
              <a:spcAft>
                <a:spcPts val="800"/>
              </a:spcAft>
              <a:buClr>
                <a:schemeClr val="accent1"/>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itle 14">
            <a:extLst>
              <a:ext uri="{FF2B5EF4-FFF2-40B4-BE49-F238E27FC236}">
                <a16:creationId xmlns:a16="http://schemas.microsoft.com/office/drawing/2014/main" id="{A09A61BA-9890-EBEE-1266-EED561B6BF2D}"/>
              </a:ext>
            </a:extLst>
          </p:cNvPr>
          <p:cNvSpPr>
            <a:spLocks noGrp="1"/>
          </p:cNvSpPr>
          <p:nvPr>
            <p:ph type="title" hasCustomPrompt="1"/>
          </p:nvPr>
        </p:nvSpPr>
        <p:spPr>
          <a:xfrm>
            <a:off x="533401" y="617673"/>
            <a:ext cx="3316111" cy="736588"/>
          </a:xfrm>
        </p:spPr>
        <p:txBody>
          <a:bodyPr anchor="t"/>
          <a:lstStyle>
            <a:lvl1pPr>
              <a:defRPr/>
            </a:lvl1pPr>
          </a:lstStyle>
          <a:p>
            <a:r>
              <a:rPr lang="en-GB"/>
              <a:t>Title</a:t>
            </a:r>
          </a:p>
        </p:txBody>
      </p:sp>
      <p:sp>
        <p:nvSpPr>
          <p:cNvPr id="5" name="Text Placeholder 4">
            <a:extLst>
              <a:ext uri="{FF2B5EF4-FFF2-40B4-BE49-F238E27FC236}">
                <a16:creationId xmlns:a16="http://schemas.microsoft.com/office/drawing/2014/main" id="{5AEBD742-B27F-0E4C-0EA0-8133B98112E6}"/>
              </a:ext>
            </a:extLst>
          </p:cNvPr>
          <p:cNvSpPr>
            <a:spLocks noGrp="1"/>
          </p:cNvSpPr>
          <p:nvPr>
            <p:ph type="body" sz="quarter" idx="31"/>
          </p:nvPr>
        </p:nvSpPr>
        <p:spPr>
          <a:xfrm>
            <a:off x="4639734" y="2234897"/>
            <a:ext cx="3081865" cy="4026203"/>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4">
            <a:extLst>
              <a:ext uri="{FF2B5EF4-FFF2-40B4-BE49-F238E27FC236}">
                <a16:creationId xmlns:a16="http://schemas.microsoft.com/office/drawing/2014/main" id="{0F2DA0E8-878B-9A70-E25B-DAB198B62945}"/>
              </a:ext>
            </a:extLst>
          </p:cNvPr>
          <p:cNvSpPr>
            <a:spLocks noGrp="1"/>
          </p:cNvSpPr>
          <p:nvPr>
            <p:ph type="body" sz="quarter" idx="32"/>
          </p:nvPr>
        </p:nvSpPr>
        <p:spPr>
          <a:xfrm>
            <a:off x="8585205" y="2234897"/>
            <a:ext cx="3081865" cy="4026203"/>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4">
            <a:extLst>
              <a:ext uri="{FF2B5EF4-FFF2-40B4-BE49-F238E27FC236}">
                <a16:creationId xmlns:a16="http://schemas.microsoft.com/office/drawing/2014/main" id="{DFDA6B80-3918-64B2-D36E-89E0D4F2A23A}"/>
              </a:ext>
            </a:extLst>
          </p:cNvPr>
          <p:cNvSpPr>
            <a:spLocks noGrp="1"/>
          </p:cNvSpPr>
          <p:nvPr>
            <p:ph type="body" sz="quarter" idx="33"/>
          </p:nvPr>
        </p:nvSpPr>
        <p:spPr>
          <a:xfrm>
            <a:off x="524934" y="2234897"/>
            <a:ext cx="3081865" cy="4026203"/>
          </a:xfrm>
          <a:noFill/>
        </p:spPr>
        <p:txBody>
          <a:bodyPr/>
          <a:lstStyle>
            <a:lvl1pPr>
              <a:defRPr>
                <a:solidFill>
                  <a:schemeClr val="tx2"/>
                </a:solidFill>
              </a:defRPr>
            </a:lvl1pPr>
            <a:lvl2pPr>
              <a:buClr>
                <a:schemeClr val="accent1"/>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274375A5-E218-961F-6EDE-B330838BA93A}"/>
              </a:ext>
            </a:extLst>
          </p:cNvPr>
          <p:cNvSpPr>
            <a:spLocks noGrp="1"/>
          </p:cNvSpPr>
          <p:nvPr>
            <p:ph type="body" sz="quarter" idx="34"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Phase name</a:t>
            </a:r>
            <a:endParaRPr lang="en-GB"/>
          </a:p>
        </p:txBody>
      </p:sp>
    </p:spTree>
    <p:extLst>
      <p:ext uri="{BB962C8B-B14F-4D97-AF65-F5344CB8AC3E}">
        <p14:creationId xmlns:p14="http://schemas.microsoft.com/office/powerpoint/2010/main" val="2705223650"/>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EXAMPLE OUTPUTS 0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9" name="Text Placeholder 4">
            <a:extLst>
              <a:ext uri="{FF2B5EF4-FFF2-40B4-BE49-F238E27FC236}">
                <a16:creationId xmlns:a16="http://schemas.microsoft.com/office/drawing/2014/main" id="{F772C29D-F91C-D3F4-5329-A3EC363E9FF2}"/>
              </a:ext>
            </a:extLst>
          </p:cNvPr>
          <p:cNvSpPr>
            <a:spLocks noGrp="1"/>
          </p:cNvSpPr>
          <p:nvPr>
            <p:ph type="body" sz="quarter" idx="27"/>
          </p:nvPr>
        </p:nvSpPr>
        <p:spPr>
          <a:xfrm>
            <a:off x="533401" y="3152520"/>
            <a:ext cx="3080809" cy="3108581"/>
          </a:xfrm>
          <a:noFill/>
        </p:spPr>
        <p:txBody>
          <a:bodyPr/>
          <a:lstStyle>
            <a:lvl1pPr>
              <a:lnSpc>
                <a:spcPct val="110000"/>
              </a:lnSpc>
              <a:spcAft>
                <a:spcPts val="800"/>
              </a:spcAft>
              <a:defRPr>
                <a:solidFill>
                  <a:schemeClr val="tx2"/>
                </a:solidFill>
              </a:defRPr>
            </a:lvl1pPr>
            <a:lvl2pPr>
              <a:lnSpc>
                <a:spcPct val="110000"/>
              </a:lnSpc>
              <a:spcAft>
                <a:spcPts val="800"/>
              </a:spcAft>
              <a:buClr>
                <a:schemeClr val="accent1"/>
              </a:buClr>
              <a:defRPr>
                <a:solidFill>
                  <a:schemeClr val="tx2"/>
                </a:solidFill>
              </a:defRPr>
            </a:lvl2pPr>
            <a:lvl3pPr>
              <a:lnSpc>
                <a:spcPct val="110000"/>
              </a:lnSpc>
              <a:spcAft>
                <a:spcPts val="800"/>
              </a:spcAft>
              <a:buClr>
                <a:schemeClr val="tx2"/>
              </a:buClr>
              <a:defRPr>
                <a:solidFill>
                  <a:schemeClr val="tx2"/>
                </a:solidFill>
              </a:defRPr>
            </a:lvl3pPr>
            <a:lvl4pPr>
              <a:lnSpc>
                <a:spcPct val="110000"/>
              </a:lnSpc>
              <a:buClr>
                <a:schemeClr val="tx2"/>
              </a:buClr>
              <a:defRPr>
                <a:solidFill>
                  <a:schemeClr val="tx2"/>
                </a:solidFill>
              </a:defRPr>
            </a:lvl4pPr>
            <a:lvl5pPr>
              <a:spcAft>
                <a:spcPts val="400"/>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4">
            <a:extLst>
              <a:ext uri="{FF2B5EF4-FFF2-40B4-BE49-F238E27FC236}">
                <a16:creationId xmlns:a16="http://schemas.microsoft.com/office/drawing/2014/main" id="{49B0619C-DDA7-FC7D-6E8A-86CA2CD4B957}"/>
              </a:ext>
            </a:extLst>
          </p:cNvPr>
          <p:cNvSpPr>
            <a:spLocks noGrp="1"/>
          </p:cNvSpPr>
          <p:nvPr>
            <p:ph type="body" sz="quarter" idx="30"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Phase name</a:t>
            </a:r>
            <a:endParaRPr lang="en-GB"/>
          </a:p>
        </p:txBody>
      </p:sp>
      <p:sp>
        <p:nvSpPr>
          <p:cNvPr id="19" name="Picture Placeholder 11">
            <a:extLst>
              <a:ext uri="{FF2B5EF4-FFF2-40B4-BE49-F238E27FC236}">
                <a16:creationId xmlns:a16="http://schemas.microsoft.com/office/drawing/2014/main" id="{725337C9-48AC-CE2D-F618-785F0D525E6D}"/>
              </a:ext>
            </a:extLst>
          </p:cNvPr>
          <p:cNvSpPr>
            <a:spLocks noGrp="1"/>
          </p:cNvSpPr>
          <p:nvPr>
            <p:ph type="pic" sz="quarter" idx="31"/>
          </p:nvPr>
        </p:nvSpPr>
        <p:spPr bwMode="auto">
          <a:xfrm>
            <a:off x="4683700" y="264987"/>
            <a:ext cx="2941139" cy="1896973"/>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0" name="Picture Placeholder 11">
            <a:extLst>
              <a:ext uri="{FF2B5EF4-FFF2-40B4-BE49-F238E27FC236}">
                <a16:creationId xmlns:a16="http://schemas.microsoft.com/office/drawing/2014/main" id="{C0315587-92C1-60CC-412D-0B4C6C7A01E5}"/>
              </a:ext>
            </a:extLst>
          </p:cNvPr>
          <p:cNvSpPr>
            <a:spLocks noGrp="1"/>
          </p:cNvSpPr>
          <p:nvPr>
            <p:ph type="pic" sz="quarter" idx="32"/>
          </p:nvPr>
        </p:nvSpPr>
        <p:spPr bwMode="auto">
          <a:xfrm>
            <a:off x="4683700" y="2314558"/>
            <a:ext cx="2941139" cy="1896973"/>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1" name="Picture Placeholder 11">
            <a:extLst>
              <a:ext uri="{FF2B5EF4-FFF2-40B4-BE49-F238E27FC236}">
                <a16:creationId xmlns:a16="http://schemas.microsoft.com/office/drawing/2014/main" id="{5004F39E-E2AE-42E2-F832-1345BCA65E4C}"/>
              </a:ext>
            </a:extLst>
          </p:cNvPr>
          <p:cNvSpPr>
            <a:spLocks noGrp="1"/>
          </p:cNvSpPr>
          <p:nvPr>
            <p:ph type="pic" sz="quarter" idx="33"/>
          </p:nvPr>
        </p:nvSpPr>
        <p:spPr bwMode="auto">
          <a:xfrm>
            <a:off x="4683700" y="4364128"/>
            <a:ext cx="2941139" cy="1896973"/>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2" name="Text Placeholder 4">
            <a:extLst>
              <a:ext uri="{FF2B5EF4-FFF2-40B4-BE49-F238E27FC236}">
                <a16:creationId xmlns:a16="http://schemas.microsoft.com/office/drawing/2014/main" id="{B22064C9-DBC9-E716-155D-9F5B44B839AA}"/>
              </a:ext>
            </a:extLst>
          </p:cNvPr>
          <p:cNvSpPr>
            <a:spLocks noGrp="1"/>
          </p:cNvSpPr>
          <p:nvPr>
            <p:ph type="body" sz="quarter" idx="34"/>
          </p:nvPr>
        </p:nvSpPr>
        <p:spPr>
          <a:xfrm>
            <a:off x="8094134" y="264987"/>
            <a:ext cx="3081865" cy="1896000"/>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3" name="Text Placeholder 4">
            <a:extLst>
              <a:ext uri="{FF2B5EF4-FFF2-40B4-BE49-F238E27FC236}">
                <a16:creationId xmlns:a16="http://schemas.microsoft.com/office/drawing/2014/main" id="{31AB5378-D929-6D83-4BD5-1B0003CA1DD8}"/>
              </a:ext>
            </a:extLst>
          </p:cNvPr>
          <p:cNvSpPr>
            <a:spLocks noGrp="1"/>
          </p:cNvSpPr>
          <p:nvPr>
            <p:ph type="body" sz="quarter" idx="35"/>
          </p:nvPr>
        </p:nvSpPr>
        <p:spPr>
          <a:xfrm>
            <a:off x="8094134" y="2314557"/>
            <a:ext cx="3081865" cy="1896000"/>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ext Placeholder 4">
            <a:extLst>
              <a:ext uri="{FF2B5EF4-FFF2-40B4-BE49-F238E27FC236}">
                <a16:creationId xmlns:a16="http://schemas.microsoft.com/office/drawing/2014/main" id="{E63D74F2-BFD8-9DD4-DD7B-680236BBBCD7}"/>
              </a:ext>
            </a:extLst>
          </p:cNvPr>
          <p:cNvSpPr>
            <a:spLocks noGrp="1"/>
          </p:cNvSpPr>
          <p:nvPr>
            <p:ph type="body" sz="quarter" idx="36"/>
          </p:nvPr>
        </p:nvSpPr>
        <p:spPr>
          <a:xfrm>
            <a:off x="8094134" y="4364128"/>
            <a:ext cx="3081865" cy="1896000"/>
          </a:xfrm>
          <a:noFill/>
        </p:spPr>
        <p:txBody>
          <a:bodyPr/>
          <a:lstStyle>
            <a:lvl1pPr>
              <a:defRPr>
                <a:solidFill>
                  <a:schemeClr val="tx2"/>
                </a:solidFill>
              </a:defRPr>
            </a:lvl1pPr>
            <a:lvl2pPr>
              <a:buClr>
                <a:schemeClr val="tx2"/>
              </a:buClr>
              <a:defRPr>
                <a:solidFill>
                  <a:schemeClr val="tx2"/>
                </a:solidFill>
              </a:defRPr>
            </a:lvl2pPr>
            <a:lvl3pPr>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Title 14">
            <a:extLst>
              <a:ext uri="{FF2B5EF4-FFF2-40B4-BE49-F238E27FC236}">
                <a16:creationId xmlns:a16="http://schemas.microsoft.com/office/drawing/2014/main" id="{3D4795FB-4394-0A41-BCB1-31F8966C33D4}"/>
              </a:ext>
            </a:extLst>
          </p:cNvPr>
          <p:cNvSpPr>
            <a:spLocks noGrp="1"/>
          </p:cNvSpPr>
          <p:nvPr>
            <p:ph type="title" hasCustomPrompt="1"/>
          </p:nvPr>
        </p:nvSpPr>
        <p:spPr>
          <a:xfrm>
            <a:off x="533401" y="617673"/>
            <a:ext cx="3072840" cy="736588"/>
          </a:xfrm>
        </p:spPr>
        <p:txBody>
          <a:bodyPr anchor="t"/>
          <a:lstStyle>
            <a:lvl1pPr>
              <a:defRPr/>
            </a:lvl1pPr>
          </a:lstStyle>
          <a:p>
            <a:r>
              <a:rPr lang="en-GB"/>
              <a:t>Title</a:t>
            </a:r>
          </a:p>
        </p:txBody>
      </p:sp>
      <p:cxnSp>
        <p:nvCxnSpPr>
          <p:cNvPr id="2" name="Straight Connector 1">
            <a:extLst>
              <a:ext uri="{FF2B5EF4-FFF2-40B4-BE49-F238E27FC236}">
                <a16:creationId xmlns:a16="http://schemas.microsoft.com/office/drawing/2014/main" id="{75EDCF06-4021-BE87-4B10-488737C30858}"/>
              </a:ext>
            </a:extLst>
          </p:cNvPr>
          <p:cNvCxnSpPr>
            <a:cxnSpLocks/>
          </p:cNvCxnSpPr>
          <p:nvPr userDrawn="1"/>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62756871"/>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EXAMPLE OUTPUTS 0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894BED-2516-A4D3-1F6B-553E965D0584}"/>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a:extLst>
              <a:ext uri="{FF2B5EF4-FFF2-40B4-BE49-F238E27FC236}">
                <a16:creationId xmlns:a16="http://schemas.microsoft.com/office/drawing/2014/main" id="{BC769FCC-4113-C70B-A616-B1BCE6E9EF6A}"/>
              </a:ext>
            </a:extLst>
          </p:cNvPr>
          <p:cNvSpPr>
            <a:spLocks noGrp="1"/>
          </p:cNvSpPr>
          <p:nvPr>
            <p:ph type="ftr" sz="quarter" idx="10"/>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C13B6F91-E0AD-79D4-0799-33ADAD55E4B0}"/>
              </a:ext>
            </a:extLst>
          </p:cNvPr>
          <p:cNvSpPr>
            <a:spLocks noGrp="1"/>
          </p:cNvSpPr>
          <p:nvPr>
            <p:ph type="sldNum" sz="quarter" idx="11"/>
          </p:nvPr>
        </p:nvSpPr>
        <p:spPr/>
        <p:txBody>
          <a:bodyPr/>
          <a:lstStyle/>
          <a:p>
            <a:fld id="{5A4A4867-F919-44F8-B697-D913750C1CBE}" type="slidenum">
              <a:rPr lang="en-GB" smtClean="0"/>
              <a:pPr/>
              <a:t>‹#›</a:t>
            </a:fld>
            <a:endParaRPr lang="en-GB"/>
          </a:p>
        </p:txBody>
      </p:sp>
      <p:sp>
        <p:nvSpPr>
          <p:cNvPr id="9" name="Text Placeholder 4">
            <a:extLst>
              <a:ext uri="{FF2B5EF4-FFF2-40B4-BE49-F238E27FC236}">
                <a16:creationId xmlns:a16="http://schemas.microsoft.com/office/drawing/2014/main" id="{F772C29D-F91C-D3F4-5329-A3EC363E9FF2}"/>
              </a:ext>
            </a:extLst>
          </p:cNvPr>
          <p:cNvSpPr>
            <a:spLocks noGrp="1"/>
          </p:cNvSpPr>
          <p:nvPr>
            <p:ph type="body" sz="quarter" idx="27"/>
          </p:nvPr>
        </p:nvSpPr>
        <p:spPr>
          <a:xfrm>
            <a:off x="533401" y="3152520"/>
            <a:ext cx="3072319" cy="3108581"/>
          </a:xfrm>
          <a:noFill/>
        </p:spPr>
        <p:txBody>
          <a:bodyPr/>
          <a:lstStyle>
            <a:lvl1pPr>
              <a:lnSpc>
                <a:spcPct val="110000"/>
              </a:lnSpc>
              <a:spcAft>
                <a:spcPts val="800"/>
              </a:spcAft>
              <a:defRPr>
                <a:solidFill>
                  <a:schemeClr val="tx2"/>
                </a:solidFill>
              </a:defRPr>
            </a:lvl1pPr>
            <a:lvl2pPr>
              <a:lnSpc>
                <a:spcPct val="110000"/>
              </a:lnSpc>
              <a:spcAft>
                <a:spcPts val="800"/>
              </a:spcAft>
              <a:buClr>
                <a:schemeClr val="accent1"/>
              </a:buClr>
              <a:defRPr>
                <a:solidFill>
                  <a:schemeClr val="tx2"/>
                </a:solidFill>
              </a:defRPr>
            </a:lvl2pPr>
            <a:lvl3pPr>
              <a:lnSpc>
                <a:spcPct val="110000"/>
              </a:lnSpc>
              <a:spcAft>
                <a:spcPts val="800"/>
              </a:spcAft>
              <a:buClr>
                <a:schemeClr val="tx2"/>
              </a:buClr>
              <a:defRPr>
                <a:solidFill>
                  <a:schemeClr val="tx2"/>
                </a:solidFill>
              </a:defRPr>
            </a:lvl3pPr>
            <a:lvl4pPr>
              <a:lnSpc>
                <a:spcPct val="110000"/>
              </a:lnSpc>
              <a:buClr>
                <a:schemeClr val="tx2"/>
              </a:buClr>
              <a:defRPr>
                <a:solidFill>
                  <a:schemeClr val="tx2"/>
                </a:solidFill>
              </a:defRPr>
            </a:lvl4pPr>
            <a:lvl5pPr>
              <a:spcAft>
                <a:spcPts val="400"/>
              </a:spcAf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11" name="Straight Connector 10">
            <a:extLst>
              <a:ext uri="{FF2B5EF4-FFF2-40B4-BE49-F238E27FC236}">
                <a16:creationId xmlns:a16="http://schemas.microsoft.com/office/drawing/2014/main" id="{1A74A1EB-7BC6-B4E0-2968-783FD74A35F8}"/>
              </a:ext>
            </a:extLst>
          </p:cNvPr>
          <p:cNvCxnSpPr>
            <a:cxnSpLocks/>
          </p:cNvCxnSpPr>
          <p:nvPr userDrawn="1"/>
        </p:nvCxnSpPr>
        <p:spPr bwMode="auto">
          <a:xfrm>
            <a:off x="524934" y="3001108"/>
            <a:ext cx="3072839" cy="0"/>
          </a:xfrm>
          <a:prstGeom prst="line">
            <a:avLst/>
          </a:prstGeom>
          <a:noFill/>
          <a:ln w="9525" cap="flat" cmpd="sng" algn="ctr">
            <a:solidFill>
              <a:schemeClr val="tx2"/>
            </a:solidFill>
            <a:prstDash val="solid"/>
            <a:round/>
            <a:headEnd type="none" w="med" len="med"/>
            <a:tailEnd type="none" w="med" len="med"/>
          </a:ln>
          <a:effectLst/>
        </p:spPr>
      </p:cxnSp>
      <p:sp>
        <p:nvSpPr>
          <p:cNvPr id="19" name="Picture Placeholder 11">
            <a:extLst>
              <a:ext uri="{FF2B5EF4-FFF2-40B4-BE49-F238E27FC236}">
                <a16:creationId xmlns:a16="http://schemas.microsoft.com/office/drawing/2014/main" id="{725337C9-48AC-CE2D-F618-785F0D525E6D}"/>
              </a:ext>
            </a:extLst>
          </p:cNvPr>
          <p:cNvSpPr>
            <a:spLocks noGrp="1"/>
          </p:cNvSpPr>
          <p:nvPr>
            <p:ph type="pic" sz="quarter" idx="31"/>
          </p:nvPr>
        </p:nvSpPr>
        <p:spPr bwMode="auto">
          <a:xfrm>
            <a:off x="4683701" y="264987"/>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2" name="Text Placeholder 4">
            <a:extLst>
              <a:ext uri="{FF2B5EF4-FFF2-40B4-BE49-F238E27FC236}">
                <a16:creationId xmlns:a16="http://schemas.microsoft.com/office/drawing/2014/main" id="{B22064C9-DBC9-E716-155D-9F5B44B839AA}"/>
              </a:ext>
            </a:extLst>
          </p:cNvPr>
          <p:cNvSpPr>
            <a:spLocks noGrp="1"/>
          </p:cNvSpPr>
          <p:nvPr>
            <p:ph type="body" sz="quarter" idx="34"/>
          </p:nvPr>
        </p:nvSpPr>
        <p:spPr>
          <a:xfrm>
            <a:off x="4683701" y="1856584"/>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Picture Placeholder 11">
            <a:extLst>
              <a:ext uri="{FF2B5EF4-FFF2-40B4-BE49-F238E27FC236}">
                <a16:creationId xmlns:a16="http://schemas.microsoft.com/office/drawing/2014/main" id="{061A0ECA-78CC-0351-B4A2-7DCDA6D6E7E5}"/>
              </a:ext>
            </a:extLst>
          </p:cNvPr>
          <p:cNvSpPr>
            <a:spLocks noGrp="1"/>
          </p:cNvSpPr>
          <p:nvPr>
            <p:ph type="pic" sz="quarter" idx="35"/>
          </p:nvPr>
        </p:nvSpPr>
        <p:spPr bwMode="auto">
          <a:xfrm>
            <a:off x="7108411" y="264987"/>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7" name="Picture Placeholder 11">
            <a:extLst>
              <a:ext uri="{FF2B5EF4-FFF2-40B4-BE49-F238E27FC236}">
                <a16:creationId xmlns:a16="http://schemas.microsoft.com/office/drawing/2014/main" id="{60E35837-35B7-FD64-E68F-BA1FC09F8B60}"/>
              </a:ext>
            </a:extLst>
          </p:cNvPr>
          <p:cNvSpPr>
            <a:spLocks noGrp="1"/>
          </p:cNvSpPr>
          <p:nvPr>
            <p:ph type="pic" sz="quarter" idx="36"/>
          </p:nvPr>
        </p:nvSpPr>
        <p:spPr bwMode="auto">
          <a:xfrm>
            <a:off x="9533123" y="264987"/>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0" name="Picture Placeholder 11">
            <a:extLst>
              <a:ext uri="{FF2B5EF4-FFF2-40B4-BE49-F238E27FC236}">
                <a16:creationId xmlns:a16="http://schemas.microsoft.com/office/drawing/2014/main" id="{0E506B93-8D3A-AB94-6CCE-C600446C0A4B}"/>
              </a:ext>
            </a:extLst>
          </p:cNvPr>
          <p:cNvSpPr>
            <a:spLocks noGrp="1"/>
          </p:cNvSpPr>
          <p:nvPr>
            <p:ph type="pic" sz="quarter" idx="37"/>
          </p:nvPr>
        </p:nvSpPr>
        <p:spPr bwMode="auto">
          <a:xfrm>
            <a:off x="4683701" y="3346995"/>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2" name="Picture Placeholder 11">
            <a:extLst>
              <a:ext uri="{FF2B5EF4-FFF2-40B4-BE49-F238E27FC236}">
                <a16:creationId xmlns:a16="http://schemas.microsoft.com/office/drawing/2014/main" id="{6C767414-AFFA-F901-7730-473F4C4F0BAC}"/>
              </a:ext>
            </a:extLst>
          </p:cNvPr>
          <p:cNvSpPr>
            <a:spLocks noGrp="1"/>
          </p:cNvSpPr>
          <p:nvPr>
            <p:ph type="pic" sz="quarter" idx="38"/>
          </p:nvPr>
        </p:nvSpPr>
        <p:spPr bwMode="auto">
          <a:xfrm>
            <a:off x="7108411" y="3346995"/>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3" name="Picture Placeholder 11">
            <a:extLst>
              <a:ext uri="{FF2B5EF4-FFF2-40B4-BE49-F238E27FC236}">
                <a16:creationId xmlns:a16="http://schemas.microsoft.com/office/drawing/2014/main" id="{4FA7F43C-4D1C-E690-3E0E-3377A878C1DB}"/>
              </a:ext>
            </a:extLst>
          </p:cNvPr>
          <p:cNvSpPr>
            <a:spLocks noGrp="1"/>
          </p:cNvSpPr>
          <p:nvPr>
            <p:ph type="pic" sz="quarter" idx="39"/>
          </p:nvPr>
        </p:nvSpPr>
        <p:spPr bwMode="auto">
          <a:xfrm>
            <a:off x="9533123" y="3346995"/>
            <a:ext cx="2131828" cy="1513847"/>
          </a:xfrm>
          <a:prstGeom prst="rect">
            <a:avLst/>
          </a:pr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14" name="Text Placeholder 4">
            <a:extLst>
              <a:ext uri="{FF2B5EF4-FFF2-40B4-BE49-F238E27FC236}">
                <a16:creationId xmlns:a16="http://schemas.microsoft.com/office/drawing/2014/main" id="{E7DACAB3-F989-ED43-5EF8-4E032F886A8E}"/>
              </a:ext>
            </a:extLst>
          </p:cNvPr>
          <p:cNvSpPr>
            <a:spLocks noGrp="1"/>
          </p:cNvSpPr>
          <p:nvPr>
            <p:ph type="body" sz="quarter" idx="40"/>
          </p:nvPr>
        </p:nvSpPr>
        <p:spPr>
          <a:xfrm>
            <a:off x="7108411" y="1856584"/>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4">
            <a:extLst>
              <a:ext uri="{FF2B5EF4-FFF2-40B4-BE49-F238E27FC236}">
                <a16:creationId xmlns:a16="http://schemas.microsoft.com/office/drawing/2014/main" id="{E9856763-58A2-D095-4A59-D0584D539EA1}"/>
              </a:ext>
            </a:extLst>
          </p:cNvPr>
          <p:cNvSpPr>
            <a:spLocks noGrp="1"/>
          </p:cNvSpPr>
          <p:nvPr>
            <p:ph type="body" sz="quarter" idx="41"/>
          </p:nvPr>
        </p:nvSpPr>
        <p:spPr>
          <a:xfrm>
            <a:off x="9526773" y="1856584"/>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a:extLst>
              <a:ext uri="{FF2B5EF4-FFF2-40B4-BE49-F238E27FC236}">
                <a16:creationId xmlns:a16="http://schemas.microsoft.com/office/drawing/2014/main" id="{5F8A4DE3-CACB-049D-AE11-07E6FE5F52C4}"/>
              </a:ext>
            </a:extLst>
          </p:cNvPr>
          <p:cNvSpPr>
            <a:spLocks noGrp="1"/>
          </p:cNvSpPr>
          <p:nvPr>
            <p:ph type="body" sz="quarter" idx="42"/>
          </p:nvPr>
        </p:nvSpPr>
        <p:spPr>
          <a:xfrm>
            <a:off x="4683701" y="4927209"/>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5" name="Text Placeholder 4">
            <a:extLst>
              <a:ext uri="{FF2B5EF4-FFF2-40B4-BE49-F238E27FC236}">
                <a16:creationId xmlns:a16="http://schemas.microsoft.com/office/drawing/2014/main" id="{2AEF69BC-3A6E-9A2F-0EF7-CD2B61EEB637}"/>
              </a:ext>
            </a:extLst>
          </p:cNvPr>
          <p:cNvSpPr>
            <a:spLocks noGrp="1"/>
          </p:cNvSpPr>
          <p:nvPr>
            <p:ph type="body" sz="quarter" idx="43"/>
          </p:nvPr>
        </p:nvSpPr>
        <p:spPr>
          <a:xfrm>
            <a:off x="7108411" y="4927209"/>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4">
            <a:extLst>
              <a:ext uri="{FF2B5EF4-FFF2-40B4-BE49-F238E27FC236}">
                <a16:creationId xmlns:a16="http://schemas.microsoft.com/office/drawing/2014/main" id="{B0D21721-22B0-0B00-DDD5-CF081C5AE714}"/>
              </a:ext>
            </a:extLst>
          </p:cNvPr>
          <p:cNvSpPr>
            <a:spLocks noGrp="1"/>
          </p:cNvSpPr>
          <p:nvPr>
            <p:ph type="body" sz="quarter" idx="44"/>
          </p:nvPr>
        </p:nvSpPr>
        <p:spPr>
          <a:xfrm>
            <a:off x="9526773" y="4927209"/>
            <a:ext cx="2131828" cy="1333891"/>
          </a:xfrm>
          <a:noFill/>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buClr>
                <a:schemeClr val="tx2"/>
              </a:buCl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4">
            <a:extLst>
              <a:ext uri="{FF2B5EF4-FFF2-40B4-BE49-F238E27FC236}">
                <a16:creationId xmlns:a16="http://schemas.microsoft.com/office/drawing/2014/main" id="{8954C4A6-6E70-ADE7-A003-F3308C90A09E}"/>
              </a:ext>
            </a:extLst>
          </p:cNvPr>
          <p:cNvSpPr>
            <a:spLocks noGrp="1"/>
          </p:cNvSpPr>
          <p:nvPr>
            <p:ph type="title" hasCustomPrompt="1"/>
          </p:nvPr>
        </p:nvSpPr>
        <p:spPr>
          <a:xfrm>
            <a:off x="533401" y="617673"/>
            <a:ext cx="3064372" cy="736588"/>
          </a:xfrm>
        </p:spPr>
        <p:txBody>
          <a:bodyPr anchor="t"/>
          <a:lstStyle>
            <a:lvl1pPr>
              <a:defRPr/>
            </a:lvl1pPr>
          </a:lstStyle>
          <a:p>
            <a:r>
              <a:rPr lang="en-GB"/>
              <a:t>Title</a:t>
            </a:r>
          </a:p>
        </p:txBody>
      </p:sp>
      <p:sp>
        <p:nvSpPr>
          <p:cNvPr id="2" name="Text Placeholder 4">
            <a:extLst>
              <a:ext uri="{FF2B5EF4-FFF2-40B4-BE49-F238E27FC236}">
                <a16:creationId xmlns:a16="http://schemas.microsoft.com/office/drawing/2014/main" id="{86C1118A-5097-8CE8-E01A-F75523B5AF85}"/>
              </a:ext>
            </a:extLst>
          </p:cNvPr>
          <p:cNvSpPr>
            <a:spLocks noGrp="1"/>
          </p:cNvSpPr>
          <p:nvPr>
            <p:ph type="body" sz="quarter" idx="45"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Phase name</a:t>
            </a:r>
            <a:endParaRPr lang="en-GB"/>
          </a:p>
        </p:txBody>
      </p:sp>
    </p:spTree>
    <p:extLst>
      <p:ext uri="{BB962C8B-B14F-4D97-AF65-F5344CB8AC3E}">
        <p14:creationId xmlns:p14="http://schemas.microsoft.com/office/powerpoint/2010/main" val="590599264"/>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CASE STUDY 01">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ext Placeholder 4"/>
          <p:cNvSpPr>
            <a:spLocks noGrp="1"/>
          </p:cNvSpPr>
          <p:nvPr>
            <p:ph type="body" sz="quarter" idx="16"/>
          </p:nvPr>
        </p:nvSpPr>
        <p:spPr>
          <a:xfrm>
            <a:off x="533400" y="2804584"/>
            <a:ext cx="5085080" cy="345651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9" name="Title 14">
            <a:extLst>
              <a:ext uri="{FF2B5EF4-FFF2-40B4-BE49-F238E27FC236}">
                <a16:creationId xmlns:a16="http://schemas.microsoft.com/office/drawing/2014/main" id="{DDA1D072-B8E8-2635-9C6D-2563E5B9B99B}"/>
              </a:ext>
            </a:extLst>
          </p:cNvPr>
          <p:cNvSpPr>
            <a:spLocks noGrp="1"/>
          </p:cNvSpPr>
          <p:nvPr>
            <p:ph type="title" hasCustomPrompt="1"/>
          </p:nvPr>
        </p:nvSpPr>
        <p:spPr>
          <a:xfrm>
            <a:off x="533401" y="617672"/>
            <a:ext cx="5084884" cy="872461"/>
          </a:xfrm>
        </p:spPr>
        <p:txBody>
          <a:bodyPr anchor="t"/>
          <a:lstStyle>
            <a:lvl1pPr>
              <a:defRPr/>
            </a:lvl1pPr>
          </a:lstStyle>
          <a:p>
            <a:r>
              <a:rPr lang="en-GB"/>
              <a:t>Title</a:t>
            </a:r>
          </a:p>
        </p:txBody>
      </p:sp>
      <p:sp>
        <p:nvSpPr>
          <p:cNvPr id="12" name="Text Placeholder 3">
            <a:extLst>
              <a:ext uri="{FF2B5EF4-FFF2-40B4-BE49-F238E27FC236}">
                <a16:creationId xmlns:a16="http://schemas.microsoft.com/office/drawing/2014/main" id="{D458D802-09FA-2758-4602-F1918A5233CD}"/>
              </a:ext>
            </a:extLst>
          </p:cNvPr>
          <p:cNvSpPr>
            <a:spLocks noGrp="1"/>
          </p:cNvSpPr>
          <p:nvPr>
            <p:ph type="body" sz="quarter" idx="15" hasCustomPrompt="1"/>
          </p:nvPr>
        </p:nvSpPr>
        <p:spPr>
          <a:xfrm>
            <a:off x="524935" y="1765234"/>
            <a:ext cx="5093349" cy="736588"/>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 name="Text Placeholder 4">
            <a:extLst>
              <a:ext uri="{FF2B5EF4-FFF2-40B4-BE49-F238E27FC236}">
                <a16:creationId xmlns:a16="http://schemas.microsoft.com/office/drawing/2014/main" id="{8C092D12-1113-F210-8A6C-2EF8261E14F5}"/>
              </a:ext>
            </a:extLst>
          </p:cNvPr>
          <p:cNvSpPr>
            <a:spLocks noGrp="1"/>
          </p:cNvSpPr>
          <p:nvPr>
            <p:ph type="body" sz="quarter" idx="31" hasCustomPrompt="1"/>
          </p:nvPr>
        </p:nvSpPr>
        <p:spPr>
          <a:xfrm>
            <a:off x="443793" y="277057"/>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Tree>
    <p:extLst>
      <p:ext uri="{BB962C8B-B14F-4D97-AF65-F5344CB8AC3E}">
        <p14:creationId xmlns:p14="http://schemas.microsoft.com/office/powerpoint/2010/main" val="2885465267"/>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CASE STUDY 02">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0FD5129-26D1-1126-DF09-9F1014AD3823}"/>
              </a:ext>
            </a:extLst>
          </p:cNvPr>
          <p:cNvSpPr/>
          <p:nvPr userDrawn="1"/>
        </p:nvSpPr>
        <p:spPr bwMode="auto">
          <a:xfrm>
            <a:off x="10121296" y="6117165"/>
            <a:ext cx="1989697" cy="740835"/>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0" name="Picture Placeholder 9">
            <a:extLst>
              <a:ext uri="{FF2B5EF4-FFF2-40B4-BE49-F238E27FC236}">
                <a16:creationId xmlns:a16="http://schemas.microsoft.com/office/drawing/2014/main" id="{38C224C6-F260-A37B-915C-F9220AF6DB2E}"/>
              </a:ext>
            </a:extLst>
          </p:cNvPr>
          <p:cNvSpPr>
            <a:spLocks noGrp="1"/>
          </p:cNvSpPr>
          <p:nvPr>
            <p:ph type="pic" sz="quarter" idx="17"/>
          </p:nvPr>
        </p:nvSpPr>
        <p:spPr bwMode="auto">
          <a:xfrm>
            <a:off x="6096000" y="0"/>
            <a:ext cx="6096000" cy="6858000"/>
          </a:xfrm>
          <a:custGeom>
            <a:avLst/>
            <a:gdLst>
              <a:gd name="connsiteX0" fmla="*/ 3373092 w 4572000"/>
              <a:gd name="connsiteY0" fmla="*/ 4935733 h 5143500"/>
              <a:gd name="connsiteX1" fmla="*/ 3373092 w 4572000"/>
              <a:gd name="connsiteY1" fmla="*/ 4963911 h 5143500"/>
              <a:gd name="connsiteX2" fmla="*/ 3401270 w 4572000"/>
              <a:gd name="connsiteY2" fmla="*/ 4963911 h 5143500"/>
              <a:gd name="connsiteX3" fmla="*/ 3401270 w 4572000"/>
              <a:gd name="connsiteY3" fmla="*/ 4935733 h 5143500"/>
              <a:gd name="connsiteX4" fmla="*/ 3810872 w 4572000"/>
              <a:gd name="connsiteY4" fmla="*/ 4875438 h 5143500"/>
              <a:gd name="connsiteX5" fmla="*/ 3823128 w 4572000"/>
              <a:gd name="connsiteY5" fmla="*/ 4875438 h 5143500"/>
              <a:gd name="connsiteX6" fmla="*/ 3836491 w 4572000"/>
              <a:gd name="connsiteY6" fmla="*/ 4881805 h 5143500"/>
              <a:gd name="connsiteX7" fmla="*/ 3838753 w 4572000"/>
              <a:gd name="connsiteY7" fmla="*/ 4890400 h 5143500"/>
              <a:gd name="connsiteX8" fmla="*/ 3839510 w 4572000"/>
              <a:gd name="connsiteY8" fmla="*/ 4907260 h 5143500"/>
              <a:gd name="connsiteX9" fmla="*/ 3838873 w 4572000"/>
              <a:gd name="connsiteY9" fmla="*/ 4926028 h 5143500"/>
              <a:gd name="connsiteX10" fmla="*/ 3836491 w 4572000"/>
              <a:gd name="connsiteY10" fmla="*/ 4932714 h 5143500"/>
              <a:gd name="connsiteX11" fmla="*/ 3823128 w 4572000"/>
              <a:gd name="connsiteY11" fmla="*/ 4939081 h 5143500"/>
              <a:gd name="connsiteX12" fmla="*/ 3810872 w 4572000"/>
              <a:gd name="connsiteY12" fmla="*/ 4939081 h 5143500"/>
              <a:gd name="connsiteX13" fmla="*/ 3556265 w 4572000"/>
              <a:gd name="connsiteY13" fmla="*/ 4874491 h 5143500"/>
              <a:gd name="connsiteX14" fmla="*/ 3567405 w 4572000"/>
              <a:gd name="connsiteY14" fmla="*/ 4879423 h 5143500"/>
              <a:gd name="connsiteX15" fmla="*/ 3571540 w 4572000"/>
              <a:gd name="connsiteY15" fmla="*/ 4907264 h 5143500"/>
              <a:gd name="connsiteX16" fmla="*/ 3567564 w 4572000"/>
              <a:gd name="connsiteY16" fmla="*/ 4934786 h 5143500"/>
              <a:gd name="connsiteX17" fmla="*/ 3556265 w 4572000"/>
              <a:gd name="connsiteY17" fmla="*/ 4940037 h 5143500"/>
              <a:gd name="connsiteX18" fmla="*/ 3544965 w 4572000"/>
              <a:gd name="connsiteY18" fmla="*/ 4934786 h 5143500"/>
              <a:gd name="connsiteX19" fmla="*/ 3540989 w 4572000"/>
              <a:gd name="connsiteY19" fmla="*/ 4907264 h 5143500"/>
              <a:gd name="connsiteX20" fmla="*/ 3545125 w 4572000"/>
              <a:gd name="connsiteY20" fmla="*/ 4879423 h 5143500"/>
              <a:gd name="connsiteX21" fmla="*/ 3556265 w 4572000"/>
              <a:gd name="connsiteY21" fmla="*/ 4874491 h 5143500"/>
              <a:gd name="connsiteX22" fmla="*/ 4128927 w 4572000"/>
              <a:gd name="connsiteY22" fmla="*/ 4871856 h 5143500"/>
              <a:gd name="connsiteX23" fmla="*/ 4134637 w 4572000"/>
              <a:gd name="connsiteY23" fmla="*/ 4871856 h 5143500"/>
              <a:gd name="connsiteX24" fmla="*/ 4144239 w 4572000"/>
              <a:gd name="connsiteY24" fmla="*/ 4874876 h 5143500"/>
              <a:gd name="connsiteX25" fmla="*/ 4147175 w 4572000"/>
              <a:gd name="connsiteY25" fmla="*/ 4885031 h 5143500"/>
              <a:gd name="connsiteX26" fmla="*/ 4144155 w 4572000"/>
              <a:gd name="connsiteY26" fmla="*/ 4894793 h 5143500"/>
              <a:gd name="connsiteX27" fmla="*/ 4144164 w 4572000"/>
              <a:gd name="connsiteY27" fmla="*/ 4894793 h 5143500"/>
              <a:gd name="connsiteX28" fmla="*/ 4134797 w 4572000"/>
              <a:gd name="connsiteY28" fmla="*/ 4898525 h 5143500"/>
              <a:gd name="connsiteX29" fmla="*/ 4128927 w 4572000"/>
              <a:gd name="connsiteY29" fmla="*/ 4898525 h 5143500"/>
              <a:gd name="connsiteX30" fmla="*/ 3939030 w 4572000"/>
              <a:gd name="connsiteY30" fmla="*/ 4850626 h 5143500"/>
              <a:gd name="connsiteX31" fmla="*/ 3939030 w 4572000"/>
              <a:gd name="connsiteY31" fmla="*/ 4963911 h 5143500"/>
              <a:gd name="connsiteX32" fmla="*/ 4012959 w 4572000"/>
              <a:gd name="connsiteY32" fmla="*/ 4963911 h 5143500"/>
              <a:gd name="connsiteX33" fmla="*/ 4012959 w 4572000"/>
              <a:gd name="connsiteY33" fmla="*/ 4939090 h 5143500"/>
              <a:gd name="connsiteX34" fmla="*/ 3966880 w 4572000"/>
              <a:gd name="connsiteY34" fmla="*/ 4939090 h 5143500"/>
              <a:gd name="connsiteX35" fmla="*/ 3966880 w 4572000"/>
              <a:gd name="connsiteY35" fmla="*/ 4919201 h 5143500"/>
              <a:gd name="connsiteX36" fmla="*/ 4008880 w 4572000"/>
              <a:gd name="connsiteY36" fmla="*/ 4919201 h 5143500"/>
              <a:gd name="connsiteX37" fmla="*/ 4008880 w 4572000"/>
              <a:gd name="connsiteY37" fmla="*/ 4894380 h 5143500"/>
              <a:gd name="connsiteX38" fmla="*/ 3966880 w 4572000"/>
              <a:gd name="connsiteY38" fmla="*/ 4894380 h 5143500"/>
              <a:gd name="connsiteX39" fmla="*/ 3966880 w 4572000"/>
              <a:gd name="connsiteY39" fmla="*/ 4875447 h 5143500"/>
              <a:gd name="connsiteX40" fmla="*/ 4012959 w 4572000"/>
              <a:gd name="connsiteY40" fmla="*/ 4875447 h 5143500"/>
              <a:gd name="connsiteX41" fmla="*/ 4012959 w 4572000"/>
              <a:gd name="connsiteY41" fmla="*/ 4850626 h 5143500"/>
              <a:gd name="connsiteX42" fmla="*/ 3783013 w 4572000"/>
              <a:gd name="connsiteY42" fmla="*/ 4850626 h 5143500"/>
              <a:gd name="connsiteX43" fmla="*/ 3783013 w 4572000"/>
              <a:gd name="connsiteY43" fmla="*/ 4963911 h 5143500"/>
              <a:gd name="connsiteX44" fmla="*/ 3825023 w 4572000"/>
              <a:gd name="connsiteY44" fmla="*/ 4963911 h 5143500"/>
              <a:gd name="connsiteX45" fmla="*/ 3855573 w 4572000"/>
              <a:gd name="connsiteY45" fmla="*/ 4952771 h 5143500"/>
              <a:gd name="connsiteX46" fmla="*/ 3866395 w 4572000"/>
              <a:gd name="connsiteY46" fmla="*/ 4931767 h 5143500"/>
              <a:gd name="connsiteX47" fmla="*/ 3867351 w 4572000"/>
              <a:gd name="connsiteY47" fmla="*/ 4907269 h 5143500"/>
              <a:gd name="connsiteX48" fmla="*/ 3866395 w 4572000"/>
              <a:gd name="connsiteY48" fmla="*/ 4882771 h 5143500"/>
              <a:gd name="connsiteX49" fmla="*/ 3855573 w 4572000"/>
              <a:gd name="connsiteY49" fmla="*/ 4861766 h 5143500"/>
              <a:gd name="connsiteX50" fmla="*/ 3825023 w 4572000"/>
              <a:gd name="connsiteY50" fmla="*/ 4850626 h 5143500"/>
              <a:gd name="connsiteX51" fmla="*/ 3638933 w 4572000"/>
              <a:gd name="connsiteY51" fmla="*/ 4850626 h 5143500"/>
              <a:gd name="connsiteX52" fmla="*/ 3638933 w 4572000"/>
              <a:gd name="connsiteY52" fmla="*/ 4963911 h 5143500"/>
              <a:gd name="connsiteX53" fmla="*/ 3666783 w 4572000"/>
              <a:gd name="connsiteY53" fmla="*/ 4963911 h 5143500"/>
              <a:gd name="connsiteX54" fmla="*/ 3666783 w 4572000"/>
              <a:gd name="connsiteY54" fmla="*/ 4906955 h 5143500"/>
              <a:gd name="connsiteX55" fmla="*/ 3703054 w 4572000"/>
              <a:gd name="connsiteY55" fmla="*/ 4963911 h 5143500"/>
              <a:gd name="connsiteX56" fmla="*/ 3727406 w 4572000"/>
              <a:gd name="connsiteY56" fmla="*/ 4963911 h 5143500"/>
              <a:gd name="connsiteX57" fmla="*/ 3727406 w 4572000"/>
              <a:gd name="connsiteY57" fmla="*/ 4850626 h 5143500"/>
              <a:gd name="connsiteX58" fmla="*/ 3699556 w 4572000"/>
              <a:gd name="connsiteY58" fmla="*/ 4850626 h 5143500"/>
              <a:gd name="connsiteX59" fmla="*/ 3699556 w 4572000"/>
              <a:gd name="connsiteY59" fmla="*/ 4907583 h 5143500"/>
              <a:gd name="connsiteX60" fmla="*/ 3663276 w 4572000"/>
              <a:gd name="connsiteY60" fmla="*/ 4850626 h 5143500"/>
              <a:gd name="connsiteX61" fmla="*/ 3399976 w 4572000"/>
              <a:gd name="connsiteY61" fmla="*/ 4850626 h 5143500"/>
              <a:gd name="connsiteX62" fmla="*/ 3434184 w 4572000"/>
              <a:gd name="connsiteY62" fmla="*/ 4921724 h 5143500"/>
              <a:gd name="connsiteX63" fmla="*/ 3434184 w 4572000"/>
              <a:gd name="connsiteY63" fmla="*/ 4963911 h 5143500"/>
              <a:gd name="connsiteX64" fmla="*/ 3462034 w 4572000"/>
              <a:gd name="connsiteY64" fmla="*/ 4963911 h 5143500"/>
              <a:gd name="connsiteX65" fmla="*/ 3462034 w 4572000"/>
              <a:gd name="connsiteY65" fmla="*/ 4921724 h 5143500"/>
              <a:gd name="connsiteX66" fmla="*/ 3496242 w 4572000"/>
              <a:gd name="connsiteY66" fmla="*/ 4850626 h 5143500"/>
              <a:gd name="connsiteX67" fmla="*/ 3465850 w 4572000"/>
              <a:gd name="connsiteY67" fmla="*/ 4850626 h 5143500"/>
              <a:gd name="connsiteX68" fmla="*/ 3448184 w 4572000"/>
              <a:gd name="connsiteY68" fmla="*/ 4889776 h 5143500"/>
              <a:gd name="connsiteX69" fmla="*/ 3430367 w 4572000"/>
              <a:gd name="connsiteY69" fmla="*/ 4850626 h 5143500"/>
              <a:gd name="connsiteX70" fmla="*/ 4099398 w 4572000"/>
              <a:gd name="connsiteY70" fmla="*/ 4850570 h 5143500"/>
              <a:gd name="connsiteX71" fmla="*/ 4099398 w 4572000"/>
              <a:gd name="connsiteY71" fmla="*/ 4963912 h 5143500"/>
              <a:gd name="connsiteX72" fmla="*/ 4128927 w 4572000"/>
              <a:gd name="connsiteY72" fmla="*/ 4963912 h 5143500"/>
              <a:gd name="connsiteX73" fmla="*/ 4128927 w 4572000"/>
              <a:gd name="connsiteY73" fmla="*/ 4918507 h 5143500"/>
              <a:gd name="connsiteX74" fmla="*/ 4136700 w 4572000"/>
              <a:gd name="connsiteY74" fmla="*/ 4918507 h 5143500"/>
              <a:gd name="connsiteX75" fmla="*/ 4141229 w 4572000"/>
              <a:gd name="connsiteY75" fmla="*/ 4919220 h 5143500"/>
              <a:gd name="connsiteX76" fmla="*/ 4144249 w 4572000"/>
              <a:gd name="connsiteY76" fmla="*/ 4921761 h 5143500"/>
              <a:gd name="connsiteX77" fmla="*/ 4145918 w 4572000"/>
              <a:gd name="connsiteY77" fmla="*/ 4926759 h 5143500"/>
              <a:gd name="connsiteX78" fmla="*/ 4146396 w 4572000"/>
              <a:gd name="connsiteY78" fmla="*/ 4934692 h 5143500"/>
              <a:gd name="connsiteX79" fmla="*/ 4146312 w 4572000"/>
              <a:gd name="connsiteY79" fmla="*/ 4942232 h 5143500"/>
              <a:gd name="connsiteX80" fmla="*/ 4146312 w 4572000"/>
              <a:gd name="connsiteY80" fmla="*/ 4946648 h 5143500"/>
              <a:gd name="connsiteX81" fmla="*/ 4146312 w 4572000"/>
              <a:gd name="connsiteY81" fmla="*/ 4952631 h 5143500"/>
              <a:gd name="connsiteX82" fmla="*/ 4146312 w 4572000"/>
              <a:gd name="connsiteY82" fmla="*/ 4963902 h 5143500"/>
              <a:gd name="connsiteX83" fmla="*/ 4175990 w 4572000"/>
              <a:gd name="connsiteY83" fmla="*/ 4963902 h 5143500"/>
              <a:gd name="connsiteX84" fmla="*/ 4175916 w 4572000"/>
              <a:gd name="connsiteY84" fmla="*/ 4933427 h 5143500"/>
              <a:gd name="connsiteX85" fmla="*/ 4171949 w 4572000"/>
              <a:gd name="connsiteY85" fmla="*/ 4915488 h 5143500"/>
              <a:gd name="connsiteX86" fmla="*/ 4171949 w 4572000"/>
              <a:gd name="connsiteY86" fmla="*/ 4915507 h 5143500"/>
              <a:gd name="connsiteX87" fmla="*/ 4157349 w 4572000"/>
              <a:gd name="connsiteY87" fmla="*/ 4908043 h 5143500"/>
              <a:gd name="connsiteX88" fmla="*/ 4157349 w 4572000"/>
              <a:gd name="connsiteY88" fmla="*/ 4907724 h 5143500"/>
              <a:gd name="connsiteX89" fmla="*/ 4172108 w 4572000"/>
              <a:gd name="connsiteY89" fmla="*/ 4899153 h 5143500"/>
              <a:gd name="connsiteX90" fmla="*/ 4176713 w 4572000"/>
              <a:gd name="connsiteY90" fmla="*/ 4880736 h 5143500"/>
              <a:gd name="connsiteX91" fmla="*/ 4175043 w 4572000"/>
              <a:gd name="connsiteY91" fmla="*/ 4868668 h 5143500"/>
              <a:gd name="connsiteX92" fmla="*/ 4169642 w 4572000"/>
              <a:gd name="connsiteY92" fmla="*/ 4859066 h 5143500"/>
              <a:gd name="connsiteX93" fmla="*/ 4159956 w 4572000"/>
              <a:gd name="connsiteY93" fmla="*/ 4852792 h 5143500"/>
              <a:gd name="connsiteX94" fmla="*/ 4145590 w 4572000"/>
              <a:gd name="connsiteY94" fmla="*/ 4850570 h 5143500"/>
              <a:gd name="connsiteX95" fmla="*/ 3556255 w 4572000"/>
              <a:gd name="connsiteY95" fmla="*/ 4849660 h 5143500"/>
              <a:gd name="connsiteX96" fmla="*/ 3524589 w 4572000"/>
              <a:gd name="connsiteY96" fmla="*/ 4862394 h 5143500"/>
              <a:gd name="connsiteX97" fmla="*/ 3514405 w 4572000"/>
              <a:gd name="connsiteY97" fmla="*/ 4882921 h 5143500"/>
              <a:gd name="connsiteX98" fmla="*/ 3513130 w 4572000"/>
              <a:gd name="connsiteY98" fmla="*/ 4907264 h 5143500"/>
              <a:gd name="connsiteX99" fmla="*/ 3514405 w 4572000"/>
              <a:gd name="connsiteY99" fmla="*/ 4931607 h 5143500"/>
              <a:gd name="connsiteX100" fmla="*/ 3524589 w 4572000"/>
              <a:gd name="connsiteY100" fmla="*/ 4952134 h 5143500"/>
              <a:gd name="connsiteX101" fmla="*/ 3556255 w 4572000"/>
              <a:gd name="connsiteY101" fmla="*/ 4964858 h 5143500"/>
              <a:gd name="connsiteX102" fmla="*/ 3587922 w 4572000"/>
              <a:gd name="connsiteY102" fmla="*/ 4952134 h 5143500"/>
              <a:gd name="connsiteX103" fmla="*/ 3598106 w 4572000"/>
              <a:gd name="connsiteY103" fmla="*/ 4931607 h 5143500"/>
              <a:gd name="connsiteX104" fmla="*/ 3599381 w 4572000"/>
              <a:gd name="connsiteY104" fmla="*/ 4907264 h 5143500"/>
              <a:gd name="connsiteX105" fmla="*/ 3598106 w 4572000"/>
              <a:gd name="connsiteY105" fmla="*/ 4882921 h 5143500"/>
              <a:gd name="connsiteX106" fmla="*/ 3587922 w 4572000"/>
              <a:gd name="connsiteY106" fmla="*/ 4862394 h 5143500"/>
              <a:gd name="connsiteX107" fmla="*/ 3556255 w 4572000"/>
              <a:gd name="connsiteY107" fmla="*/ 4849660 h 5143500"/>
              <a:gd name="connsiteX108" fmla="*/ 0 w 4572000"/>
              <a:gd name="connsiteY108" fmla="*/ 0 h 5143500"/>
              <a:gd name="connsiteX109" fmla="*/ 4572000 w 4572000"/>
              <a:gd name="connsiteY109" fmla="*/ 0 h 5143500"/>
              <a:gd name="connsiteX110" fmla="*/ 4572000 w 4572000"/>
              <a:gd name="connsiteY110" fmla="*/ 5143500 h 5143500"/>
              <a:gd name="connsiteX111" fmla="*/ 0 w 4572000"/>
              <a:gd name="connsiteY1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572000" h="5143500">
                <a:moveTo>
                  <a:pt x="3373092" y="4935733"/>
                </a:moveTo>
                <a:lnTo>
                  <a:pt x="3373092" y="4963911"/>
                </a:lnTo>
                <a:lnTo>
                  <a:pt x="3401270" y="4963911"/>
                </a:lnTo>
                <a:lnTo>
                  <a:pt x="3401270" y="4935733"/>
                </a:lnTo>
                <a:close/>
                <a:moveTo>
                  <a:pt x="3810872" y="4875438"/>
                </a:moveTo>
                <a:lnTo>
                  <a:pt x="3823128" y="4875438"/>
                </a:lnTo>
                <a:cubicBezTo>
                  <a:pt x="3829177" y="4875438"/>
                  <a:pt x="3833631" y="4877567"/>
                  <a:pt x="3836491" y="4881805"/>
                </a:cubicBezTo>
                <a:cubicBezTo>
                  <a:pt x="3837495" y="4883292"/>
                  <a:pt x="3838249" y="4886157"/>
                  <a:pt x="3838753" y="4890400"/>
                </a:cubicBezTo>
                <a:lnTo>
                  <a:pt x="3839510" y="4907260"/>
                </a:lnTo>
                <a:lnTo>
                  <a:pt x="3838873" y="4926028"/>
                </a:lnTo>
                <a:cubicBezTo>
                  <a:pt x="3838451" y="4928794"/>
                  <a:pt x="3837654" y="4931016"/>
                  <a:pt x="3836491" y="4932714"/>
                </a:cubicBezTo>
                <a:cubicBezTo>
                  <a:pt x="3833631" y="4936961"/>
                  <a:pt x="3829177" y="4939081"/>
                  <a:pt x="3823128" y="4939081"/>
                </a:cubicBezTo>
                <a:lnTo>
                  <a:pt x="3810872" y="4939081"/>
                </a:lnTo>
                <a:close/>
                <a:moveTo>
                  <a:pt x="3556265" y="4874491"/>
                </a:moveTo>
                <a:cubicBezTo>
                  <a:pt x="3561141" y="4874491"/>
                  <a:pt x="3564864" y="4876141"/>
                  <a:pt x="3567405" y="4879423"/>
                </a:cubicBezTo>
                <a:cubicBezTo>
                  <a:pt x="3570162" y="4883024"/>
                  <a:pt x="3571540" y="4892307"/>
                  <a:pt x="3571540" y="4907264"/>
                </a:cubicBezTo>
                <a:cubicBezTo>
                  <a:pt x="3571540" y="4922108"/>
                  <a:pt x="3570218" y="4931288"/>
                  <a:pt x="3567564" y="4934786"/>
                </a:cubicBezTo>
                <a:cubicBezTo>
                  <a:pt x="3564911" y="4938283"/>
                  <a:pt x="3561150" y="4940037"/>
                  <a:pt x="3556265" y="4940037"/>
                </a:cubicBezTo>
                <a:cubicBezTo>
                  <a:pt x="3551379" y="4940037"/>
                  <a:pt x="3547619" y="4938283"/>
                  <a:pt x="3544965" y="4934786"/>
                </a:cubicBezTo>
                <a:cubicBezTo>
                  <a:pt x="3542312" y="4931288"/>
                  <a:pt x="3540989" y="4922220"/>
                  <a:pt x="3540989" y="4907264"/>
                </a:cubicBezTo>
                <a:cubicBezTo>
                  <a:pt x="3540989" y="4892307"/>
                  <a:pt x="3542368" y="4883033"/>
                  <a:pt x="3545125" y="4879423"/>
                </a:cubicBezTo>
                <a:cubicBezTo>
                  <a:pt x="3547675" y="4876141"/>
                  <a:pt x="3551389" y="4874491"/>
                  <a:pt x="3556265" y="4874491"/>
                </a:cubicBezTo>
                <a:close/>
                <a:moveTo>
                  <a:pt x="4128927" y="4871856"/>
                </a:moveTo>
                <a:lnTo>
                  <a:pt x="4134637" y="4871856"/>
                </a:lnTo>
                <a:cubicBezTo>
                  <a:pt x="4139082" y="4871856"/>
                  <a:pt x="4142280" y="4872859"/>
                  <a:pt x="4144239" y="4874876"/>
                </a:cubicBezTo>
                <a:cubicBezTo>
                  <a:pt x="4146199" y="4876892"/>
                  <a:pt x="4147175" y="4880267"/>
                  <a:pt x="4147175" y="4885031"/>
                </a:cubicBezTo>
                <a:cubicBezTo>
                  <a:pt x="4147175" y="4889054"/>
                  <a:pt x="4146162" y="4892308"/>
                  <a:pt x="4144155" y="4894793"/>
                </a:cubicBezTo>
                <a:lnTo>
                  <a:pt x="4144164" y="4894793"/>
                </a:lnTo>
                <a:cubicBezTo>
                  <a:pt x="4142148" y="4897278"/>
                  <a:pt x="4139035" y="4898525"/>
                  <a:pt x="4134797" y="4898525"/>
                </a:cubicBezTo>
                <a:lnTo>
                  <a:pt x="4128927" y="4898525"/>
                </a:lnTo>
                <a:close/>
                <a:moveTo>
                  <a:pt x="3939030" y="4850626"/>
                </a:moveTo>
                <a:lnTo>
                  <a:pt x="3939030" y="4963911"/>
                </a:lnTo>
                <a:lnTo>
                  <a:pt x="4012959" y="4963911"/>
                </a:lnTo>
                <a:lnTo>
                  <a:pt x="4012959" y="4939090"/>
                </a:lnTo>
                <a:lnTo>
                  <a:pt x="3966880" y="4939090"/>
                </a:lnTo>
                <a:lnTo>
                  <a:pt x="3966880" y="4919201"/>
                </a:lnTo>
                <a:lnTo>
                  <a:pt x="4008880" y="4919201"/>
                </a:lnTo>
                <a:lnTo>
                  <a:pt x="4008880" y="4894380"/>
                </a:lnTo>
                <a:lnTo>
                  <a:pt x="3966880" y="4894380"/>
                </a:lnTo>
                <a:lnTo>
                  <a:pt x="3966880" y="4875447"/>
                </a:lnTo>
                <a:lnTo>
                  <a:pt x="4012959" y="4875447"/>
                </a:lnTo>
                <a:lnTo>
                  <a:pt x="4012959" y="4850626"/>
                </a:lnTo>
                <a:close/>
                <a:moveTo>
                  <a:pt x="3783013" y="4850626"/>
                </a:moveTo>
                <a:lnTo>
                  <a:pt x="3783013" y="4963911"/>
                </a:lnTo>
                <a:lnTo>
                  <a:pt x="3825023" y="4963911"/>
                </a:lnTo>
                <a:cubicBezTo>
                  <a:pt x="3837963" y="4963911"/>
                  <a:pt x="3848147" y="4960198"/>
                  <a:pt x="3855573" y="4952771"/>
                </a:cubicBezTo>
                <a:cubicBezTo>
                  <a:pt x="3861406" y="4946939"/>
                  <a:pt x="3865016" y="4939934"/>
                  <a:pt x="3866395" y="4931767"/>
                </a:cubicBezTo>
                <a:lnTo>
                  <a:pt x="3867351" y="4907269"/>
                </a:lnTo>
                <a:lnTo>
                  <a:pt x="3866395" y="4882771"/>
                </a:lnTo>
                <a:cubicBezTo>
                  <a:pt x="3865016" y="4874603"/>
                  <a:pt x="3861406" y="4867599"/>
                  <a:pt x="3855573" y="4861766"/>
                </a:cubicBezTo>
                <a:cubicBezTo>
                  <a:pt x="3848147" y="4854339"/>
                  <a:pt x="3837963" y="4850626"/>
                  <a:pt x="3825023" y="4850626"/>
                </a:cubicBezTo>
                <a:close/>
                <a:moveTo>
                  <a:pt x="3638933" y="4850626"/>
                </a:moveTo>
                <a:lnTo>
                  <a:pt x="3638933" y="4963911"/>
                </a:lnTo>
                <a:lnTo>
                  <a:pt x="3666783" y="4963911"/>
                </a:lnTo>
                <a:lnTo>
                  <a:pt x="3666783" y="4906955"/>
                </a:lnTo>
                <a:lnTo>
                  <a:pt x="3703054" y="4963911"/>
                </a:lnTo>
                <a:lnTo>
                  <a:pt x="3727406" y="4963911"/>
                </a:lnTo>
                <a:lnTo>
                  <a:pt x="3727406" y="4850626"/>
                </a:lnTo>
                <a:lnTo>
                  <a:pt x="3699556" y="4850626"/>
                </a:lnTo>
                <a:lnTo>
                  <a:pt x="3699556" y="4907583"/>
                </a:lnTo>
                <a:lnTo>
                  <a:pt x="3663276" y="4850626"/>
                </a:lnTo>
                <a:close/>
                <a:moveTo>
                  <a:pt x="3399976" y="4850626"/>
                </a:moveTo>
                <a:lnTo>
                  <a:pt x="3434184" y="4921724"/>
                </a:lnTo>
                <a:lnTo>
                  <a:pt x="3434184" y="4963911"/>
                </a:lnTo>
                <a:lnTo>
                  <a:pt x="3462034" y="4963911"/>
                </a:lnTo>
                <a:lnTo>
                  <a:pt x="3462034" y="4921724"/>
                </a:lnTo>
                <a:lnTo>
                  <a:pt x="3496242" y="4850626"/>
                </a:lnTo>
                <a:lnTo>
                  <a:pt x="3465850" y="4850626"/>
                </a:lnTo>
                <a:lnTo>
                  <a:pt x="3448184" y="4889776"/>
                </a:lnTo>
                <a:lnTo>
                  <a:pt x="3430367" y="4850626"/>
                </a:lnTo>
                <a:close/>
                <a:moveTo>
                  <a:pt x="4099398" y="4850570"/>
                </a:moveTo>
                <a:lnTo>
                  <a:pt x="4099398" y="4963912"/>
                </a:lnTo>
                <a:lnTo>
                  <a:pt x="4128927" y="4963912"/>
                </a:lnTo>
                <a:lnTo>
                  <a:pt x="4128927" y="4918507"/>
                </a:lnTo>
                <a:lnTo>
                  <a:pt x="4136700" y="4918507"/>
                </a:lnTo>
                <a:cubicBezTo>
                  <a:pt x="4138501" y="4918507"/>
                  <a:pt x="4140010" y="4918742"/>
                  <a:pt x="4141229" y="4919220"/>
                </a:cubicBezTo>
                <a:cubicBezTo>
                  <a:pt x="4142448" y="4919698"/>
                  <a:pt x="4143452" y="4920542"/>
                  <a:pt x="4144249" y="4921761"/>
                </a:cubicBezTo>
                <a:cubicBezTo>
                  <a:pt x="4145046" y="4922980"/>
                  <a:pt x="4145599" y="4924650"/>
                  <a:pt x="4145918" y="4926759"/>
                </a:cubicBezTo>
                <a:cubicBezTo>
                  <a:pt x="4146237" y="4928879"/>
                  <a:pt x="4146396" y="4931523"/>
                  <a:pt x="4146396" y="4934692"/>
                </a:cubicBezTo>
                <a:lnTo>
                  <a:pt x="4146312" y="4942232"/>
                </a:lnTo>
                <a:cubicBezTo>
                  <a:pt x="4146312" y="4943394"/>
                  <a:pt x="4146256" y="4944792"/>
                  <a:pt x="4146312" y="4946648"/>
                </a:cubicBezTo>
                <a:cubicBezTo>
                  <a:pt x="4146359" y="4948505"/>
                  <a:pt x="4146312" y="4950484"/>
                  <a:pt x="4146312" y="4952631"/>
                </a:cubicBezTo>
                <a:lnTo>
                  <a:pt x="4146312" y="4963902"/>
                </a:lnTo>
                <a:lnTo>
                  <a:pt x="4175990" y="4963902"/>
                </a:lnTo>
                <a:lnTo>
                  <a:pt x="4175916" y="4933427"/>
                </a:lnTo>
                <a:cubicBezTo>
                  <a:pt x="4175916" y="4925803"/>
                  <a:pt x="4174593" y="4919830"/>
                  <a:pt x="4171949" y="4915488"/>
                </a:cubicBezTo>
                <a:lnTo>
                  <a:pt x="4171949" y="4915507"/>
                </a:lnTo>
                <a:cubicBezTo>
                  <a:pt x="4169305" y="4911165"/>
                  <a:pt x="4164438" y="4908680"/>
                  <a:pt x="4157349" y="4908043"/>
                </a:cubicBezTo>
                <a:lnTo>
                  <a:pt x="4157349" y="4907724"/>
                </a:lnTo>
                <a:cubicBezTo>
                  <a:pt x="4164119" y="4906664"/>
                  <a:pt x="4169042" y="4903813"/>
                  <a:pt x="4172108" y="4899153"/>
                </a:cubicBezTo>
                <a:cubicBezTo>
                  <a:pt x="4175175" y="4894502"/>
                  <a:pt x="4176713" y="4888360"/>
                  <a:pt x="4176713" y="4880736"/>
                </a:cubicBezTo>
                <a:cubicBezTo>
                  <a:pt x="4176713" y="4876395"/>
                  <a:pt x="4176159" y="4872381"/>
                  <a:pt x="4175043" y="4868668"/>
                </a:cubicBezTo>
                <a:cubicBezTo>
                  <a:pt x="4173937" y="4864964"/>
                  <a:pt x="4172136" y="4861766"/>
                  <a:pt x="4169642" y="4859066"/>
                </a:cubicBezTo>
                <a:cubicBezTo>
                  <a:pt x="4167157" y="4856365"/>
                  <a:pt x="4163931" y="4854274"/>
                  <a:pt x="4159956" y="4852792"/>
                </a:cubicBezTo>
                <a:cubicBezTo>
                  <a:pt x="4155989" y="4851311"/>
                  <a:pt x="4151197" y="4850570"/>
                  <a:pt x="4145590" y="4850570"/>
                </a:cubicBezTo>
                <a:close/>
                <a:moveTo>
                  <a:pt x="3556255" y="4849660"/>
                </a:moveTo>
                <a:cubicBezTo>
                  <a:pt x="3543624" y="4849660"/>
                  <a:pt x="3533075" y="4853908"/>
                  <a:pt x="3524589" y="4862394"/>
                </a:cubicBezTo>
                <a:cubicBezTo>
                  <a:pt x="3519281" y="4867702"/>
                  <a:pt x="3515887" y="4874547"/>
                  <a:pt x="3514405" y="4882921"/>
                </a:cubicBezTo>
                <a:cubicBezTo>
                  <a:pt x="3513552" y="4887591"/>
                  <a:pt x="3513130" y="4895702"/>
                  <a:pt x="3513130" y="4907264"/>
                </a:cubicBezTo>
                <a:cubicBezTo>
                  <a:pt x="3513130" y="4918826"/>
                  <a:pt x="3513552" y="4926937"/>
                  <a:pt x="3514405" y="4931607"/>
                </a:cubicBezTo>
                <a:cubicBezTo>
                  <a:pt x="3515887" y="4939990"/>
                  <a:pt x="3519281" y="4946826"/>
                  <a:pt x="3524589" y="4952134"/>
                </a:cubicBezTo>
                <a:cubicBezTo>
                  <a:pt x="3533075" y="4960620"/>
                  <a:pt x="3543634" y="4964858"/>
                  <a:pt x="3556255" y="4964858"/>
                </a:cubicBezTo>
                <a:cubicBezTo>
                  <a:pt x="3568877" y="4964858"/>
                  <a:pt x="3579436" y="4960620"/>
                  <a:pt x="3587922" y="4952134"/>
                </a:cubicBezTo>
                <a:cubicBezTo>
                  <a:pt x="3593230" y="4946826"/>
                  <a:pt x="3596615" y="4939990"/>
                  <a:pt x="3598106" y="4931607"/>
                </a:cubicBezTo>
                <a:cubicBezTo>
                  <a:pt x="3598959" y="4926937"/>
                  <a:pt x="3599381" y="4918826"/>
                  <a:pt x="3599381" y="4907264"/>
                </a:cubicBezTo>
                <a:cubicBezTo>
                  <a:pt x="3599381" y="4895702"/>
                  <a:pt x="3598950" y="4887591"/>
                  <a:pt x="3598106" y="4882921"/>
                </a:cubicBezTo>
                <a:cubicBezTo>
                  <a:pt x="3596615" y="4874538"/>
                  <a:pt x="3593230" y="4867702"/>
                  <a:pt x="3587922" y="4862394"/>
                </a:cubicBezTo>
                <a:cubicBezTo>
                  <a:pt x="3579436" y="4853908"/>
                  <a:pt x="3568886" y="4849660"/>
                  <a:pt x="3556255" y="4849660"/>
                </a:cubicBezTo>
                <a:close/>
                <a:moveTo>
                  <a:pt x="0" y="0"/>
                </a:moveTo>
                <a:lnTo>
                  <a:pt x="4572000" y="0"/>
                </a:lnTo>
                <a:lnTo>
                  <a:pt x="4572000"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3" name="Footer Placeholder 2"/>
          <p:cNvSpPr>
            <a:spLocks noGrp="1"/>
          </p:cNvSpPr>
          <p:nvPr>
            <p:ph type="ftr" sz="quarter" idx="18"/>
          </p:nvPr>
        </p:nvSpPr>
        <p:spPr/>
        <p:txBody>
          <a:bodyPr/>
          <a:lstStyle/>
          <a:p>
            <a:r>
              <a:rPr lang="en-US"/>
              <a:t>Yonder x LTW: Reporting User Journeys</a:t>
            </a:r>
            <a:endParaRPr lang="en-GB"/>
          </a:p>
        </p:txBody>
      </p:sp>
      <p:sp>
        <p:nvSpPr>
          <p:cNvPr id="4" name="Slide Number Placeholder 3">
            <a:extLst>
              <a:ext uri="{FF2B5EF4-FFF2-40B4-BE49-F238E27FC236}">
                <a16:creationId xmlns:a16="http://schemas.microsoft.com/office/drawing/2014/main" id="{3916227B-5F42-5BB5-9C77-D40E9A8EE077}"/>
              </a:ext>
            </a:extLst>
          </p:cNvPr>
          <p:cNvSpPr>
            <a:spLocks noGrp="1"/>
          </p:cNvSpPr>
          <p:nvPr>
            <p:ph type="sldNum" sz="quarter" idx="19"/>
          </p:nvPr>
        </p:nvSpPr>
        <p:spPr/>
        <p:txBody>
          <a:bodyPr/>
          <a:lstStyle/>
          <a:p>
            <a:fld id="{5A4A4867-F919-44F8-B697-D913750C1CBE}" type="slidenum">
              <a:rPr lang="en-GB" smtClean="0"/>
              <a:pPr/>
              <a:t>‹#›</a:t>
            </a:fld>
            <a:endParaRPr lang="en-GB"/>
          </a:p>
        </p:txBody>
      </p:sp>
      <p:sp>
        <p:nvSpPr>
          <p:cNvPr id="8" name="Text Placeholder 4">
            <a:extLst>
              <a:ext uri="{FF2B5EF4-FFF2-40B4-BE49-F238E27FC236}">
                <a16:creationId xmlns:a16="http://schemas.microsoft.com/office/drawing/2014/main" id="{6ED18D14-9A71-C307-7F91-0D4CBBB9A0F1}"/>
              </a:ext>
            </a:extLst>
          </p:cNvPr>
          <p:cNvSpPr>
            <a:spLocks noGrp="1"/>
          </p:cNvSpPr>
          <p:nvPr>
            <p:ph type="body" sz="quarter" idx="30" hasCustomPrompt="1"/>
          </p:nvPr>
        </p:nvSpPr>
        <p:spPr>
          <a:xfrm>
            <a:off x="443793" y="1511790"/>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
        <p:nvSpPr>
          <p:cNvPr id="9" name="Title 14">
            <a:extLst>
              <a:ext uri="{FF2B5EF4-FFF2-40B4-BE49-F238E27FC236}">
                <a16:creationId xmlns:a16="http://schemas.microsoft.com/office/drawing/2014/main" id="{DDA1D072-B8E8-2635-9C6D-2563E5B9B99B}"/>
              </a:ext>
            </a:extLst>
          </p:cNvPr>
          <p:cNvSpPr>
            <a:spLocks noGrp="1"/>
          </p:cNvSpPr>
          <p:nvPr>
            <p:ph type="title" hasCustomPrompt="1"/>
          </p:nvPr>
        </p:nvSpPr>
        <p:spPr>
          <a:xfrm>
            <a:off x="533399" y="1877405"/>
            <a:ext cx="4106335" cy="1427028"/>
          </a:xfrm>
        </p:spPr>
        <p:txBody>
          <a:bodyPr anchor="t"/>
          <a:lstStyle>
            <a:lvl1pPr>
              <a:defRPr/>
            </a:lvl1pPr>
          </a:lstStyle>
          <a:p>
            <a:r>
              <a:rPr lang="en-GB"/>
              <a:t>Title</a:t>
            </a:r>
          </a:p>
        </p:txBody>
      </p:sp>
      <p:sp>
        <p:nvSpPr>
          <p:cNvPr id="12" name="Text Placeholder 3">
            <a:extLst>
              <a:ext uri="{FF2B5EF4-FFF2-40B4-BE49-F238E27FC236}">
                <a16:creationId xmlns:a16="http://schemas.microsoft.com/office/drawing/2014/main" id="{D458D802-09FA-2758-4602-F1918A5233CD}"/>
              </a:ext>
            </a:extLst>
          </p:cNvPr>
          <p:cNvSpPr>
            <a:spLocks noGrp="1"/>
          </p:cNvSpPr>
          <p:nvPr>
            <p:ph type="body" sz="quarter" idx="15" hasCustomPrompt="1"/>
          </p:nvPr>
        </p:nvSpPr>
        <p:spPr>
          <a:xfrm>
            <a:off x="524934" y="3429001"/>
            <a:ext cx="4113172" cy="1209153"/>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2" name="Date Placeholder 1">
            <a:extLst>
              <a:ext uri="{FF2B5EF4-FFF2-40B4-BE49-F238E27FC236}">
                <a16:creationId xmlns:a16="http://schemas.microsoft.com/office/drawing/2014/main" id="{79372CD7-1C15-2E66-1623-6BCBABD0BEFF}"/>
              </a:ext>
            </a:extLst>
          </p:cNvPr>
          <p:cNvSpPr>
            <a:spLocks noGrp="1"/>
          </p:cNvSpPr>
          <p:nvPr>
            <p:ph type="dt" sz="half" idx="31"/>
          </p:nvPr>
        </p:nvSpPr>
        <p:spPr/>
        <p:txBody>
          <a:bodyPr/>
          <a:lstStyle/>
          <a:p>
            <a:endParaRPr lang="en-GB"/>
          </a:p>
        </p:txBody>
      </p:sp>
    </p:spTree>
    <p:extLst>
      <p:ext uri="{BB962C8B-B14F-4D97-AF65-F5344CB8AC3E}">
        <p14:creationId xmlns:p14="http://schemas.microsoft.com/office/powerpoint/2010/main" val="3061554622"/>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CASE STUDY 0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89B2D9-493F-E21D-B3FA-B6B5F77FF002}"/>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4"/>
            <a:ext cx="3141901" cy="3472267"/>
          </a:xfrm>
        </p:spPr>
        <p:txBody>
          <a:bodyPr/>
          <a:lstStyle>
            <a:lvl1pPr>
              <a:spcAft>
                <a:spcPts val="800"/>
              </a:spcAft>
              <a:defRPr/>
            </a:lvl1pPr>
            <a:lvl2pPr>
              <a:spcAft>
                <a:spcPts val="800"/>
              </a:spcAft>
              <a:defRPr/>
            </a:lvl2pPr>
            <a:lvl3pPr>
              <a:spcAft>
                <a:spcPts val="800"/>
              </a:spcAft>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3">
            <a:extLst>
              <a:ext uri="{FF2B5EF4-FFF2-40B4-BE49-F238E27FC236}">
                <a16:creationId xmlns:a16="http://schemas.microsoft.com/office/drawing/2014/main" id="{192BF42A-7B79-84D6-1ABD-902198552D87}"/>
              </a:ext>
            </a:extLst>
          </p:cNvPr>
          <p:cNvSpPr>
            <a:spLocks noGrp="1"/>
          </p:cNvSpPr>
          <p:nvPr>
            <p:ph type="body" sz="quarter" idx="15" hasCustomPrompt="1"/>
          </p:nvPr>
        </p:nvSpPr>
        <p:spPr>
          <a:xfrm>
            <a:off x="524935" y="1765234"/>
            <a:ext cx="3141421" cy="736588"/>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Title 14">
            <a:extLst>
              <a:ext uri="{FF2B5EF4-FFF2-40B4-BE49-F238E27FC236}">
                <a16:creationId xmlns:a16="http://schemas.microsoft.com/office/drawing/2014/main" id="{36FA4CC7-8CF0-8F2C-915C-B74F30A45169}"/>
              </a:ext>
            </a:extLst>
          </p:cNvPr>
          <p:cNvSpPr>
            <a:spLocks noGrp="1"/>
          </p:cNvSpPr>
          <p:nvPr>
            <p:ph type="title" hasCustomPrompt="1"/>
          </p:nvPr>
        </p:nvSpPr>
        <p:spPr>
          <a:xfrm>
            <a:off x="533401" y="617672"/>
            <a:ext cx="3133436" cy="872461"/>
          </a:xfrm>
        </p:spPr>
        <p:txBody>
          <a:bodyPr anchor="t"/>
          <a:lstStyle>
            <a:lvl1pPr>
              <a:defRPr/>
            </a:lvl1pPr>
          </a:lstStyle>
          <a:p>
            <a:r>
              <a:rPr lang="en-GB"/>
              <a:t>Title</a:t>
            </a:r>
          </a:p>
        </p:txBody>
      </p:sp>
      <p:sp>
        <p:nvSpPr>
          <p:cNvPr id="2" name="Text Placeholder 4">
            <a:extLst>
              <a:ext uri="{FF2B5EF4-FFF2-40B4-BE49-F238E27FC236}">
                <a16:creationId xmlns:a16="http://schemas.microsoft.com/office/drawing/2014/main" id="{5C217E1E-7BD5-0691-CD3A-A23218615965}"/>
              </a:ext>
            </a:extLst>
          </p:cNvPr>
          <p:cNvSpPr>
            <a:spLocks noGrp="1"/>
          </p:cNvSpPr>
          <p:nvPr>
            <p:ph type="body" sz="quarter" idx="30" hasCustomPrompt="1"/>
          </p:nvPr>
        </p:nvSpPr>
        <p:spPr>
          <a:xfrm>
            <a:off x="443793" y="296845"/>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Tree>
    <p:extLst>
      <p:ext uri="{BB962C8B-B14F-4D97-AF65-F5344CB8AC3E}">
        <p14:creationId xmlns:p14="http://schemas.microsoft.com/office/powerpoint/2010/main" val="311763487"/>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CASE STUDY 0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F8290C-70D4-E367-92B9-9DA29AEC80A3}"/>
              </a:ext>
            </a:extLst>
          </p:cNvPr>
          <p:cNvSpPr/>
          <p:nvPr userDrawn="1"/>
        </p:nvSpPr>
        <p:spPr bwMode="auto">
          <a:xfrm>
            <a:off x="10266439" y="6066973"/>
            <a:ext cx="1693333" cy="791028"/>
          </a:xfrm>
          <a:prstGeom prst="rect">
            <a:avLst/>
          </a:prstGeom>
          <a:solidFill>
            <a:schemeClr val="bg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ctr" defTabSz="1219170" rtl="0" eaLnBrk="0" fontAlgn="base" latinLnBrk="0" hangingPunct="0">
              <a:lnSpc>
                <a:spcPct val="85000"/>
              </a:lnSpc>
              <a:spcBef>
                <a:spcPct val="0"/>
              </a:spcBef>
              <a:spcAft>
                <a:spcPts val="1600"/>
              </a:spcAft>
              <a:buClrTx/>
              <a:buSzTx/>
              <a:buFontTx/>
              <a:buNone/>
              <a:tabLst/>
            </a:pPr>
            <a:endParaRPr kumimoji="0" lang="en-GB" sz="1600" b="0" i="0" u="none" strike="noStrike" cap="none" normalizeH="0" baseline="0">
              <a:ln>
                <a:noFill/>
              </a:ln>
              <a:solidFill>
                <a:srgbClr val="5F5F5F"/>
              </a:solidFill>
              <a:effectLst/>
              <a:latin typeface="+mn-lt"/>
            </a:endParaRPr>
          </a:p>
        </p:txBody>
      </p:sp>
      <p:sp>
        <p:nvSpPr>
          <p:cNvPr id="7" name="Rectangle 6">
            <a:extLst>
              <a:ext uri="{FF2B5EF4-FFF2-40B4-BE49-F238E27FC236}">
                <a16:creationId xmlns:a16="http://schemas.microsoft.com/office/drawing/2014/main" id="{2189B2D9-493F-E21D-B3FA-B6B5F77FF002}"/>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4"/>
            <a:ext cx="3141901" cy="3472267"/>
          </a:xfrm>
        </p:spPr>
        <p:txBody>
          <a:bodyPr/>
          <a:lstStyle>
            <a:lvl1pPr>
              <a:spcAft>
                <a:spcPts val="800"/>
              </a:spcAft>
              <a:defRPr/>
            </a:lvl1pPr>
            <a:lvl2pPr>
              <a:spcAft>
                <a:spcPts val="800"/>
              </a:spcAft>
              <a:defRPr/>
            </a:lvl2pPr>
            <a:lvl3pPr>
              <a:spcAft>
                <a:spcPts val="800"/>
              </a:spcAft>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3">
            <a:extLst>
              <a:ext uri="{FF2B5EF4-FFF2-40B4-BE49-F238E27FC236}">
                <a16:creationId xmlns:a16="http://schemas.microsoft.com/office/drawing/2014/main" id="{192BF42A-7B79-84D6-1ABD-902198552D87}"/>
              </a:ext>
            </a:extLst>
          </p:cNvPr>
          <p:cNvSpPr>
            <a:spLocks noGrp="1"/>
          </p:cNvSpPr>
          <p:nvPr>
            <p:ph type="body" sz="quarter" idx="15" hasCustomPrompt="1"/>
          </p:nvPr>
        </p:nvSpPr>
        <p:spPr>
          <a:xfrm>
            <a:off x="524935" y="1765234"/>
            <a:ext cx="3141421" cy="736588"/>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Title 14">
            <a:extLst>
              <a:ext uri="{FF2B5EF4-FFF2-40B4-BE49-F238E27FC236}">
                <a16:creationId xmlns:a16="http://schemas.microsoft.com/office/drawing/2014/main" id="{36FA4CC7-8CF0-8F2C-915C-B74F30A45169}"/>
              </a:ext>
            </a:extLst>
          </p:cNvPr>
          <p:cNvSpPr>
            <a:spLocks noGrp="1"/>
          </p:cNvSpPr>
          <p:nvPr>
            <p:ph type="title" hasCustomPrompt="1"/>
          </p:nvPr>
        </p:nvSpPr>
        <p:spPr>
          <a:xfrm>
            <a:off x="533401" y="617672"/>
            <a:ext cx="3133436" cy="872461"/>
          </a:xfrm>
        </p:spPr>
        <p:txBody>
          <a:bodyPr anchor="t"/>
          <a:lstStyle>
            <a:lvl1pPr>
              <a:defRPr/>
            </a:lvl1pPr>
          </a:lstStyle>
          <a:p>
            <a:r>
              <a:rPr lang="en-GB"/>
              <a:t>Title</a:t>
            </a:r>
          </a:p>
        </p:txBody>
      </p:sp>
      <p:sp>
        <p:nvSpPr>
          <p:cNvPr id="8" name="Picture Placeholder 7">
            <a:extLst>
              <a:ext uri="{FF2B5EF4-FFF2-40B4-BE49-F238E27FC236}">
                <a16:creationId xmlns:a16="http://schemas.microsoft.com/office/drawing/2014/main" id="{0930F1A9-4E5C-FE11-FA80-E88222C98D65}"/>
              </a:ext>
            </a:extLst>
          </p:cNvPr>
          <p:cNvSpPr>
            <a:spLocks noGrp="1"/>
          </p:cNvSpPr>
          <p:nvPr>
            <p:ph type="pic" sz="quarter" idx="17"/>
          </p:nvPr>
        </p:nvSpPr>
        <p:spPr bwMode="auto">
          <a:xfrm>
            <a:off x="4137378" y="0"/>
            <a:ext cx="8054623" cy="6858000"/>
          </a:xfrm>
          <a:custGeom>
            <a:avLst/>
            <a:gdLst>
              <a:gd name="connsiteX0" fmla="*/ 4842059 w 6040967"/>
              <a:gd name="connsiteY0" fmla="*/ 4935733 h 5143500"/>
              <a:gd name="connsiteX1" fmla="*/ 4842059 w 6040967"/>
              <a:gd name="connsiteY1" fmla="*/ 4963911 h 5143500"/>
              <a:gd name="connsiteX2" fmla="*/ 4870237 w 6040967"/>
              <a:gd name="connsiteY2" fmla="*/ 4963911 h 5143500"/>
              <a:gd name="connsiteX3" fmla="*/ 4870237 w 6040967"/>
              <a:gd name="connsiteY3" fmla="*/ 4935733 h 5143500"/>
              <a:gd name="connsiteX4" fmla="*/ 5279839 w 6040967"/>
              <a:gd name="connsiteY4" fmla="*/ 4875438 h 5143500"/>
              <a:gd name="connsiteX5" fmla="*/ 5292095 w 6040967"/>
              <a:gd name="connsiteY5" fmla="*/ 4875438 h 5143500"/>
              <a:gd name="connsiteX6" fmla="*/ 5305458 w 6040967"/>
              <a:gd name="connsiteY6" fmla="*/ 4881805 h 5143500"/>
              <a:gd name="connsiteX7" fmla="*/ 5307720 w 6040967"/>
              <a:gd name="connsiteY7" fmla="*/ 4890400 h 5143500"/>
              <a:gd name="connsiteX8" fmla="*/ 5308477 w 6040967"/>
              <a:gd name="connsiteY8" fmla="*/ 4907260 h 5143500"/>
              <a:gd name="connsiteX9" fmla="*/ 5307840 w 6040967"/>
              <a:gd name="connsiteY9" fmla="*/ 4926028 h 5143500"/>
              <a:gd name="connsiteX10" fmla="*/ 5305458 w 6040967"/>
              <a:gd name="connsiteY10" fmla="*/ 4932714 h 5143500"/>
              <a:gd name="connsiteX11" fmla="*/ 5292095 w 6040967"/>
              <a:gd name="connsiteY11" fmla="*/ 4939081 h 5143500"/>
              <a:gd name="connsiteX12" fmla="*/ 5279839 w 6040967"/>
              <a:gd name="connsiteY12" fmla="*/ 4939081 h 5143500"/>
              <a:gd name="connsiteX13" fmla="*/ 5025232 w 6040967"/>
              <a:gd name="connsiteY13" fmla="*/ 4874491 h 5143500"/>
              <a:gd name="connsiteX14" fmla="*/ 5036372 w 6040967"/>
              <a:gd name="connsiteY14" fmla="*/ 4879423 h 5143500"/>
              <a:gd name="connsiteX15" fmla="*/ 5040507 w 6040967"/>
              <a:gd name="connsiteY15" fmla="*/ 4907264 h 5143500"/>
              <a:gd name="connsiteX16" fmla="*/ 5036531 w 6040967"/>
              <a:gd name="connsiteY16" fmla="*/ 4934786 h 5143500"/>
              <a:gd name="connsiteX17" fmla="*/ 5025232 w 6040967"/>
              <a:gd name="connsiteY17" fmla="*/ 4940037 h 5143500"/>
              <a:gd name="connsiteX18" fmla="*/ 5013932 w 6040967"/>
              <a:gd name="connsiteY18" fmla="*/ 4934786 h 5143500"/>
              <a:gd name="connsiteX19" fmla="*/ 5009956 w 6040967"/>
              <a:gd name="connsiteY19" fmla="*/ 4907264 h 5143500"/>
              <a:gd name="connsiteX20" fmla="*/ 5014092 w 6040967"/>
              <a:gd name="connsiteY20" fmla="*/ 4879423 h 5143500"/>
              <a:gd name="connsiteX21" fmla="*/ 5025232 w 6040967"/>
              <a:gd name="connsiteY21" fmla="*/ 4874491 h 5143500"/>
              <a:gd name="connsiteX22" fmla="*/ 5597894 w 6040967"/>
              <a:gd name="connsiteY22" fmla="*/ 4871856 h 5143500"/>
              <a:gd name="connsiteX23" fmla="*/ 5603604 w 6040967"/>
              <a:gd name="connsiteY23" fmla="*/ 4871856 h 5143500"/>
              <a:gd name="connsiteX24" fmla="*/ 5613206 w 6040967"/>
              <a:gd name="connsiteY24" fmla="*/ 4874876 h 5143500"/>
              <a:gd name="connsiteX25" fmla="*/ 5616142 w 6040967"/>
              <a:gd name="connsiteY25" fmla="*/ 4885031 h 5143500"/>
              <a:gd name="connsiteX26" fmla="*/ 5613122 w 6040967"/>
              <a:gd name="connsiteY26" fmla="*/ 4894793 h 5143500"/>
              <a:gd name="connsiteX27" fmla="*/ 5613131 w 6040967"/>
              <a:gd name="connsiteY27" fmla="*/ 4894793 h 5143500"/>
              <a:gd name="connsiteX28" fmla="*/ 5603764 w 6040967"/>
              <a:gd name="connsiteY28" fmla="*/ 4898525 h 5143500"/>
              <a:gd name="connsiteX29" fmla="*/ 5597894 w 6040967"/>
              <a:gd name="connsiteY29" fmla="*/ 4898525 h 5143500"/>
              <a:gd name="connsiteX30" fmla="*/ 5407997 w 6040967"/>
              <a:gd name="connsiteY30" fmla="*/ 4850626 h 5143500"/>
              <a:gd name="connsiteX31" fmla="*/ 5407997 w 6040967"/>
              <a:gd name="connsiteY31" fmla="*/ 4963911 h 5143500"/>
              <a:gd name="connsiteX32" fmla="*/ 5481926 w 6040967"/>
              <a:gd name="connsiteY32" fmla="*/ 4963911 h 5143500"/>
              <a:gd name="connsiteX33" fmla="*/ 5481926 w 6040967"/>
              <a:gd name="connsiteY33" fmla="*/ 4939090 h 5143500"/>
              <a:gd name="connsiteX34" fmla="*/ 5435847 w 6040967"/>
              <a:gd name="connsiteY34" fmla="*/ 4939090 h 5143500"/>
              <a:gd name="connsiteX35" fmla="*/ 5435847 w 6040967"/>
              <a:gd name="connsiteY35" fmla="*/ 4919201 h 5143500"/>
              <a:gd name="connsiteX36" fmla="*/ 5477847 w 6040967"/>
              <a:gd name="connsiteY36" fmla="*/ 4919201 h 5143500"/>
              <a:gd name="connsiteX37" fmla="*/ 5477847 w 6040967"/>
              <a:gd name="connsiteY37" fmla="*/ 4894380 h 5143500"/>
              <a:gd name="connsiteX38" fmla="*/ 5435847 w 6040967"/>
              <a:gd name="connsiteY38" fmla="*/ 4894380 h 5143500"/>
              <a:gd name="connsiteX39" fmla="*/ 5435847 w 6040967"/>
              <a:gd name="connsiteY39" fmla="*/ 4875447 h 5143500"/>
              <a:gd name="connsiteX40" fmla="*/ 5481926 w 6040967"/>
              <a:gd name="connsiteY40" fmla="*/ 4875447 h 5143500"/>
              <a:gd name="connsiteX41" fmla="*/ 5481926 w 6040967"/>
              <a:gd name="connsiteY41" fmla="*/ 4850626 h 5143500"/>
              <a:gd name="connsiteX42" fmla="*/ 5251980 w 6040967"/>
              <a:gd name="connsiteY42" fmla="*/ 4850626 h 5143500"/>
              <a:gd name="connsiteX43" fmla="*/ 5251980 w 6040967"/>
              <a:gd name="connsiteY43" fmla="*/ 4963911 h 5143500"/>
              <a:gd name="connsiteX44" fmla="*/ 5293990 w 6040967"/>
              <a:gd name="connsiteY44" fmla="*/ 4963911 h 5143500"/>
              <a:gd name="connsiteX45" fmla="*/ 5324540 w 6040967"/>
              <a:gd name="connsiteY45" fmla="*/ 4952771 h 5143500"/>
              <a:gd name="connsiteX46" fmla="*/ 5335362 w 6040967"/>
              <a:gd name="connsiteY46" fmla="*/ 4931767 h 5143500"/>
              <a:gd name="connsiteX47" fmla="*/ 5336318 w 6040967"/>
              <a:gd name="connsiteY47" fmla="*/ 4907269 h 5143500"/>
              <a:gd name="connsiteX48" fmla="*/ 5335362 w 6040967"/>
              <a:gd name="connsiteY48" fmla="*/ 4882771 h 5143500"/>
              <a:gd name="connsiteX49" fmla="*/ 5324540 w 6040967"/>
              <a:gd name="connsiteY49" fmla="*/ 4861766 h 5143500"/>
              <a:gd name="connsiteX50" fmla="*/ 5293990 w 6040967"/>
              <a:gd name="connsiteY50" fmla="*/ 4850626 h 5143500"/>
              <a:gd name="connsiteX51" fmla="*/ 5107900 w 6040967"/>
              <a:gd name="connsiteY51" fmla="*/ 4850626 h 5143500"/>
              <a:gd name="connsiteX52" fmla="*/ 5107900 w 6040967"/>
              <a:gd name="connsiteY52" fmla="*/ 4963911 h 5143500"/>
              <a:gd name="connsiteX53" fmla="*/ 5135750 w 6040967"/>
              <a:gd name="connsiteY53" fmla="*/ 4963911 h 5143500"/>
              <a:gd name="connsiteX54" fmla="*/ 5135750 w 6040967"/>
              <a:gd name="connsiteY54" fmla="*/ 4906955 h 5143500"/>
              <a:gd name="connsiteX55" fmla="*/ 5172021 w 6040967"/>
              <a:gd name="connsiteY55" fmla="*/ 4963911 h 5143500"/>
              <a:gd name="connsiteX56" fmla="*/ 5196373 w 6040967"/>
              <a:gd name="connsiteY56" fmla="*/ 4963911 h 5143500"/>
              <a:gd name="connsiteX57" fmla="*/ 5196373 w 6040967"/>
              <a:gd name="connsiteY57" fmla="*/ 4850626 h 5143500"/>
              <a:gd name="connsiteX58" fmla="*/ 5168523 w 6040967"/>
              <a:gd name="connsiteY58" fmla="*/ 4850626 h 5143500"/>
              <a:gd name="connsiteX59" fmla="*/ 5168523 w 6040967"/>
              <a:gd name="connsiteY59" fmla="*/ 4907583 h 5143500"/>
              <a:gd name="connsiteX60" fmla="*/ 5132243 w 6040967"/>
              <a:gd name="connsiteY60" fmla="*/ 4850626 h 5143500"/>
              <a:gd name="connsiteX61" fmla="*/ 4868943 w 6040967"/>
              <a:gd name="connsiteY61" fmla="*/ 4850626 h 5143500"/>
              <a:gd name="connsiteX62" fmla="*/ 4903151 w 6040967"/>
              <a:gd name="connsiteY62" fmla="*/ 4921724 h 5143500"/>
              <a:gd name="connsiteX63" fmla="*/ 4903151 w 6040967"/>
              <a:gd name="connsiteY63" fmla="*/ 4963911 h 5143500"/>
              <a:gd name="connsiteX64" fmla="*/ 4931001 w 6040967"/>
              <a:gd name="connsiteY64" fmla="*/ 4963911 h 5143500"/>
              <a:gd name="connsiteX65" fmla="*/ 4931001 w 6040967"/>
              <a:gd name="connsiteY65" fmla="*/ 4921724 h 5143500"/>
              <a:gd name="connsiteX66" fmla="*/ 4965209 w 6040967"/>
              <a:gd name="connsiteY66" fmla="*/ 4850626 h 5143500"/>
              <a:gd name="connsiteX67" fmla="*/ 4934817 w 6040967"/>
              <a:gd name="connsiteY67" fmla="*/ 4850626 h 5143500"/>
              <a:gd name="connsiteX68" fmla="*/ 4917151 w 6040967"/>
              <a:gd name="connsiteY68" fmla="*/ 4889776 h 5143500"/>
              <a:gd name="connsiteX69" fmla="*/ 4899334 w 6040967"/>
              <a:gd name="connsiteY69" fmla="*/ 4850626 h 5143500"/>
              <a:gd name="connsiteX70" fmla="*/ 5568365 w 6040967"/>
              <a:gd name="connsiteY70" fmla="*/ 4850570 h 5143500"/>
              <a:gd name="connsiteX71" fmla="*/ 5568365 w 6040967"/>
              <a:gd name="connsiteY71" fmla="*/ 4963912 h 5143500"/>
              <a:gd name="connsiteX72" fmla="*/ 5597894 w 6040967"/>
              <a:gd name="connsiteY72" fmla="*/ 4963912 h 5143500"/>
              <a:gd name="connsiteX73" fmla="*/ 5597894 w 6040967"/>
              <a:gd name="connsiteY73" fmla="*/ 4918507 h 5143500"/>
              <a:gd name="connsiteX74" fmla="*/ 5605667 w 6040967"/>
              <a:gd name="connsiteY74" fmla="*/ 4918507 h 5143500"/>
              <a:gd name="connsiteX75" fmla="*/ 5610196 w 6040967"/>
              <a:gd name="connsiteY75" fmla="*/ 4919220 h 5143500"/>
              <a:gd name="connsiteX76" fmla="*/ 5613216 w 6040967"/>
              <a:gd name="connsiteY76" fmla="*/ 4921761 h 5143500"/>
              <a:gd name="connsiteX77" fmla="*/ 5614885 w 6040967"/>
              <a:gd name="connsiteY77" fmla="*/ 4926759 h 5143500"/>
              <a:gd name="connsiteX78" fmla="*/ 5615363 w 6040967"/>
              <a:gd name="connsiteY78" fmla="*/ 4934692 h 5143500"/>
              <a:gd name="connsiteX79" fmla="*/ 5615279 w 6040967"/>
              <a:gd name="connsiteY79" fmla="*/ 4942232 h 5143500"/>
              <a:gd name="connsiteX80" fmla="*/ 5615279 w 6040967"/>
              <a:gd name="connsiteY80" fmla="*/ 4946648 h 5143500"/>
              <a:gd name="connsiteX81" fmla="*/ 5615279 w 6040967"/>
              <a:gd name="connsiteY81" fmla="*/ 4952631 h 5143500"/>
              <a:gd name="connsiteX82" fmla="*/ 5615279 w 6040967"/>
              <a:gd name="connsiteY82" fmla="*/ 4963902 h 5143500"/>
              <a:gd name="connsiteX83" fmla="*/ 5644957 w 6040967"/>
              <a:gd name="connsiteY83" fmla="*/ 4963902 h 5143500"/>
              <a:gd name="connsiteX84" fmla="*/ 5644883 w 6040967"/>
              <a:gd name="connsiteY84" fmla="*/ 4933427 h 5143500"/>
              <a:gd name="connsiteX85" fmla="*/ 5640916 w 6040967"/>
              <a:gd name="connsiteY85" fmla="*/ 4915488 h 5143500"/>
              <a:gd name="connsiteX86" fmla="*/ 5640916 w 6040967"/>
              <a:gd name="connsiteY86" fmla="*/ 4915507 h 5143500"/>
              <a:gd name="connsiteX87" fmla="*/ 5626316 w 6040967"/>
              <a:gd name="connsiteY87" fmla="*/ 4908043 h 5143500"/>
              <a:gd name="connsiteX88" fmla="*/ 5626316 w 6040967"/>
              <a:gd name="connsiteY88" fmla="*/ 4907724 h 5143500"/>
              <a:gd name="connsiteX89" fmla="*/ 5641075 w 6040967"/>
              <a:gd name="connsiteY89" fmla="*/ 4899153 h 5143500"/>
              <a:gd name="connsiteX90" fmla="*/ 5645680 w 6040967"/>
              <a:gd name="connsiteY90" fmla="*/ 4880736 h 5143500"/>
              <a:gd name="connsiteX91" fmla="*/ 5644010 w 6040967"/>
              <a:gd name="connsiteY91" fmla="*/ 4868668 h 5143500"/>
              <a:gd name="connsiteX92" fmla="*/ 5638609 w 6040967"/>
              <a:gd name="connsiteY92" fmla="*/ 4859066 h 5143500"/>
              <a:gd name="connsiteX93" fmla="*/ 5628923 w 6040967"/>
              <a:gd name="connsiteY93" fmla="*/ 4852792 h 5143500"/>
              <a:gd name="connsiteX94" fmla="*/ 5614557 w 6040967"/>
              <a:gd name="connsiteY94" fmla="*/ 4850570 h 5143500"/>
              <a:gd name="connsiteX95" fmla="*/ 5025222 w 6040967"/>
              <a:gd name="connsiteY95" fmla="*/ 4849660 h 5143500"/>
              <a:gd name="connsiteX96" fmla="*/ 4993556 w 6040967"/>
              <a:gd name="connsiteY96" fmla="*/ 4862394 h 5143500"/>
              <a:gd name="connsiteX97" fmla="*/ 4983372 w 6040967"/>
              <a:gd name="connsiteY97" fmla="*/ 4882921 h 5143500"/>
              <a:gd name="connsiteX98" fmla="*/ 4982097 w 6040967"/>
              <a:gd name="connsiteY98" fmla="*/ 4907264 h 5143500"/>
              <a:gd name="connsiteX99" fmla="*/ 4983372 w 6040967"/>
              <a:gd name="connsiteY99" fmla="*/ 4931607 h 5143500"/>
              <a:gd name="connsiteX100" fmla="*/ 4993556 w 6040967"/>
              <a:gd name="connsiteY100" fmla="*/ 4952134 h 5143500"/>
              <a:gd name="connsiteX101" fmla="*/ 5025222 w 6040967"/>
              <a:gd name="connsiteY101" fmla="*/ 4964858 h 5143500"/>
              <a:gd name="connsiteX102" fmla="*/ 5056889 w 6040967"/>
              <a:gd name="connsiteY102" fmla="*/ 4952134 h 5143500"/>
              <a:gd name="connsiteX103" fmla="*/ 5067073 w 6040967"/>
              <a:gd name="connsiteY103" fmla="*/ 4931607 h 5143500"/>
              <a:gd name="connsiteX104" fmla="*/ 5068348 w 6040967"/>
              <a:gd name="connsiteY104" fmla="*/ 4907264 h 5143500"/>
              <a:gd name="connsiteX105" fmla="*/ 5067073 w 6040967"/>
              <a:gd name="connsiteY105" fmla="*/ 4882921 h 5143500"/>
              <a:gd name="connsiteX106" fmla="*/ 5056889 w 6040967"/>
              <a:gd name="connsiteY106" fmla="*/ 4862394 h 5143500"/>
              <a:gd name="connsiteX107" fmla="*/ 5025222 w 6040967"/>
              <a:gd name="connsiteY107" fmla="*/ 4849660 h 5143500"/>
              <a:gd name="connsiteX108" fmla="*/ 0 w 6040967"/>
              <a:gd name="connsiteY108" fmla="*/ 0 h 5143500"/>
              <a:gd name="connsiteX109" fmla="*/ 1468967 w 6040967"/>
              <a:gd name="connsiteY109" fmla="*/ 0 h 5143500"/>
              <a:gd name="connsiteX110" fmla="*/ 4572000 w 6040967"/>
              <a:gd name="connsiteY110" fmla="*/ 0 h 5143500"/>
              <a:gd name="connsiteX111" fmla="*/ 6040967 w 6040967"/>
              <a:gd name="connsiteY111" fmla="*/ 0 h 5143500"/>
              <a:gd name="connsiteX112" fmla="*/ 6040967 w 6040967"/>
              <a:gd name="connsiteY112" fmla="*/ 5143500 h 5143500"/>
              <a:gd name="connsiteX113" fmla="*/ 4572000 w 6040967"/>
              <a:gd name="connsiteY113" fmla="*/ 5143500 h 5143500"/>
              <a:gd name="connsiteX114" fmla="*/ 1468967 w 6040967"/>
              <a:gd name="connsiteY114" fmla="*/ 5143500 h 5143500"/>
              <a:gd name="connsiteX115" fmla="*/ 0 w 6040967"/>
              <a:gd name="connsiteY115"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040967" h="5143500">
                <a:moveTo>
                  <a:pt x="4842059" y="4935733"/>
                </a:moveTo>
                <a:lnTo>
                  <a:pt x="4842059" y="4963911"/>
                </a:lnTo>
                <a:lnTo>
                  <a:pt x="4870237" y="4963911"/>
                </a:lnTo>
                <a:lnTo>
                  <a:pt x="4870237" y="4935733"/>
                </a:lnTo>
                <a:close/>
                <a:moveTo>
                  <a:pt x="5279839" y="4875438"/>
                </a:moveTo>
                <a:lnTo>
                  <a:pt x="5292095" y="4875438"/>
                </a:lnTo>
                <a:cubicBezTo>
                  <a:pt x="5298144" y="4875438"/>
                  <a:pt x="5302598" y="4877567"/>
                  <a:pt x="5305458" y="4881805"/>
                </a:cubicBezTo>
                <a:cubicBezTo>
                  <a:pt x="5306462" y="4883292"/>
                  <a:pt x="5307216" y="4886157"/>
                  <a:pt x="5307720" y="4890400"/>
                </a:cubicBezTo>
                <a:lnTo>
                  <a:pt x="5308477" y="4907260"/>
                </a:lnTo>
                <a:lnTo>
                  <a:pt x="5307840" y="4926028"/>
                </a:lnTo>
                <a:cubicBezTo>
                  <a:pt x="5307418" y="4928794"/>
                  <a:pt x="5306621" y="4931016"/>
                  <a:pt x="5305458" y="4932714"/>
                </a:cubicBezTo>
                <a:cubicBezTo>
                  <a:pt x="5302598" y="4936961"/>
                  <a:pt x="5298144" y="4939081"/>
                  <a:pt x="5292095" y="4939081"/>
                </a:cubicBezTo>
                <a:lnTo>
                  <a:pt x="5279839" y="4939081"/>
                </a:lnTo>
                <a:close/>
                <a:moveTo>
                  <a:pt x="5025232" y="4874491"/>
                </a:moveTo>
                <a:cubicBezTo>
                  <a:pt x="5030108" y="4874491"/>
                  <a:pt x="5033831" y="4876141"/>
                  <a:pt x="5036372" y="4879423"/>
                </a:cubicBezTo>
                <a:cubicBezTo>
                  <a:pt x="5039129" y="4883024"/>
                  <a:pt x="5040507" y="4892307"/>
                  <a:pt x="5040507" y="4907264"/>
                </a:cubicBezTo>
                <a:cubicBezTo>
                  <a:pt x="5040507" y="4922108"/>
                  <a:pt x="5039185" y="4931288"/>
                  <a:pt x="5036531" y="4934786"/>
                </a:cubicBezTo>
                <a:cubicBezTo>
                  <a:pt x="5033878" y="4938283"/>
                  <a:pt x="5030117" y="4940037"/>
                  <a:pt x="5025232" y="4940037"/>
                </a:cubicBezTo>
                <a:cubicBezTo>
                  <a:pt x="5020346" y="4940037"/>
                  <a:pt x="5016586" y="4938283"/>
                  <a:pt x="5013932" y="4934786"/>
                </a:cubicBezTo>
                <a:cubicBezTo>
                  <a:pt x="5011279" y="4931288"/>
                  <a:pt x="5009956" y="4922220"/>
                  <a:pt x="5009956" y="4907264"/>
                </a:cubicBezTo>
                <a:cubicBezTo>
                  <a:pt x="5009956" y="4892307"/>
                  <a:pt x="5011335" y="4883033"/>
                  <a:pt x="5014092" y="4879423"/>
                </a:cubicBezTo>
                <a:cubicBezTo>
                  <a:pt x="5016642" y="4876141"/>
                  <a:pt x="5020356" y="4874491"/>
                  <a:pt x="5025232" y="4874491"/>
                </a:cubicBezTo>
                <a:close/>
                <a:moveTo>
                  <a:pt x="5597894" y="4871856"/>
                </a:moveTo>
                <a:lnTo>
                  <a:pt x="5603604" y="4871856"/>
                </a:lnTo>
                <a:cubicBezTo>
                  <a:pt x="5608049" y="4871856"/>
                  <a:pt x="5611247" y="4872859"/>
                  <a:pt x="5613206" y="4874876"/>
                </a:cubicBezTo>
                <a:cubicBezTo>
                  <a:pt x="5615166" y="4876892"/>
                  <a:pt x="5616142" y="4880267"/>
                  <a:pt x="5616142" y="4885031"/>
                </a:cubicBezTo>
                <a:cubicBezTo>
                  <a:pt x="5616142" y="4889054"/>
                  <a:pt x="5615129" y="4892308"/>
                  <a:pt x="5613122" y="4894793"/>
                </a:cubicBezTo>
                <a:lnTo>
                  <a:pt x="5613131" y="4894793"/>
                </a:lnTo>
                <a:cubicBezTo>
                  <a:pt x="5611115" y="4897278"/>
                  <a:pt x="5608002" y="4898525"/>
                  <a:pt x="5603764" y="4898525"/>
                </a:cubicBezTo>
                <a:lnTo>
                  <a:pt x="5597894" y="4898525"/>
                </a:lnTo>
                <a:close/>
                <a:moveTo>
                  <a:pt x="5407997" y="4850626"/>
                </a:moveTo>
                <a:lnTo>
                  <a:pt x="5407997" y="4963911"/>
                </a:lnTo>
                <a:lnTo>
                  <a:pt x="5481926" y="4963911"/>
                </a:lnTo>
                <a:lnTo>
                  <a:pt x="5481926" y="4939090"/>
                </a:lnTo>
                <a:lnTo>
                  <a:pt x="5435847" y="4939090"/>
                </a:lnTo>
                <a:lnTo>
                  <a:pt x="5435847" y="4919201"/>
                </a:lnTo>
                <a:lnTo>
                  <a:pt x="5477847" y="4919201"/>
                </a:lnTo>
                <a:lnTo>
                  <a:pt x="5477847" y="4894380"/>
                </a:lnTo>
                <a:lnTo>
                  <a:pt x="5435847" y="4894380"/>
                </a:lnTo>
                <a:lnTo>
                  <a:pt x="5435847" y="4875447"/>
                </a:lnTo>
                <a:lnTo>
                  <a:pt x="5481926" y="4875447"/>
                </a:lnTo>
                <a:lnTo>
                  <a:pt x="5481926" y="4850626"/>
                </a:lnTo>
                <a:close/>
                <a:moveTo>
                  <a:pt x="5251980" y="4850626"/>
                </a:moveTo>
                <a:lnTo>
                  <a:pt x="5251980" y="4963911"/>
                </a:lnTo>
                <a:lnTo>
                  <a:pt x="5293990" y="4963911"/>
                </a:lnTo>
                <a:cubicBezTo>
                  <a:pt x="5306930" y="4963911"/>
                  <a:pt x="5317114" y="4960198"/>
                  <a:pt x="5324540" y="4952771"/>
                </a:cubicBezTo>
                <a:cubicBezTo>
                  <a:pt x="5330373" y="4946939"/>
                  <a:pt x="5333983" y="4939934"/>
                  <a:pt x="5335362" y="4931767"/>
                </a:cubicBezTo>
                <a:lnTo>
                  <a:pt x="5336318" y="4907269"/>
                </a:lnTo>
                <a:lnTo>
                  <a:pt x="5335362" y="4882771"/>
                </a:lnTo>
                <a:cubicBezTo>
                  <a:pt x="5333983" y="4874603"/>
                  <a:pt x="5330373" y="4867599"/>
                  <a:pt x="5324540" y="4861766"/>
                </a:cubicBezTo>
                <a:cubicBezTo>
                  <a:pt x="5317114" y="4854339"/>
                  <a:pt x="5306930" y="4850626"/>
                  <a:pt x="5293990" y="4850626"/>
                </a:cubicBezTo>
                <a:close/>
                <a:moveTo>
                  <a:pt x="5107900" y="4850626"/>
                </a:moveTo>
                <a:lnTo>
                  <a:pt x="5107900" y="4963911"/>
                </a:lnTo>
                <a:lnTo>
                  <a:pt x="5135750" y="4963911"/>
                </a:lnTo>
                <a:lnTo>
                  <a:pt x="5135750" y="4906955"/>
                </a:lnTo>
                <a:lnTo>
                  <a:pt x="5172021" y="4963911"/>
                </a:lnTo>
                <a:lnTo>
                  <a:pt x="5196373" y="4963911"/>
                </a:lnTo>
                <a:lnTo>
                  <a:pt x="5196373" y="4850626"/>
                </a:lnTo>
                <a:lnTo>
                  <a:pt x="5168523" y="4850626"/>
                </a:lnTo>
                <a:lnTo>
                  <a:pt x="5168523" y="4907583"/>
                </a:lnTo>
                <a:lnTo>
                  <a:pt x="5132243" y="4850626"/>
                </a:lnTo>
                <a:close/>
                <a:moveTo>
                  <a:pt x="4868943" y="4850626"/>
                </a:moveTo>
                <a:lnTo>
                  <a:pt x="4903151" y="4921724"/>
                </a:lnTo>
                <a:lnTo>
                  <a:pt x="4903151" y="4963911"/>
                </a:lnTo>
                <a:lnTo>
                  <a:pt x="4931001" y="4963911"/>
                </a:lnTo>
                <a:lnTo>
                  <a:pt x="4931001" y="4921724"/>
                </a:lnTo>
                <a:lnTo>
                  <a:pt x="4965209" y="4850626"/>
                </a:lnTo>
                <a:lnTo>
                  <a:pt x="4934817" y="4850626"/>
                </a:lnTo>
                <a:lnTo>
                  <a:pt x="4917151" y="4889776"/>
                </a:lnTo>
                <a:lnTo>
                  <a:pt x="4899334" y="4850626"/>
                </a:lnTo>
                <a:close/>
                <a:moveTo>
                  <a:pt x="5568365" y="4850570"/>
                </a:moveTo>
                <a:lnTo>
                  <a:pt x="5568365" y="4963912"/>
                </a:lnTo>
                <a:lnTo>
                  <a:pt x="5597894" y="4963912"/>
                </a:lnTo>
                <a:lnTo>
                  <a:pt x="5597894" y="4918507"/>
                </a:lnTo>
                <a:lnTo>
                  <a:pt x="5605667" y="4918507"/>
                </a:lnTo>
                <a:cubicBezTo>
                  <a:pt x="5607468" y="4918507"/>
                  <a:pt x="5608977" y="4918742"/>
                  <a:pt x="5610196" y="4919220"/>
                </a:cubicBezTo>
                <a:cubicBezTo>
                  <a:pt x="5611415" y="4919698"/>
                  <a:pt x="5612419" y="4920542"/>
                  <a:pt x="5613216" y="4921761"/>
                </a:cubicBezTo>
                <a:cubicBezTo>
                  <a:pt x="5614013" y="4922980"/>
                  <a:pt x="5614566" y="4924650"/>
                  <a:pt x="5614885" y="4926759"/>
                </a:cubicBezTo>
                <a:cubicBezTo>
                  <a:pt x="5615204" y="4928879"/>
                  <a:pt x="5615363" y="4931523"/>
                  <a:pt x="5615363" y="4934692"/>
                </a:cubicBezTo>
                <a:lnTo>
                  <a:pt x="5615279" y="4942232"/>
                </a:lnTo>
                <a:cubicBezTo>
                  <a:pt x="5615279" y="4943394"/>
                  <a:pt x="5615223" y="4944792"/>
                  <a:pt x="5615279" y="4946648"/>
                </a:cubicBezTo>
                <a:cubicBezTo>
                  <a:pt x="5615326" y="4948505"/>
                  <a:pt x="5615279" y="4950484"/>
                  <a:pt x="5615279" y="4952631"/>
                </a:cubicBezTo>
                <a:lnTo>
                  <a:pt x="5615279" y="4963902"/>
                </a:lnTo>
                <a:lnTo>
                  <a:pt x="5644957" y="4963902"/>
                </a:lnTo>
                <a:lnTo>
                  <a:pt x="5644883" y="4933427"/>
                </a:lnTo>
                <a:cubicBezTo>
                  <a:pt x="5644883" y="4925803"/>
                  <a:pt x="5643560" y="4919830"/>
                  <a:pt x="5640916" y="4915488"/>
                </a:cubicBezTo>
                <a:lnTo>
                  <a:pt x="5640916" y="4915507"/>
                </a:lnTo>
                <a:cubicBezTo>
                  <a:pt x="5638272" y="4911165"/>
                  <a:pt x="5633405" y="4908680"/>
                  <a:pt x="5626316" y="4908043"/>
                </a:cubicBezTo>
                <a:lnTo>
                  <a:pt x="5626316" y="4907724"/>
                </a:lnTo>
                <a:cubicBezTo>
                  <a:pt x="5633086" y="4906664"/>
                  <a:pt x="5638009" y="4903813"/>
                  <a:pt x="5641075" y="4899153"/>
                </a:cubicBezTo>
                <a:cubicBezTo>
                  <a:pt x="5644142" y="4894502"/>
                  <a:pt x="5645680" y="4888360"/>
                  <a:pt x="5645680" y="4880736"/>
                </a:cubicBezTo>
                <a:cubicBezTo>
                  <a:pt x="5645680" y="4876395"/>
                  <a:pt x="5645126" y="4872381"/>
                  <a:pt x="5644010" y="4868668"/>
                </a:cubicBezTo>
                <a:cubicBezTo>
                  <a:pt x="5642904" y="4864964"/>
                  <a:pt x="5641103" y="4861766"/>
                  <a:pt x="5638609" y="4859066"/>
                </a:cubicBezTo>
                <a:cubicBezTo>
                  <a:pt x="5636124" y="4856365"/>
                  <a:pt x="5632898" y="4854274"/>
                  <a:pt x="5628923" y="4852792"/>
                </a:cubicBezTo>
                <a:cubicBezTo>
                  <a:pt x="5624956" y="4851311"/>
                  <a:pt x="5620164" y="4850570"/>
                  <a:pt x="5614557" y="4850570"/>
                </a:cubicBezTo>
                <a:close/>
                <a:moveTo>
                  <a:pt x="5025222" y="4849660"/>
                </a:moveTo>
                <a:cubicBezTo>
                  <a:pt x="5012591" y="4849660"/>
                  <a:pt x="5002042" y="4853908"/>
                  <a:pt x="4993556" y="4862394"/>
                </a:cubicBezTo>
                <a:cubicBezTo>
                  <a:pt x="4988248" y="4867702"/>
                  <a:pt x="4984854" y="4874547"/>
                  <a:pt x="4983372" y="4882921"/>
                </a:cubicBezTo>
                <a:cubicBezTo>
                  <a:pt x="4982519" y="4887591"/>
                  <a:pt x="4982097" y="4895702"/>
                  <a:pt x="4982097" y="4907264"/>
                </a:cubicBezTo>
                <a:cubicBezTo>
                  <a:pt x="4982097" y="4918826"/>
                  <a:pt x="4982519" y="4926937"/>
                  <a:pt x="4983372" y="4931607"/>
                </a:cubicBezTo>
                <a:cubicBezTo>
                  <a:pt x="4984854" y="4939990"/>
                  <a:pt x="4988248" y="4946826"/>
                  <a:pt x="4993556" y="4952134"/>
                </a:cubicBezTo>
                <a:cubicBezTo>
                  <a:pt x="5002042" y="4960620"/>
                  <a:pt x="5012601" y="4964858"/>
                  <a:pt x="5025222" y="4964858"/>
                </a:cubicBezTo>
                <a:cubicBezTo>
                  <a:pt x="5037844" y="4964858"/>
                  <a:pt x="5048403" y="4960620"/>
                  <a:pt x="5056889" y="4952134"/>
                </a:cubicBezTo>
                <a:cubicBezTo>
                  <a:pt x="5062197" y="4946826"/>
                  <a:pt x="5065582" y="4939990"/>
                  <a:pt x="5067073" y="4931607"/>
                </a:cubicBezTo>
                <a:cubicBezTo>
                  <a:pt x="5067926" y="4926937"/>
                  <a:pt x="5068348" y="4918826"/>
                  <a:pt x="5068348" y="4907264"/>
                </a:cubicBezTo>
                <a:cubicBezTo>
                  <a:pt x="5068348" y="4895702"/>
                  <a:pt x="5067917" y="4887591"/>
                  <a:pt x="5067073" y="4882921"/>
                </a:cubicBezTo>
                <a:cubicBezTo>
                  <a:pt x="5065582" y="4874538"/>
                  <a:pt x="5062197" y="4867702"/>
                  <a:pt x="5056889" y="4862394"/>
                </a:cubicBezTo>
                <a:cubicBezTo>
                  <a:pt x="5048403" y="4853908"/>
                  <a:pt x="5037853" y="4849660"/>
                  <a:pt x="5025222" y="4849660"/>
                </a:cubicBezTo>
                <a:close/>
                <a:moveTo>
                  <a:pt x="0" y="0"/>
                </a:moveTo>
                <a:lnTo>
                  <a:pt x="1468967" y="0"/>
                </a:lnTo>
                <a:lnTo>
                  <a:pt x="4572000" y="0"/>
                </a:lnTo>
                <a:lnTo>
                  <a:pt x="6040967" y="0"/>
                </a:lnTo>
                <a:lnTo>
                  <a:pt x="6040967" y="5143500"/>
                </a:lnTo>
                <a:lnTo>
                  <a:pt x="4572000" y="5143500"/>
                </a:lnTo>
                <a:lnTo>
                  <a:pt x="1468967" y="5143500"/>
                </a:lnTo>
                <a:lnTo>
                  <a:pt x="0" y="51435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 name="Text Placeholder 4">
            <a:extLst>
              <a:ext uri="{FF2B5EF4-FFF2-40B4-BE49-F238E27FC236}">
                <a16:creationId xmlns:a16="http://schemas.microsoft.com/office/drawing/2014/main" id="{B7C7ADEE-1134-009C-DE42-7EEFCB513ABD}"/>
              </a:ext>
            </a:extLst>
          </p:cNvPr>
          <p:cNvSpPr>
            <a:spLocks noGrp="1"/>
          </p:cNvSpPr>
          <p:nvPr>
            <p:ph type="body" sz="quarter" idx="30" hasCustomPrompt="1"/>
          </p:nvPr>
        </p:nvSpPr>
        <p:spPr>
          <a:xfrm>
            <a:off x="443793" y="296845"/>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Tree>
    <p:extLst>
      <p:ext uri="{BB962C8B-B14F-4D97-AF65-F5344CB8AC3E}">
        <p14:creationId xmlns:p14="http://schemas.microsoft.com/office/powerpoint/2010/main" val="4054536410"/>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CASE STUDY 05">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8CDDE26B-E84D-531A-2C89-1F6B2E9E4D16}"/>
              </a:ext>
            </a:extLst>
          </p:cNvPr>
          <p:cNvSpPr/>
          <p:nvPr userDrawn="1"/>
        </p:nvSpPr>
        <p:spPr bwMode="auto">
          <a:xfrm>
            <a:off x="10272890" y="6261101"/>
            <a:ext cx="1919111" cy="596900"/>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7" name="Rectangle 6">
            <a:extLst>
              <a:ext uri="{FF2B5EF4-FFF2-40B4-BE49-F238E27FC236}">
                <a16:creationId xmlns:a16="http://schemas.microsoft.com/office/drawing/2014/main" id="{2189B2D9-493F-E21D-B3FA-B6B5F77FF002}"/>
              </a:ext>
            </a:extLst>
          </p:cNvPr>
          <p:cNvSpPr/>
          <p:nvPr userDrawn="1"/>
        </p:nvSpPr>
        <p:spPr bwMode="auto">
          <a:xfrm>
            <a:off x="1" y="0"/>
            <a:ext cx="4137376"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ooter Placeholder 2"/>
          <p:cNvSpPr>
            <a:spLocks noGrp="1"/>
          </p:cNvSpPr>
          <p:nvPr>
            <p:ph type="ftr" sz="quarter" idx="19"/>
          </p:nvPr>
        </p:nvSpPr>
        <p:spPr/>
        <p:txBody>
          <a:bodyPr/>
          <a:lstStyle>
            <a:lvl1pPr>
              <a:defRPr>
                <a:solidFill>
                  <a:schemeClr val="tx2"/>
                </a:solidFill>
              </a:defRPr>
            </a:lvl1p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4"/>
            <a:ext cx="3171576" cy="3472267"/>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3">
            <a:extLst>
              <a:ext uri="{FF2B5EF4-FFF2-40B4-BE49-F238E27FC236}">
                <a16:creationId xmlns:a16="http://schemas.microsoft.com/office/drawing/2014/main" id="{192BF42A-7B79-84D6-1ABD-902198552D87}"/>
              </a:ext>
            </a:extLst>
          </p:cNvPr>
          <p:cNvSpPr>
            <a:spLocks noGrp="1"/>
          </p:cNvSpPr>
          <p:nvPr>
            <p:ph type="body" sz="quarter" idx="15" hasCustomPrompt="1"/>
          </p:nvPr>
        </p:nvSpPr>
        <p:spPr>
          <a:xfrm>
            <a:off x="524935" y="1765234"/>
            <a:ext cx="3171576" cy="736588"/>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Title 14">
            <a:extLst>
              <a:ext uri="{FF2B5EF4-FFF2-40B4-BE49-F238E27FC236}">
                <a16:creationId xmlns:a16="http://schemas.microsoft.com/office/drawing/2014/main" id="{36FA4CC7-8CF0-8F2C-915C-B74F30A45169}"/>
              </a:ext>
            </a:extLst>
          </p:cNvPr>
          <p:cNvSpPr>
            <a:spLocks noGrp="1"/>
          </p:cNvSpPr>
          <p:nvPr>
            <p:ph type="title" hasCustomPrompt="1"/>
          </p:nvPr>
        </p:nvSpPr>
        <p:spPr>
          <a:xfrm>
            <a:off x="533401" y="617672"/>
            <a:ext cx="3163513" cy="872461"/>
          </a:xfrm>
        </p:spPr>
        <p:txBody>
          <a:bodyPr anchor="t"/>
          <a:lstStyle>
            <a:lvl1pPr>
              <a:defRPr>
                <a:solidFill>
                  <a:schemeClr val="tx2"/>
                </a:solidFill>
              </a:defRPr>
            </a:lvl1pPr>
          </a:lstStyle>
          <a:p>
            <a:r>
              <a:rPr lang="en-GB"/>
              <a:t>Title</a:t>
            </a:r>
          </a:p>
        </p:txBody>
      </p:sp>
      <p:grpSp>
        <p:nvGrpSpPr>
          <p:cNvPr id="2" name="Group 1">
            <a:extLst>
              <a:ext uri="{FF2B5EF4-FFF2-40B4-BE49-F238E27FC236}">
                <a16:creationId xmlns:a16="http://schemas.microsoft.com/office/drawing/2014/main" id="{DB5FA515-AF47-867D-060E-F8928FD6B922}"/>
              </a:ext>
            </a:extLst>
          </p:cNvPr>
          <p:cNvGrpSpPr/>
          <p:nvPr userDrawn="1"/>
        </p:nvGrpSpPr>
        <p:grpSpPr>
          <a:xfrm>
            <a:off x="4137378" y="0"/>
            <a:ext cx="8054623" cy="6851861"/>
            <a:chOff x="0" y="0"/>
            <a:chExt cx="7659974" cy="5138896"/>
          </a:xfrm>
        </p:grpSpPr>
        <p:sp>
          <p:nvSpPr>
            <p:cNvPr id="4" name="Rectangle 3">
              <a:extLst>
                <a:ext uri="{FF2B5EF4-FFF2-40B4-BE49-F238E27FC236}">
                  <a16:creationId xmlns:a16="http://schemas.microsoft.com/office/drawing/2014/main" id="{00113CDA-3A66-A4A2-E1BF-1499556AEE87}"/>
                </a:ext>
              </a:extLst>
            </p:cNvPr>
            <p:cNvSpPr/>
            <p:nvPr userDrawn="1"/>
          </p:nvSpPr>
          <p:spPr bwMode="auto">
            <a:xfrm>
              <a:off x="0" y="0"/>
              <a:ext cx="2563318" cy="2570813"/>
            </a:xfrm>
            <a:prstGeom prst="rect">
              <a:avLst/>
            </a:prstGeom>
            <a:solidFill>
              <a:schemeClr val="accent5"/>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8" name="Rectangle 7">
              <a:extLst>
                <a:ext uri="{FF2B5EF4-FFF2-40B4-BE49-F238E27FC236}">
                  <a16:creationId xmlns:a16="http://schemas.microsoft.com/office/drawing/2014/main" id="{79403555-475F-8344-8CC2-DBBFE9D5C37A}"/>
                </a:ext>
              </a:extLst>
            </p:cNvPr>
            <p:cNvSpPr/>
            <p:nvPr userDrawn="1"/>
          </p:nvSpPr>
          <p:spPr bwMode="auto">
            <a:xfrm>
              <a:off x="2533338" y="0"/>
              <a:ext cx="2563318" cy="2570813"/>
            </a:xfrm>
            <a:prstGeom prst="rect">
              <a:avLst/>
            </a:prstGeom>
            <a:solidFill>
              <a:schemeClr val="accent1"/>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5" name="Rectangle 14">
              <a:extLst>
                <a:ext uri="{FF2B5EF4-FFF2-40B4-BE49-F238E27FC236}">
                  <a16:creationId xmlns:a16="http://schemas.microsoft.com/office/drawing/2014/main" id="{3AA329E3-C530-D389-756D-B233E6045E3A}"/>
                </a:ext>
              </a:extLst>
            </p:cNvPr>
            <p:cNvSpPr/>
            <p:nvPr userDrawn="1"/>
          </p:nvSpPr>
          <p:spPr bwMode="auto">
            <a:xfrm>
              <a:off x="5096656" y="0"/>
              <a:ext cx="2563318" cy="2570813"/>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6" name="Rectangle 15">
              <a:extLst>
                <a:ext uri="{FF2B5EF4-FFF2-40B4-BE49-F238E27FC236}">
                  <a16:creationId xmlns:a16="http://schemas.microsoft.com/office/drawing/2014/main" id="{78D8FB46-39BF-8ED3-A2F0-4B3806908AC6}"/>
                </a:ext>
              </a:extLst>
            </p:cNvPr>
            <p:cNvSpPr/>
            <p:nvPr userDrawn="1"/>
          </p:nvSpPr>
          <p:spPr bwMode="auto">
            <a:xfrm>
              <a:off x="0" y="2568083"/>
              <a:ext cx="2563318" cy="2570813"/>
            </a:xfrm>
            <a:prstGeom prst="rect">
              <a:avLst/>
            </a:prstGeom>
            <a:solidFill>
              <a:schemeClr val="accent6"/>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17" name="Rectangle 16">
              <a:extLst>
                <a:ext uri="{FF2B5EF4-FFF2-40B4-BE49-F238E27FC236}">
                  <a16:creationId xmlns:a16="http://schemas.microsoft.com/office/drawing/2014/main" id="{DFE642F8-7B9A-B1DD-4540-4AC268FF5E35}"/>
                </a:ext>
              </a:extLst>
            </p:cNvPr>
            <p:cNvSpPr/>
            <p:nvPr userDrawn="1"/>
          </p:nvSpPr>
          <p:spPr bwMode="auto">
            <a:xfrm>
              <a:off x="2533338" y="2568083"/>
              <a:ext cx="2563318" cy="2570813"/>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grpSp>
      <p:sp>
        <p:nvSpPr>
          <p:cNvPr id="32" name="Picture Placeholder 31">
            <a:extLst>
              <a:ext uri="{FF2B5EF4-FFF2-40B4-BE49-F238E27FC236}">
                <a16:creationId xmlns:a16="http://schemas.microsoft.com/office/drawing/2014/main" id="{B5037115-C35E-0B8A-AEE0-45BC697811D7}"/>
              </a:ext>
            </a:extLst>
          </p:cNvPr>
          <p:cNvSpPr>
            <a:spLocks noGrp="1"/>
          </p:cNvSpPr>
          <p:nvPr>
            <p:ph type="pic" sz="quarter" idx="17"/>
          </p:nvPr>
        </p:nvSpPr>
        <p:spPr bwMode="auto">
          <a:xfrm>
            <a:off x="9496618" y="3427751"/>
            <a:ext cx="2695383" cy="3429600"/>
          </a:xfrm>
          <a:custGeom>
            <a:avLst/>
            <a:gdLst>
              <a:gd name="connsiteX0" fmla="*/ 822629 w 2021537"/>
              <a:gd name="connsiteY0" fmla="*/ 2364920 h 2572200"/>
              <a:gd name="connsiteX1" fmla="*/ 822629 w 2021537"/>
              <a:gd name="connsiteY1" fmla="*/ 2393098 h 2572200"/>
              <a:gd name="connsiteX2" fmla="*/ 850807 w 2021537"/>
              <a:gd name="connsiteY2" fmla="*/ 2393098 h 2572200"/>
              <a:gd name="connsiteX3" fmla="*/ 850807 w 2021537"/>
              <a:gd name="connsiteY3" fmla="*/ 2364920 h 2572200"/>
              <a:gd name="connsiteX4" fmla="*/ 1260409 w 2021537"/>
              <a:gd name="connsiteY4" fmla="*/ 2304625 h 2572200"/>
              <a:gd name="connsiteX5" fmla="*/ 1272665 w 2021537"/>
              <a:gd name="connsiteY5" fmla="*/ 2304625 h 2572200"/>
              <a:gd name="connsiteX6" fmla="*/ 1286028 w 2021537"/>
              <a:gd name="connsiteY6" fmla="*/ 2310992 h 2572200"/>
              <a:gd name="connsiteX7" fmla="*/ 1288290 w 2021537"/>
              <a:gd name="connsiteY7" fmla="*/ 2319587 h 2572200"/>
              <a:gd name="connsiteX8" fmla="*/ 1289047 w 2021537"/>
              <a:gd name="connsiteY8" fmla="*/ 2336447 h 2572200"/>
              <a:gd name="connsiteX9" fmla="*/ 1288410 w 2021537"/>
              <a:gd name="connsiteY9" fmla="*/ 2355215 h 2572200"/>
              <a:gd name="connsiteX10" fmla="*/ 1286028 w 2021537"/>
              <a:gd name="connsiteY10" fmla="*/ 2361901 h 2572200"/>
              <a:gd name="connsiteX11" fmla="*/ 1272665 w 2021537"/>
              <a:gd name="connsiteY11" fmla="*/ 2368268 h 2572200"/>
              <a:gd name="connsiteX12" fmla="*/ 1260409 w 2021537"/>
              <a:gd name="connsiteY12" fmla="*/ 2368268 h 2572200"/>
              <a:gd name="connsiteX13" fmla="*/ 1005802 w 2021537"/>
              <a:gd name="connsiteY13" fmla="*/ 2303678 h 2572200"/>
              <a:gd name="connsiteX14" fmla="*/ 1016942 w 2021537"/>
              <a:gd name="connsiteY14" fmla="*/ 2308610 h 2572200"/>
              <a:gd name="connsiteX15" fmla="*/ 1021077 w 2021537"/>
              <a:gd name="connsiteY15" fmla="*/ 2336451 h 2572200"/>
              <a:gd name="connsiteX16" fmla="*/ 1017101 w 2021537"/>
              <a:gd name="connsiteY16" fmla="*/ 2363973 h 2572200"/>
              <a:gd name="connsiteX17" fmla="*/ 1005802 w 2021537"/>
              <a:gd name="connsiteY17" fmla="*/ 2369224 h 2572200"/>
              <a:gd name="connsiteX18" fmla="*/ 994502 w 2021537"/>
              <a:gd name="connsiteY18" fmla="*/ 2363973 h 2572200"/>
              <a:gd name="connsiteX19" fmla="*/ 990526 w 2021537"/>
              <a:gd name="connsiteY19" fmla="*/ 2336451 h 2572200"/>
              <a:gd name="connsiteX20" fmla="*/ 994662 w 2021537"/>
              <a:gd name="connsiteY20" fmla="*/ 2308610 h 2572200"/>
              <a:gd name="connsiteX21" fmla="*/ 1005802 w 2021537"/>
              <a:gd name="connsiteY21" fmla="*/ 2303678 h 2572200"/>
              <a:gd name="connsiteX22" fmla="*/ 1578464 w 2021537"/>
              <a:gd name="connsiteY22" fmla="*/ 2301043 h 2572200"/>
              <a:gd name="connsiteX23" fmla="*/ 1584174 w 2021537"/>
              <a:gd name="connsiteY23" fmla="*/ 2301043 h 2572200"/>
              <a:gd name="connsiteX24" fmla="*/ 1593776 w 2021537"/>
              <a:gd name="connsiteY24" fmla="*/ 2304063 h 2572200"/>
              <a:gd name="connsiteX25" fmla="*/ 1596712 w 2021537"/>
              <a:gd name="connsiteY25" fmla="*/ 2314218 h 2572200"/>
              <a:gd name="connsiteX26" fmla="*/ 1593692 w 2021537"/>
              <a:gd name="connsiteY26" fmla="*/ 2323980 h 2572200"/>
              <a:gd name="connsiteX27" fmla="*/ 1593701 w 2021537"/>
              <a:gd name="connsiteY27" fmla="*/ 2323980 h 2572200"/>
              <a:gd name="connsiteX28" fmla="*/ 1584334 w 2021537"/>
              <a:gd name="connsiteY28" fmla="*/ 2327712 h 2572200"/>
              <a:gd name="connsiteX29" fmla="*/ 1578464 w 2021537"/>
              <a:gd name="connsiteY29" fmla="*/ 2327712 h 2572200"/>
              <a:gd name="connsiteX30" fmla="*/ 1388567 w 2021537"/>
              <a:gd name="connsiteY30" fmla="*/ 2279813 h 2572200"/>
              <a:gd name="connsiteX31" fmla="*/ 1388567 w 2021537"/>
              <a:gd name="connsiteY31" fmla="*/ 2393098 h 2572200"/>
              <a:gd name="connsiteX32" fmla="*/ 1462496 w 2021537"/>
              <a:gd name="connsiteY32" fmla="*/ 2393098 h 2572200"/>
              <a:gd name="connsiteX33" fmla="*/ 1462496 w 2021537"/>
              <a:gd name="connsiteY33" fmla="*/ 2368277 h 2572200"/>
              <a:gd name="connsiteX34" fmla="*/ 1416417 w 2021537"/>
              <a:gd name="connsiteY34" fmla="*/ 2368277 h 2572200"/>
              <a:gd name="connsiteX35" fmla="*/ 1416417 w 2021537"/>
              <a:gd name="connsiteY35" fmla="*/ 2348388 h 2572200"/>
              <a:gd name="connsiteX36" fmla="*/ 1458417 w 2021537"/>
              <a:gd name="connsiteY36" fmla="*/ 2348388 h 2572200"/>
              <a:gd name="connsiteX37" fmla="*/ 1458417 w 2021537"/>
              <a:gd name="connsiteY37" fmla="*/ 2323567 h 2572200"/>
              <a:gd name="connsiteX38" fmla="*/ 1416417 w 2021537"/>
              <a:gd name="connsiteY38" fmla="*/ 2323567 h 2572200"/>
              <a:gd name="connsiteX39" fmla="*/ 1416417 w 2021537"/>
              <a:gd name="connsiteY39" fmla="*/ 2304634 h 2572200"/>
              <a:gd name="connsiteX40" fmla="*/ 1462496 w 2021537"/>
              <a:gd name="connsiteY40" fmla="*/ 2304634 h 2572200"/>
              <a:gd name="connsiteX41" fmla="*/ 1462496 w 2021537"/>
              <a:gd name="connsiteY41" fmla="*/ 2279813 h 2572200"/>
              <a:gd name="connsiteX42" fmla="*/ 1232550 w 2021537"/>
              <a:gd name="connsiteY42" fmla="*/ 2279813 h 2572200"/>
              <a:gd name="connsiteX43" fmla="*/ 1232550 w 2021537"/>
              <a:gd name="connsiteY43" fmla="*/ 2393098 h 2572200"/>
              <a:gd name="connsiteX44" fmla="*/ 1274560 w 2021537"/>
              <a:gd name="connsiteY44" fmla="*/ 2393098 h 2572200"/>
              <a:gd name="connsiteX45" fmla="*/ 1305110 w 2021537"/>
              <a:gd name="connsiteY45" fmla="*/ 2381958 h 2572200"/>
              <a:gd name="connsiteX46" fmla="*/ 1315932 w 2021537"/>
              <a:gd name="connsiteY46" fmla="*/ 2360954 h 2572200"/>
              <a:gd name="connsiteX47" fmla="*/ 1316888 w 2021537"/>
              <a:gd name="connsiteY47" fmla="*/ 2336456 h 2572200"/>
              <a:gd name="connsiteX48" fmla="*/ 1315932 w 2021537"/>
              <a:gd name="connsiteY48" fmla="*/ 2311958 h 2572200"/>
              <a:gd name="connsiteX49" fmla="*/ 1305110 w 2021537"/>
              <a:gd name="connsiteY49" fmla="*/ 2290953 h 2572200"/>
              <a:gd name="connsiteX50" fmla="*/ 1274560 w 2021537"/>
              <a:gd name="connsiteY50" fmla="*/ 2279813 h 2572200"/>
              <a:gd name="connsiteX51" fmla="*/ 1088470 w 2021537"/>
              <a:gd name="connsiteY51" fmla="*/ 2279813 h 2572200"/>
              <a:gd name="connsiteX52" fmla="*/ 1088470 w 2021537"/>
              <a:gd name="connsiteY52" fmla="*/ 2393098 h 2572200"/>
              <a:gd name="connsiteX53" fmla="*/ 1116320 w 2021537"/>
              <a:gd name="connsiteY53" fmla="*/ 2393098 h 2572200"/>
              <a:gd name="connsiteX54" fmla="*/ 1116320 w 2021537"/>
              <a:gd name="connsiteY54" fmla="*/ 2336142 h 2572200"/>
              <a:gd name="connsiteX55" fmla="*/ 1152591 w 2021537"/>
              <a:gd name="connsiteY55" fmla="*/ 2393098 h 2572200"/>
              <a:gd name="connsiteX56" fmla="*/ 1176943 w 2021537"/>
              <a:gd name="connsiteY56" fmla="*/ 2393098 h 2572200"/>
              <a:gd name="connsiteX57" fmla="*/ 1176943 w 2021537"/>
              <a:gd name="connsiteY57" fmla="*/ 2279813 h 2572200"/>
              <a:gd name="connsiteX58" fmla="*/ 1149093 w 2021537"/>
              <a:gd name="connsiteY58" fmla="*/ 2279813 h 2572200"/>
              <a:gd name="connsiteX59" fmla="*/ 1149093 w 2021537"/>
              <a:gd name="connsiteY59" fmla="*/ 2336770 h 2572200"/>
              <a:gd name="connsiteX60" fmla="*/ 1112813 w 2021537"/>
              <a:gd name="connsiteY60" fmla="*/ 2279813 h 2572200"/>
              <a:gd name="connsiteX61" fmla="*/ 849513 w 2021537"/>
              <a:gd name="connsiteY61" fmla="*/ 2279813 h 2572200"/>
              <a:gd name="connsiteX62" fmla="*/ 883721 w 2021537"/>
              <a:gd name="connsiteY62" fmla="*/ 2350911 h 2572200"/>
              <a:gd name="connsiteX63" fmla="*/ 883721 w 2021537"/>
              <a:gd name="connsiteY63" fmla="*/ 2393098 h 2572200"/>
              <a:gd name="connsiteX64" fmla="*/ 911571 w 2021537"/>
              <a:gd name="connsiteY64" fmla="*/ 2393098 h 2572200"/>
              <a:gd name="connsiteX65" fmla="*/ 911571 w 2021537"/>
              <a:gd name="connsiteY65" fmla="*/ 2350911 h 2572200"/>
              <a:gd name="connsiteX66" fmla="*/ 945779 w 2021537"/>
              <a:gd name="connsiteY66" fmla="*/ 2279813 h 2572200"/>
              <a:gd name="connsiteX67" fmla="*/ 915387 w 2021537"/>
              <a:gd name="connsiteY67" fmla="*/ 2279813 h 2572200"/>
              <a:gd name="connsiteX68" fmla="*/ 897721 w 2021537"/>
              <a:gd name="connsiteY68" fmla="*/ 2318963 h 2572200"/>
              <a:gd name="connsiteX69" fmla="*/ 879904 w 2021537"/>
              <a:gd name="connsiteY69" fmla="*/ 2279813 h 2572200"/>
              <a:gd name="connsiteX70" fmla="*/ 1548935 w 2021537"/>
              <a:gd name="connsiteY70" fmla="*/ 2279757 h 2572200"/>
              <a:gd name="connsiteX71" fmla="*/ 1548935 w 2021537"/>
              <a:gd name="connsiteY71" fmla="*/ 2393099 h 2572200"/>
              <a:gd name="connsiteX72" fmla="*/ 1578464 w 2021537"/>
              <a:gd name="connsiteY72" fmla="*/ 2393099 h 2572200"/>
              <a:gd name="connsiteX73" fmla="*/ 1578464 w 2021537"/>
              <a:gd name="connsiteY73" fmla="*/ 2347694 h 2572200"/>
              <a:gd name="connsiteX74" fmla="*/ 1586237 w 2021537"/>
              <a:gd name="connsiteY74" fmla="*/ 2347694 h 2572200"/>
              <a:gd name="connsiteX75" fmla="*/ 1590766 w 2021537"/>
              <a:gd name="connsiteY75" fmla="*/ 2348407 h 2572200"/>
              <a:gd name="connsiteX76" fmla="*/ 1593786 w 2021537"/>
              <a:gd name="connsiteY76" fmla="*/ 2350948 h 2572200"/>
              <a:gd name="connsiteX77" fmla="*/ 1595455 w 2021537"/>
              <a:gd name="connsiteY77" fmla="*/ 2355946 h 2572200"/>
              <a:gd name="connsiteX78" fmla="*/ 1595933 w 2021537"/>
              <a:gd name="connsiteY78" fmla="*/ 2363879 h 2572200"/>
              <a:gd name="connsiteX79" fmla="*/ 1595849 w 2021537"/>
              <a:gd name="connsiteY79" fmla="*/ 2371419 h 2572200"/>
              <a:gd name="connsiteX80" fmla="*/ 1595849 w 2021537"/>
              <a:gd name="connsiteY80" fmla="*/ 2375835 h 2572200"/>
              <a:gd name="connsiteX81" fmla="*/ 1595849 w 2021537"/>
              <a:gd name="connsiteY81" fmla="*/ 2381818 h 2572200"/>
              <a:gd name="connsiteX82" fmla="*/ 1595849 w 2021537"/>
              <a:gd name="connsiteY82" fmla="*/ 2393089 h 2572200"/>
              <a:gd name="connsiteX83" fmla="*/ 1625527 w 2021537"/>
              <a:gd name="connsiteY83" fmla="*/ 2393089 h 2572200"/>
              <a:gd name="connsiteX84" fmla="*/ 1625453 w 2021537"/>
              <a:gd name="connsiteY84" fmla="*/ 2362614 h 2572200"/>
              <a:gd name="connsiteX85" fmla="*/ 1621486 w 2021537"/>
              <a:gd name="connsiteY85" fmla="*/ 2344675 h 2572200"/>
              <a:gd name="connsiteX86" fmla="*/ 1621486 w 2021537"/>
              <a:gd name="connsiteY86" fmla="*/ 2344694 h 2572200"/>
              <a:gd name="connsiteX87" fmla="*/ 1606886 w 2021537"/>
              <a:gd name="connsiteY87" fmla="*/ 2337230 h 2572200"/>
              <a:gd name="connsiteX88" fmla="*/ 1606886 w 2021537"/>
              <a:gd name="connsiteY88" fmla="*/ 2336911 h 2572200"/>
              <a:gd name="connsiteX89" fmla="*/ 1621645 w 2021537"/>
              <a:gd name="connsiteY89" fmla="*/ 2328340 h 2572200"/>
              <a:gd name="connsiteX90" fmla="*/ 1626250 w 2021537"/>
              <a:gd name="connsiteY90" fmla="*/ 2309923 h 2572200"/>
              <a:gd name="connsiteX91" fmla="*/ 1624580 w 2021537"/>
              <a:gd name="connsiteY91" fmla="*/ 2297855 h 2572200"/>
              <a:gd name="connsiteX92" fmla="*/ 1619179 w 2021537"/>
              <a:gd name="connsiteY92" fmla="*/ 2288253 h 2572200"/>
              <a:gd name="connsiteX93" fmla="*/ 1609493 w 2021537"/>
              <a:gd name="connsiteY93" fmla="*/ 2281979 h 2572200"/>
              <a:gd name="connsiteX94" fmla="*/ 1595127 w 2021537"/>
              <a:gd name="connsiteY94" fmla="*/ 2279757 h 2572200"/>
              <a:gd name="connsiteX95" fmla="*/ 1005792 w 2021537"/>
              <a:gd name="connsiteY95" fmla="*/ 2278847 h 2572200"/>
              <a:gd name="connsiteX96" fmla="*/ 974126 w 2021537"/>
              <a:gd name="connsiteY96" fmla="*/ 2291581 h 2572200"/>
              <a:gd name="connsiteX97" fmla="*/ 963942 w 2021537"/>
              <a:gd name="connsiteY97" fmla="*/ 2312108 h 2572200"/>
              <a:gd name="connsiteX98" fmla="*/ 962667 w 2021537"/>
              <a:gd name="connsiteY98" fmla="*/ 2336451 h 2572200"/>
              <a:gd name="connsiteX99" fmla="*/ 963942 w 2021537"/>
              <a:gd name="connsiteY99" fmla="*/ 2360794 h 2572200"/>
              <a:gd name="connsiteX100" fmla="*/ 974126 w 2021537"/>
              <a:gd name="connsiteY100" fmla="*/ 2381321 h 2572200"/>
              <a:gd name="connsiteX101" fmla="*/ 1005792 w 2021537"/>
              <a:gd name="connsiteY101" fmla="*/ 2394045 h 2572200"/>
              <a:gd name="connsiteX102" fmla="*/ 1037459 w 2021537"/>
              <a:gd name="connsiteY102" fmla="*/ 2381321 h 2572200"/>
              <a:gd name="connsiteX103" fmla="*/ 1047643 w 2021537"/>
              <a:gd name="connsiteY103" fmla="*/ 2360794 h 2572200"/>
              <a:gd name="connsiteX104" fmla="*/ 1048918 w 2021537"/>
              <a:gd name="connsiteY104" fmla="*/ 2336451 h 2572200"/>
              <a:gd name="connsiteX105" fmla="*/ 1047643 w 2021537"/>
              <a:gd name="connsiteY105" fmla="*/ 2312108 h 2572200"/>
              <a:gd name="connsiteX106" fmla="*/ 1037459 w 2021537"/>
              <a:gd name="connsiteY106" fmla="*/ 2291581 h 2572200"/>
              <a:gd name="connsiteX107" fmla="*/ 1005792 w 2021537"/>
              <a:gd name="connsiteY107" fmla="*/ 2278847 h 2572200"/>
              <a:gd name="connsiteX108" fmla="*/ 0 w 2021537"/>
              <a:gd name="connsiteY108" fmla="*/ 0 h 2572200"/>
              <a:gd name="connsiteX109" fmla="*/ 2021537 w 2021537"/>
              <a:gd name="connsiteY109" fmla="*/ 0 h 2572200"/>
              <a:gd name="connsiteX110" fmla="*/ 2021537 w 2021537"/>
              <a:gd name="connsiteY110" fmla="*/ 2572200 h 2572200"/>
              <a:gd name="connsiteX111" fmla="*/ 0 w 2021537"/>
              <a:gd name="connsiteY111" fmla="*/ 2572200 h 25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2021537" h="2572200">
                <a:moveTo>
                  <a:pt x="822629" y="2364920"/>
                </a:moveTo>
                <a:lnTo>
                  <a:pt x="822629" y="2393098"/>
                </a:lnTo>
                <a:lnTo>
                  <a:pt x="850807" y="2393098"/>
                </a:lnTo>
                <a:lnTo>
                  <a:pt x="850807" y="2364920"/>
                </a:lnTo>
                <a:close/>
                <a:moveTo>
                  <a:pt x="1260409" y="2304625"/>
                </a:moveTo>
                <a:lnTo>
                  <a:pt x="1272665" y="2304625"/>
                </a:lnTo>
                <a:cubicBezTo>
                  <a:pt x="1278714" y="2304625"/>
                  <a:pt x="1283168" y="2306754"/>
                  <a:pt x="1286028" y="2310992"/>
                </a:cubicBezTo>
                <a:cubicBezTo>
                  <a:pt x="1287032" y="2312479"/>
                  <a:pt x="1287786" y="2315344"/>
                  <a:pt x="1288290" y="2319587"/>
                </a:cubicBezTo>
                <a:lnTo>
                  <a:pt x="1289047" y="2336447"/>
                </a:lnTo>
                <a:lnTo>
                  <a:pt x="1288410" y="2355215"/>
                </a:lnTo>
                <a:cubicBezTo>
                  <a:pt x="1287988" y="2357981"/>
                  <a:pt x="1287191" y="2360203"/>
                  <a:pt x="1286028" y="2361901"/>
                </a:cubicBezTo>
                <a:cubicBezTo>
                  <a:pt x="1283168" y="2366148"/>
                  <a:pt x="1278714" y="2368268"/>
                  <a:pt x="1272665" y="2368268"/>
                </a:cubicBezTo>
                <a:lnTo>
                  <a:pt x="1260409" y="2368268"/>
                </a:lnTo>
                <a:close/>
                <a:moveTo>
                  <a:pt x="1005802" y="2303678"/>
                </a:moveTo>
                <a:cubicBezTo>
                  <a:pt x="1010678" y="2303678"/>
                  <a:pt x="1014401" y="2305328"/>
                  <a:pt x="1016942" y="2308610"/>
                </a:cubicBezTo>
                <a:cubicBezTo>
                  <a:pt x="1019699" y="2312211"/>
                  <a:pt x="1021077" y="2321494"/>
                  <a:pt x="1021077" y="2336451"/>
                </a:cubicBezTo>
                <a:cubicBezTo>
                  <a:pt x="1021077" y="2351295"/>
                  <a:pt x="1019755" y="2360475"/>
                  <a:pt x="1017101" y="2363973"/>
                </a:cubicBezTo>
                <a:cubicBezTo>
                  <a:pt x="1014448" y="2367470"/>
                  <a:pt x="1010687" y="2369224"/>
                  <a:pt x="1005802" y="2369224"/>
                </a:cubicBezTo>
                <a:cubicBezTo>
                  <a:pt x="1000916" y="2369224"/>
                  <a:pt x="997156" y="2367470"/>
                  <a:pt x="994502" y="2363973"/>
                </a:cubicBezTo>
                <a:cubicBezTo>
                  <a:pt x="991849" y="2360475"/>
                  <a:pt x="990526" y="2351407"/>
                  <a:pt x="990526" y="2336451"/>
                </a:cubicBezTo>
                <a:cubicBezTo>
                  <a:pt x="990526" y="2321494"/>
                  <a:pt x="991905" y="2312220"/>
                  <a:pt x="994662" y="2308610"/>
                </a:cubicBezTo>
                <a:cubicBezTo>
                  <a:pt x="997212" y="2305328"/>
                  <a:pt x="1000926" y="2303678"/>
                  <a:pt x="1005802" y="2303678"/>
                </a:cubicBezTo>
                <a:close/>
                <a:moveTo>
                  <a:pt x="1578464" y="2301043"/>
                </a:moveTo>
                <a:lnTo>
                  <a:pt x="1584174" y="2301043"/>
                </a:lnTo>
                <a:cubicBezTo>
                  <a:pt x="1588619" y="2301043"/>
                  <a:pt x="1591817" y="2302046"/>
                  <a:pt x="1593776" y="2304063"/>
                </a:cubicBezTo>
                <a:cubicBezTo>
                  <a:pt x="1595736" y="2306079"/>
                  <a:pt x="1596712" y="2309454"/>
                  <a:pt x="1596712" y="2314218"/>
                </a:cubicBezTo>
                <a:cubicBezTo>
                  <a:pt x="1596712" y="2318241"/>
                  <a:pt x="1595699" y="2321495"/>
                  <a:pt x="1593692" y="2323980"/>
                </a:cubicBezTo>
                <a:lnTo>
                  <a:pt x="1593701" y="2323980"/>
                </a:lnTo>
                <a:cubicBezTo>
                  <a:pt x="1591685" y="2326465"/>
                  <a:pt x="1588572" y="2327712"/>
                  <a:pt x="1584334" y="2327712"/>
                </a:cubicBezTo>
                <a:lnTo>
                  <a:pt x="1578464" y="2327712"/>
                </a:lnTo>
                <a:close/>
                <a:moveTo>
                  <a:pt x="1388567" y="2279813"/>
                </a:moveTo>
                <a:lnTo>
                  <a:pt x="1388567" y="2393098"/>
                </a:lnTo>
                <a:lnTo>
                  <a:pt x="1462496" y="2393098"/>
                </a:lnTo>
                <a:lnTo>
                  <a:pt x="1462496" y="2368277"/>
                </a:lnTo>
                <a:lnTo>
                  <a:pt x="1416417" y="2368277"/>
                </a:lnTo>
                <a:lnTo>
                  <a:pt x="1416417" y="2348388"/>
                </a:lnTo>
                <a:lnTo>
                  <a:pt x="1458417" y="2348388"/>
                </a:lnTo>
                <a:lnTo>
                  <a:pt x="1458417" y="2323567"/>
                </a:lnTo>
                <a:lnTo>
                  <a:pt x="1416417" y="2323567"/>
                </a:lnTo>
                <a:lnTo>
                  <a:pt x="1416417" y="2304634"/>
                </a:lnTo>
                <a:lnTo>
                  <a:pt x="1462496" y="2304634"/>
                </a:lnTo>
                <a:lnTo>
                  <a:pt x="1462496" y="2279813"/>
                </a:lnTo>
                <a:close/>
                <a:moveTo>
                  <a:pt x="1232550" y="2279813"/>
                </a:moveTo>
                <a:lnTo>
                  <a:pt x="1232550" y="2393098"/>
                </a:lnTo>
                <a:lnTo>
                  <a:pt x="1274560" y="2393098"/>
                </a:lnTo>
                <a:cubicBezTo>
                  <a:pt x="1287500" y="2393098"/>
                  <a:pt x="1297684" y="2389385"/>
                  <a:pt x="1305110" y="2381958"/>
                </a:cubicBezTo>
                <a:cubicBezTo>
                  <a:pt x="1310943" y="2376126"/>
                  <a:pt x="1314553" y="2369121"/>
                  <a:pt x="1315932" y="2360954"/>
                </a:cubicBezTo>
                <a:lnTo>
                  <a:pt x="1316888" y="2336456"/>
                </a:lnTo>
                <a:lnTo>
                  <a:pt x="1315932" y="2311958"/>
                </a:lnTo>
                <a:cubicBezTo>
                  <a:pt x="1314553" y="2303790"/>
                  <a:pt x="1310943" y="2296786"/>
                  <a:pt x="1305110" y="2290953"/>
                </a:cubicBezTo>
                <a:cubicBezTo>
                  <a:pt x="1297684" y="2283526"/>
                  <a:pt x="1287500" y="2279813"/>
                  <a:pt x="1274560" y="2279813"/>
                </a:cubicBezTo>
                <a:close/>
                <a:moveTo>
                  <a:pt x="1088470" y="2279813"/>
                </a:moveTo>
                <a:lnTo>
                  <a:pt x="1088470" y="2393098"/>
                </a:lnTo>
                <a:lnTo>
                  <a:pt x="1116320" y="2393098"/>
                </a:lnTo>
                <a:lnTo>
                  <a:pt x="1116320" y="2336142"/>
                </a:lnTo>
                <a:lnTo>
                  <a:pt x="1152591" y="2393098"/>
                </a:lnTo>
                <a:lnTo>
                  <a:pt x="1176943" y="2393098"/>
                </a:lnTo>
                <a:lnTo>
                  <a:pt x="1176943" y="2279813"/>
                </a:lnTo>
                <a:lnTo>
                  <a:pt x="1149093" y="2279813"/>
                </a:lnTo>
                <a:lnTo>
                  <a:pt x="1149093" y="2336770"/>
                </a:lnTo>
                <a:lnTo>
                  <a:pt x="1112813" y="2279813"/>
                </a:lnTo>
                <a:close/>
                <a:moveTo>
                  <a:pt x="849513" y="2279813"/>
                </a:moveTo>
                <a:lnTo>
                  <a:pt x="883721" y="2350911"/>
                </a:lnTo>
                <a:lnTo>
                  <a:pt x="883721" y="2393098"/>
                </a:lnTo>
                <a:lnTo>
                  <a:pt x="911571" y="2393098"/>
                </a:lnTo>
                <a:lnTo>
                  <a:pt x="911571" y="2350911"/>
                </a:lnTo>
                <a:lnTo>
                  <a:pt x="945779" y="2279813"/>
                </a:lnTo>
                <a:lnTo>
                  <a:pt x="915387" y="2279813"/>
                </a:lnTo>
                <a:lnTo>
                  <a:pt x="897721" y="2318963"/>
                </a:lnTo>
                <a:lnTo>
                  <a:pt x="879904" y="2279813"/>
                </a:lnTo>
                <a:close/>
                <a:moveTo>
                  <a:pt x="1548935" y="2279757"/>
                </a:moveTo>
                <a:lnTo>
                  <a:pt x="1548935" y="2393099"/>
                </a:lnTo>
                <a:lnTo>
                  <a:pt x="1578464" y="2393099"/>
                </a:lnTo>
                <a:lnTo>
                  <a:pt x="1578464" y="2347694"/>
                </a:lnTo>
                <a:lnTo>
                  <a:pt x="1586237" y="2347694"/>
                </a:lnTo>
                <a:cubicBezTo>
                  <a:pt x="1588038" y="2347694"/>
                  <a:pt x="1589547" y="2347929"/>
                  <a:pt x="1590766" y="2348407"/>
                </a:cubicBezTo>
                <a:cubicBezTo>
                  <a:pt x="1591985" y="2348885"/>
                  <a:pt x="1592989" y="2349729"/>
                  <a:pt x="1593786" y="2350948"/>
                </a:cubicBezTo>
                <a:cubicBezTo>
                  <a:pt x="1594583" y="2352167"/>
                  <a:pt x="1595136" y="2353837"/>
                  <a:pt x="1595455" y="2355946"/>
                </a:cubicBezTo>
                <a:cubicBezTo>
                  <a:pt x="1595774" y="2358066"/>
                  <a:pt x="1595933" y="2360710"/>
                  <a:pt x="1595933" y="2363879"/>
                </a:cubicBezTo>
                <a:lnTo>
                  <a:pt x="1595849" y="2371419"/>
                </a:lnTo>
                <a:cubicBezTo>
                  <a:pt x="1595849" y="2372581"/>
                  <a:pt x="1595793" y="2373979"/>
                  <a:pt x="1595849" y="2375835"/>
                </a:cubicBezTo>
                <a:cubicBezTo>
                  <a:pt x="1595896" y="2377692"/>
                  <a:pt x="1595849" y="2379671"/>
                  <a:pt x="1595849" y="2381818"/>
                </a:cubicBezTo>
                <a:lnTo>
                  <a:pt x="1595849" y="2393089"/>
                </a:lnTo>
                <a:lnTo>
                  <a:pt x="1625527" y="2393089"/>
                </a:lnTo>
                <a:lnTo>
                  <a:pt x="1625453" y="2362614"/>
                </a:lnTo>
                <a:cubicBezTo>
                  <a:pt x="1625453" y="2354990"/>
                  <a:pt x="1624130" y="2349017"/>
                  <a:pt x="1621486" y="2344675"/>
                </a:cubicBezTo>
                <a:lnTo>
                  <a:pt x="1621486" y="2344694"/>
                </a:lnTo>
                <a:cubicBezTo>
                  <a:pt x="1618842" y="2340352"/>
                  <a:pt x="1613975" y="2337867"/>
                  <a:pt x="1606886" y="2337230"/>
                </a:cubicBezTo>
                <a:lnTo>
                  <a:pt x="1606886" y="2336911"/>
                </a:lnTo>
                <a:cubicBezTo>
                  <a:pt x="1613656" y="2335851"/>
                  <a:pt x="1618579" y="2333000"/>
                  <a:pt x="1621645" y="2328340"/>
                </a:cubicBezTo>
                <a:cubicBezTo>
                  <a:pt x="1624712" y="2323689"/>
                  <a:pt x="1626250" y="2317547"/>
                  <a:pt x="1626250" y="2309923"/>
                </a:cubicBezTo>
                <a:cubicBezTo>
                  <a:pt x="1626250" y="2305582"/>
                  <a:pt x="1625696" y="2301568"/>
                  <a:pt x="1624580" y="2297855"/>
                </a:cubicBezTo>
                <a:cubicBezTo>
                  <a:pt x="1623474" y="2294151"/>
                  <a:pt x="1621673" y="2290953"/>
                  <a:pt x="1619179" y="2288253"/>
                </a:cubicBezTo>
                <a:cubicBezTo>
                  <a:pt x="1616694" y="2285552"/>
                  <a:pt x="1613468" y="2283461"/>
                  <a:pt x="1609493" y="2281979"/>
                </a:cubicBezTo>
                <a:cubicBezTo>
                  <a:pt x="1605526" y="2280498"/>
                  <a:pt x="1600734" y="2279757"/>
                  <a:pt x="1595127" y="2279757"/>
                </a:cubicBezTo>
                <a:close/>
                <a:moveTo>
                  <a:pt x="1005792" y="2278847"/>
                </a:moveTo>
                <a:cubicBezTo>
                  <a:pt x="993161" y="2278847"/>
                  <a:pt x="982612" y="2283095"/>
                  <a:pt x="974126" y="2291581"/>
                </a:cubicBezTo>
                <a:cubicBezTo>
                  <a:pt x="968818" y="2296889"/>
                  <a:pt x="965424" y="2303734"/>
                  <a:pt x="963942" y="2312108"/>
                </a:cubicBezTo>
                <a:cubicBezTo>
                  <a:pt x="963089" y="2316778"/>
                  <a:pt x="962667" y="2324889"/>
                  <a:pt x="962667" y="2336451"/>
                </a:cubicBezTo>
                <a:cubicBezTo>
                  <a:pt x="962667" y="2348013"/>
                  <a:pt x="963089" y="2356124"/>
                  <a:pt x="963942" y="2360794"/>
                </a:cubicBezTo>
                <a:cubicBezTo>
                  <a:pt x="965424" y="2369177"/>
                  <a:pt x="968818" y="2376013"/>
                  <a:pt x="974126" y="2381321"/>
                </a:cubicBezTo>
                <a:cubicBezTo>
                  <a:pt x="982612" y="2389807"/>
                  <a:pt x="993171" y="2394045"/>
                  <a:pt x="1005792" y="2394045"/>
                </a:cubicBezTo>
                <a:cubicBezTo>
                  <a:pt x="1018414" y="2394045"/>
                  <a:pt x="1028973" y="2389807"/>
                  <a:pt x="1037459" y="2381321"/>
                </a:cubicBezTo>
                <a:cubicBezTo>
                  <a:pt x="1042767" y="2376013"/>
                  <a:pt x="1046152" y="2369177"/>
                  <a:pt x="1047643" y="2360794"/>
                </a:cubicBezTo>
                <a:cubicBezTo>
                  <a:pt x="1048496" y="2356124"/>
                  <a:pt x="1048918" y="2348013"/>
                  <a:pt x="1048918" y="2336451"/>
                </a:cubicBezTo>
                <a:cubicBezTo>
                  <a:pt x="1048918" y="2324889"/>
                  <a:pt x="1048487" y="2316778"/>
                  <a:pt x="1047643" y="2312108"/>
                </a:cubicBezTo>
                <a:cubicBezTo>
                  <a:pt x="1046152" y="2303725"/>
                  <a:pt x="1042767" y="2296889"/>
                  <a:pt x="1037459" y="2291581"/>
                </a:cubicBezTo>
                <a:cubicBezTo>
                  <a:pt x="1028973" y="2283095"/>
                  <a:pt x="1018423" y="2278847"/>
                  <a:pt x="1005792" y="2278847"/>
                </a:cubicBezTo>
                <a:close/>
                <a:moveTo>
                  <a:pt x="0" y="0"/>
                </a:moveTo>
                <a:lnTo>
                  <a:pt x="2021537" y="0"/>
                </a:lnTo>
                <a:lnTo>
                  <a:pt x="2021537" y="2572200"/>
                </a:lnTo>
                <a:lnTo>
                  <a:pt x="0" y="2572200"/>
                </a:lnTo>
                <a:close/>
              </a:path>
            </a:pathLst>
          </a:custGeom>
          <a:solidFill>
            <a:schemeClr val="bg1">
              <a:lumMod val="85000"/>
            </a:schemeClr>
          </a:solidFill>
          <a:ln w="12700">
            <a:noFill/>
            <a:miter lim="800000"/>
            <a:headEnd/>
            <a:tailEnd/>
          </a:ln>
          <a:effectLst/>
        </p:spPr>
        <p:txBody>
          <a:bodyPr wrap="square">
            <a:noAutofit/>
          </a:bodyPr>
          <a:lstStyle>
            <a:lvl1pPr>
              <a:defRPr/>
            </a:lvl1pPr>
          </a:lstStyle>
          <a:p>
            <a:endParaRPr lang="en-GB"/>
          </a:p>
        </p:txBody>
      </p:sp>
      <p:sp>
        <p:nvSpPr>
          <p:cNvPr id="23" name="Text Placeholder 4">
            <a:extLst>
              <a:ext uri="{FF2B5EF4-FFF2-40B4-BE49-F238E27FC236}">
                <a16:creationId xmlns:a16="http://schemas.microsoft.com/office/drawing/2014/main" id="{AA36123E-DE4A-430B-E22E-452BA7F1D444}"/>
              </a:ext>
            </a:extLst>
          </p:cNvPr>
          <p:cNvSpPr>
            <a:spLocks noGrp="1"/>
          </p:cNvSpPr>
          <p:nvPr>
            <p:ph type="body" sz="quarter" idx="16" hasCustomPrompt="1"/>
          </p:nvPr>
        </p:nvSpPr>
        <p:spPr>
          <a:xfrm>
            <a:off x="4333833" y="1582370"/>
            <a:ext cx="2189852" cy="706967"/>
          </a:xfrm>
        </p:spPr>
        <p:txBody>
          <a:bodyPr anchor="b"/>
          <a:lstStyle>
            <a:lvl1pPr algn="l">
              <a:lnSpc>
                <a:spcPct val="90000"/>
              </a:lnSpc>
              <a:defRPr sz="3200">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24" name="Text Placeholder 4">
            <a:extLst>
              <a:ext uri="{FF2B5EF4-FFF2-40B4-BE49-F238E27FC236}">
                <a16:creationId xmlns:a16="http://schemas.microsoft.com/office/drawing/2014/main" id="{B64EDA47-AA05-A70D-5CFC-FCFF12E5F700}"/>
              </a:ext>
            </a:extLst>
          </p:cNvPr>
          <p:cNvSpPr>
            <a:spLocks noGrp="1"/>
          </p:cNvSpPr>
          <p:nvPr>
            <p:ph type="body" sz="quarter" idx="24" hasCustomPrompt="1"/>
          </p:nvPr>
        </p:nvSpPr>
        <p:spPr>
          <a:xfrm>
            <a:off x="7041234" y="1582370"/>
            <a:ext cx="2189852" cy="706967"/>
          </a:xfrm>
        </p:spPr>
        <p:txBody>
          <a:bodyPr anchor="b"/>
          <a:lstStyle>
            <a:lvl1pPr algn="l">
              <a:lnSpc>
                <a:spcPct val="90000"/>
              </a:lnSpc>
              <a:defRPr sz="3200">
                <a:solidFill>
                  <a:schemeClr val="tx2"/>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25" name="Text Placeholder 4">
            <a:extLst>
              <a:ext uri="{FF2B5EF4-FFF2-40B4-BE49-F238E27FC236}">
                <a16:creationId xmlns:a16="http://schemas.microsoft.com/office/drawing/2014/main" id="{4E0BB1C9-95CD-1E55-490C-03B53A0A1BBE}"/>
              </a:ext>
            </a:extLst>
          </p:cNvPr>
          <p:cNvSpPr>
            <a:spLocks noGrp="1"/>
          </p:cNvSpPr>
          <p:nvPr>
            <p:ph type="body" sz="quarter" idx="33" hasCustomPrompt="1"/>
          </p:nvPr>
        </p:nvSpPr>
        <p:spPr>
          <a:xfrm>
            <a:off x="9743191" y="1582370"/>
            <a:ext cx="2189852" cy="706967"/>
          </a:xfrm>
        </p:spPr>
        <p:txBody>
          <a:bodyPr anchor="b"/>
          <a:lstStyle>
            <a:lvl1pPr algn="l">
              <a:lnSpc>
                <a:spcPct val="90000"/>
              </a:lnSpc>
              <a:defRPr sz="3200">
                <a:solidFill>
                  <a:schemeClr val="bg1"/>
                </a:solidFill>
                <a:latin typeface="+mj-lt"/>
              </a:defRPr>
            </a:lvl1pPr>
            <a:lvl2pPr marL="0" indent="0" algn="ctr">
              <a:buNone/>
              <a:defRPr sz="2933"/>
            </a:lvl2pPr>
            <a:lvl3pPr algn="ctr">
              <a:defRPr/>
            </a:lvl3pPr>
            <a:lvl4pPr algn="ctr">
              <a:defRPr/>
            </a:lvl4pPr>
            <a:lvl5pPr algn="ctr">
              <a:defRPr/>
            </a:lvl5pPr>
          </a:lstStyle>
          <a:p>
            <a:pPr lvl="0"/>
            <a:r>
              <a:rPr lang="en-US"/>
              <a:t>Title</a:t>
            </a:r>
          </a:p>
        </p:txBody>
      </p:sp>
      <p:sp>
        <p:nvSpPr>
          <p:cNvPr id="26" name="Text Placeholder 10">
            <a:extLst>
              <a:ext uri="{FF2B5EF4-FFF2-40B4-BE49-F238E27FC236}">
                <a16:creationId xmlns:a16="http://schemas.microsoft.com/office/drawing/2014/main" id="{034767D6-3529-B864-03AA-FB5554C1428C}"/>
              </a:ext>
            </a:extLst>
          </p:cNvPr>
          <p:cNvSpPr>
            <a:spLocks noGrp="1"/>
          </p:cNvSpPr>
          <p:nvPr>
            <p:ph type="body" sz="quarter" idx="34"/>
          </p:nvPr>
        </p:nvSpPr>
        <p:spPr>
          <a:xfrm>
            <a:off x="4327677" y="3685117"/>
            <a:ext cx="2222887" cy="2978152"/>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Text Placeholder 10">
            <a:extLst>
              <a:ext uri="{FF2B5EF4-FFF2-40B4-BE49-F238E27FC236}">
                <a16:creationId xmlns:a16="http://schemas.microsoft.com/office/drawing/2014/main" id="{0F3E2C01-50AA-C074-22FC-11A3FA5E0E1B}"/>
              </a:ext>
            </a:extLst>
          </p:cNvPr>
          <p:cNvSpPr>
            <a:spLocks noGrp="1"/>
          </p:cNvSpPr>
          <p:nvPr>
            <p:ph type="body" sz="quarter" idx="35"/>
          </p:nvPr>
        </p:nvSpPr>
        <p:spPr>
          <a:xfrm>
            <a:off x="7017658" y="3685117"/>
            <a:ext cx="2213428" cy="2978152"/>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8" name="Text Placeholder 10">
            <a:extLst>
              <a:ext uri="{FF2B5EF4-FFF2-40B4-BE49-F238E27FC236}">
                <a16:creationId xmlns:a16="http://schemas.microsoft.com/office/drawing/2014/main" id="{0FA9E3F1-90B7-7780-067E-1F08873E2439}"/>
              </a:ext>
            </a:extLst>
          </p:cNvPr>
          <p:cNvSpPr>
            <a:spLocks noGrp="1"/>
          </p:cNvSpPr>
          <p:nvPr>
            <p:ph type="body" sz="quarter" idx="36"/>
          </p:nvPr>
        </p:nvSpPr>
        <p:spPr>
          <a:xfrm>
            <a:off x="4327678" y="2387379"/>
            <a:ext cx="2189853" cy="848140"/>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p:txBody>
      </p:sp>
      <p:sp>
        <p:nvSpPr>
          <p:cNvPr id="29" name="Text Placeholder 10">
            <a:extLst>
              <a:ext uri="{FF2B5EF4-FFF2-40B4-BE49-F238E27FC236}">
                <a16:creationId xmlns:a16="http://schemas.microsoft.com/office/drawing/2014/main" id="{EA81B39E-CF1F-DD00-A4C7-96491A9F41D4}"/>
              </a:ext>
            </a:extLst>
          </p:cNvPr>
          <p:cNvSpPr>
            <a:spLocks noGrp="1"/>
          </p:cNvSpPr>
          <p:nvPr>
            <p:ph type="body" sz="quarter" idx="37"/>
          </p:nvPr>
        </p:nvSpPr>
        <p:spPr>
          <a:xfrm>
            <a:off x="7017658" y="2387379"/>
            <a:ext cx="2213428" cy="848140"/>
          </a:xfrm>
        </p:spPr>
        <p:txBody>
          <a:bodyPr/>
          <a:lstStyle>
            <a:lvl1pPr>
              <a:spcAft>
                <a:spcPts val="800"/>
              </a:spcAft>
              <a:defRPr>
                <a:solidFill>
                  <a:schemeClr val="tx2"/>
                </a:solidFill>
              </a:defRPr>
            </a:lvl1pPr>
            <a:lvl2pPr>
              <a:spcAft>
                <a:spcPts val="800"/>
              </a:spcAft>
              <a:buClr>
                <a:schemeClr val="tx2"/>
              </a:buClr>
              <a:defRPr>
                <a:solidFill>
                  <a:schemeClr val="tx2"/>
                </a:solidFill>
              </a:defRPr>
            </a:lvl2pPr>
            <a:lvl3pPr>
              <a:spcAft>
                <a:spcPts val="800"/>
              </a:spcAft>
              <a:buClr>
                <a:schemeClr val="tx2"/>
              </a:buCl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p:txBody>
      </p:sp>
      <p:sp>
        <p:nvSpPr>
          <p:cNvPr id="30" name="Text Placeholder 10">
            <a:extLst>
              <a:ext uri="{FF2B5EF4-FFF2-40B4-BE49-F238E27FC236}">
                <a16:creationId xmlns:a16="http://schemas.microsoft.com/office/drawing/2014/main" id="{85E8B2E0-4E1A-E302-BC1D-A78964608DB1}"/>
              </a:ext>
            </a:extLst>
          </p:cNvPr>
          <p:cNvSpPr>
            <a:spLocks noGrp="1"/>
          </p:cNvSpPr>
          <p:nvPr>
            <p:ph type="body" sz="quarter" idx="38"/>
          </p:nvPr>
        </p:nvSpPr>
        <p:spPr>
          <a:xfrm>
            <a:off x="9743191" y="2387379"/>
            <a:ext cx="2189852" cy="848140"/>
          </a:xfrm>
        </p:spPr>
        <p:txBody>
          <a:bodyPr/>
          <a:lstStyle>
            <a:lvl1pPr>
              <a:spcAft>
                <a:spcPts val="800"/>
              </a:spcAft>
              <a:defRPr>
                <a:solidFill>
                  <a:schemeClr val="bg1"/>
                </a:solidFill>
              </a:defRPr>
            </a:lvl1pPr>
            <a:lvl2pPr>
              <a:spcAft>
                <a:spcPts val="800"/>
              </a:spcAft>
              <a:buClr>
                <a:schemeClr val="tx2"/>
              </a:buClr>
              <a:defRPr>
                <a:solidFill>
                  <a:schemeClr val="bg1"/>
                </a:solidFill>
              </a:defRPr>
            </a:lvl2pPr>
            <a:lvl3pPr>
              <a:spcAft>
                <a:spcPts val="800"/>
              </a:spcAft>
              <a:buClr>
                <a:schemeClr val="tx2"/>
              </a:buClr>
              <a:defRPr>
                <a:solidFill>
                  <a:schemeClr val="bg1"/>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p:txBody>
      </p:sp>
      <p:sp>
        <p:nvSpPr>
          <p:cNvPr id="19" name="Text Placeholder 4">
            <a:extLst>
              <a:ext uri="{FF2B5EF4-FFF2-40B4-BE49-F238E27FC236}">
                <a16:creationId xmlns:a16="http://schemas.microsoft.com/office/drawing/2014/main" id="{F81D8529-7E54-56EC-0C12-86AC8801A0CB}"/>
              </a:ext>
            </a:extLst>
          </p:cNvPr>
          <p:cNvSpPr>
            <a:spLocks noGrp="1"/>
          </p:cNvSpPr>
          <p:nvPr>
            <p:ph type="body" sz="quarter" idx="30" hasCustomPrompt="1"/>
          </p:nvPr>
        </p:nvSpPr>
        <p:spPr>
          <a:xfrm>
            <a:off x="443793" y="296845"/>
            <a:ext cx="1920000" cy="260271"/>
          </a:xfrm>
          <a:noFill/>
          <a:ln w="9525">
            <a:noFill/>
            <a:miter lim="800000"/>
            <a:headEnd/>
            <a:tailEnd/>
          </a:ln>
          <a:effectLst/>
        </p:spPr>
        <p:txBody>
          <a:bodyPr vert="horz" wrap="square" lIns="72000" tIns="0" rIns="0" bIns="0" numCol="1" anchor="ctr" anchorCtr="0" compatLnSpc="1">
            <a:prstTxWarp prst="textNoShape">
              <a:avLst/>
            </a:prstTxWarp>
          </a:bodyPr>
          <a:lstStyle>
            <a:lvl1pPr>
              <a:defRPr lang="en-GB" sz="1067" cap="all" spc="67" baseline="0" dirty="0">
                <a:solidFill>
                  <a:schemeClr val="accent1"/>
                </a:solidFill>
              </a:defRPr>
            </a:lvl1pPr>
          </a:lstStyle>
          <a:p>
            <a:pPr lvl="0"/>
            <a:r>
              <a:rPr lang="en-US"/>
              <a:t>Client name</a:t>
            </a:r>
            <a:endParaRPr lang="en-GB"/>
          </a:p>
        </p:txBody>
      </p:sp>
    </p:spTree>
    <p:extLst>
      <p:ext uri="{BB962C8B-B14F-4D97-AF65-F5344CB8AC3E}">
        <p14:creationId xmlns:p14="http://schemas.microsoft.com/office/powerpoint/2010/main" val="667735576"/>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userDrawn="1">
  <p:cSld name="Small Content and Image">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B726603A-8C53-446D-A6B5-02DA8C2340CE}"/>
              </a:ext>
            </a:extLst>
          </p:cNvPr>
          <p:cNvSpPr>
            <a:spLocks noGrp="1"/>
          </p:cNvSpPr>
          <p:nvPr>
            <p:ph idx="1"/>
          </p:nvPr>
        </p:nvSpPr>
        <p:spPr>
          <a:xfrm>
            <a:off x="431800" y="3924001"/>
            <a:ext cx="3024000" cy="21275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B986281A-BA6D-40F5-9200-D39C5D0A7F90}"/>
              </a:ext>
            </a:extLst>
          </p:cNvPr>
          <p:cNvSpPr>
            <a:spLocks noGrp="1"/>
          </p:cNvSpPr>
          <p:nvPr>
            <p:ph type="title"/>
          </p:nvPr>
        </p:nvSpPr>
        <p:spPr>
          <a:xfrm>
            <a:off x="431800" y="2664000"/>
            <a:ext cx="3024000" cy="1152000"/>
          </a:xfrm>
        </p:spPr>
        <p:txBody>
          <a:bodyPr/>
          <a:lstStyle/>
          <a:p>
            <a:r>
              <a:rPr lang="en-US"/>
              <a:t>Click to edit Master title style</a:t>
            </a:r>
            <a:endParaRPr lang="en-GB"/>
          </a:p>
        </p:txBody>
      </p:sp>
      <p:sp>
        <p:nvSpPr>
          <p:cNvPr id="11" name="Freeform 12">
            <a:extLst>
              <a:ext uri="{FF2B5EF4-FFF2-40B4-BE49-F238E27FC236}">
                <a16:creationId xmlns:a16="http://schemas.microsoft.com/office/drawing/2014/main" id="{60234F2E-1E25-49F8-8CF9-3A77686860F2}"/>
              </a:ext>
            </a:extLst>
          </p:cNvPr>
          <p:cNvSpPr>
            <a:spLocks noGrp="1" noEditPoints="1"/>
          </p:cNvSpPr>
          <p:nvPr>
            <p:ph type="pic" sz="quarter" idx="13"/>
          </p:nvPr>
        </p:nvSpPr>
        <p:spPr bwMode="auto">
          <a:xfrm>
            <a:off x="6096000" y="0"/>
            <a:ext cx="6096000" cy="6858000"/>
          </a:xfrm>
          <a:prstGeom prst="rect">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r>
              <a:rPr lang="en-US"/>
              <a:t>Click icon to add picture</a:t>
            </a:r>
            <a:endParaRPr lang="en-GB"/>
          </a:p>
        </p:txBody>
      </p:sp>
      <p:sp>
        <p:nvSpPr>
          <p:cNvPr id="4" name="Footer Placeholder 3">
            <a:extLst>
              <a:ext uri="{FF2B5EF4-FFF2-40B4-BE49-F238E27FC236}">
                <a16:creationId xmlns:a16="http://schemas.microsoft.com/office/drawing/2014/main" id="{CB667DE7-5D72-485E-9D2A-81F0F93C6B74}"/>
              </a:ext>
            </a:extLst>
          </p:cNvPr>
          <p:cNvSpPr>
            <a:spLocks noGrp="1"/>
          </p:cNvSpPr>
          <p:nvPr>
            <p:ph type="ftr" sz="quarter" idx="16"/>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4B528ADC-6AB6-483A-8A44-00E29AEFF919}"/>
              </a:ext>
            </a:extLst>
          </p:cNvPr>
          <p:cNvSpPr>
            <a:spLocks noGrp="1"/>
          </p:cNvSpPr>
          <p:nvPr>
            <p:ph type="sldNum" sz="quarter" idx="17"/>
          </p:nvPr>
        </p:nvSpPr>
        <p:spPr/>
        <p:txBody>
          <a:bodyPr/>
          <a:lstStyle/>
          <a:p>
            <a:fld id="{3BDE516C-3F92-4BBF-8982-23C2FBFA20B2}" type="slidenum">
              <a:rPr lang="en-GB" smtClean="0"/>
              <a:pPr/>
              <a:t>‹#›</a:t>
            </a:fld>
            <a:endParaRPr lang="en-GB"/>
          </a:p>
        </p:txBody>
      </p:sp>
      <p:cxnSp>
        <p:nvCxnSpPr>
          <p:cNvPr id="9" name="Straight Connector 8">
            <a:extLst>
              <a:ext uri="{FF2B5EF4-FFF2-40B4-BE49-F238E27FC236}">
                <a16:creationId xmlns:a16="http://schemas.microsoft.com/office/drawing/2014/main" id="{5194BA12-0289-4DFB-A66D-A2F93E1F70E4}"/>
              </a:ext>
            </a:extLst>
          </p:cNvPr>
          <p:cNvCxnSpPr/>
          <p:nvPr userDrawn="1"/>
        </p:nvCxnSpPr>
        <p:spPr>
          <a:xfrm>
            <a:off x="790508" y="6341226"/>
            <a:ext cx="0" cy="16593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ext Placeholder 7">
            <a:extLst>
              <a:ext uri="{FF2B5EF4-FFF2-40B4-BE49-F238E27FC236}">
                <a16:creationId xmlns:a16="http://schemas.microsoft.com/office/drawing/2014/main" id="{21BE8D4A-5071-46F8-818E-2AB47D92A180}"/>
              </a:ext>
            </a:extLst>
          </p:cNvPr>
          <p:cNvSpPr>
            <a:spLocks noGrp="1"/>
          </p:cNvSpPr>
          <p:nvPr>
            <p:ph type="body" sz="quarter" idx="37" hasCustomPrompt="1"/>
          </p:nvPr>
        </p:nvSpPr>
        <p:spPr>
          <a:xfrm>
            <a:off x="431801" y="230190"/>
            <a:ext cx="5144055" cy="293687"/>
          </a:xfrm>
        </p:spPr>
        <p:txBody>
          <a:bodyPr anchor="b"/>
          <a:lstStyle>
            <a:lvl1pPr>
              <a:defRPr sz="1000" cap="all" baseline="0"/>
            </a:lvl1pPr>
          </a:lstStyle>
          <a:p>
            <a:pPr lvl="0"/>
            <a:r>
              <a:rPr lang="en-US"/>
              <a:t>Optional Caption</a:t>
            </a:r>
            <a:endParaRPr lang="en-GB"/>
          </a:p>
        </p:txBody>
      </p:sp>
    </p:spTree>
    <p:extLst>
      <p:ext uri="{BB962C8B-B14F-4D97-AF65-F5344CB8AC3E}">
        <p14:creationId xmlns:p14="http://schemas.microsoft.com/office/powerpoint/2010/main" val="3221321974"/>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userDrawn="1">
  <p:cSld name="Content and Imag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009BD25-41BC-4949-ABAA-1C71C281891A}"/>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2D038BC4-404D-4A08-9229-9F2114C9A272}"/>
              </a:ext>
            </a:extLst>
          </p:cNvPr>
          <p:cNvSpPr>
            <a:spLocks noGrp="1"/>
          </p:cNvSpPr>
          <p:nvPr>
            <p:ph type="ftr" sz="quarter" idx="11"/>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D48CC1AE-BCAD-4806-928D-CD3DB7ADF1F1}"/>
              </a:ext>
            </a:extLst>
          </p:cNvPr>
          <p:cNvSpPr>
            <a:spLocks noGrp="1"/>
          </p:cNvSpPr>
          <p:nvPr>
            <p:ph type="sldNum" sz="quarter" idx="12"/>
          </p:nvPr>
        </p:nvSpPr>
        <p:spPr/>
        <p:txBody>
          <a:bodyPr/>
          <a:lstStyle/>
          <a:p>
            <a:fld id="{3BDE516C-3F92-4BBF-8982-23C2FBFA20B2}" type="slidenum">
              <a:rPr lang="en-GB" smtClean="0"/>
              <a:pPr/>
              <a:t>‹#›</a:t>
            </a:fld>
            <a:endParaRPr lang="en-GB"/>
          </a:p>
        </p:txBody>
      </p:sp>
      <p:sp>
        <p:nvSpPr>
          <p:cNvPr id="6" name="Content Placeholder 2">
            <a:extLst>
              <a:ext uri="{FF2B5EF4-FFF2-40B4-BE49-F238E27FC236}">
                <a16:creationId xmlns:a16="http://schemas.microsoft.com/office/drawing/2014/main" id="{B726603A-8C53-446D-A6B5-02DA8C2340CE}"/>
              </a:ext>
            </a:extLst>
          </p:cNvPr>
          <p:cNvSpPr>
            <a:spLocks noGrp="1"/>
          </p:cNvSpPr>
          <p:nvPr>
            <p:ph idx="1"/>
          </p:nvPr>
        </p:nvSpPr>
        <p:spPr>
          <a:xfrm>
            <a:off x="431800" y="1514476"/>
            <a:ext cx="5220000" cy="453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8" name="Straight Connector 7">
            <a:extLst>
              <a:ext uri="{FF2B5EF4-FFF2-40B4-BE49-F238E27FC236}">
                <a16:creationId xmlns:a16="http://schemas.microsoft.com/office/drawing/2014/main" id="{1C61374D-BD3D-43AD-B7B0-FD2E562F2F26}"/>
              </a:ext>
            </a:extLst>
          </p:cNvPr>
          <p:cNvCxnSpPr/>
          <p:nvPr userDrawn="1"/>
        </p:nvCxnSpPr>
        <p:spPr>
          <a:xfrm>
            <a:off x="431800" y="1224000"/>
            <a:ext cx="5220000"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986281A-BA6D-40F5-9200-D39C5D0A7F90}"/>
              </a:ext>
            </a:extLst>
          </p:cNvPr>
          <p:cNvSpPr>
            <a:spLocks noGrp="1"/>
          </p:cNvSpPr>
          <p:nvPr>
            <p:ph type="title"/>
          </p:nvPr>
        </p:nvSpPr>
        <p:spPr>
          <a:xfrm>
            <a:off x="431800" y="523875"/>
            <a:ext cx="5220000" cy="493888"/>
          </a:xfrm>
        </p:spPr>
        <p:txBody>
          <a:bodyPr/>
          <a:lstStyle/>
          <a:p>
            <a:r>
              <a:rPr lang="en-US"/>
              <a:t>Click to edit Master title style</a:t>
            </a:r>
            <a:endParaRPr lang="en-GB"/>
          </a:p>
        </p:txBody>
      </p:sp>
      <p:sp>
        <p:nvSpPr>
          <p:cNvPr id="11" name="Freeform 12">
            <a:extLst>
              <a:ext uri="{FF2B5EF4-FFF2-40B4-BE49-F238E27FC236}">
                <a16:creationId xmlns:a16="http://schemas.microsoft.com/office/drawing/2014/main" id="{60234F2E-1E25-49F8-8CF9-3A77686860F2}"/>
              </a:ext>
            </a:extLst>
          </p:cNvPr>
          <p:cNvSpPr>
            <a:spLocks noGrp="1" noEditPoints="1"/>
          </p:cNvSpPr>
          <p:nvPr>
            <p:ph type="pic" sz="quarter" idx="13"/>
          </p:nvPr>
        </p:nvSpPr>
        <p:spPr bwMode="auto">
          <a:xfrm>
            <a:off x="6096000" y="0"/>
            <a:ext cx="6096000" cy="6858000"/>
          </a:xfrm>
          <a:custGeom>
            <a:avLst/>
            <a:gdLst>
              <a:gd name="T0" fmla="*/ 7550 w 8977"/>
              <a:gd name="T1" fmla="*/ 9455 h 10096"/>
              <a:gd name="T2" fmla="*/ 7543 w 8977"/>
              <a:gd name="T3" fmla="*/ 9514 h 10096"/>
              <a:gd name="T4" fmla="*/ 7484 w 8977"/>
              <a:gd name="T5" fmla="*/ 9528 h 10096"/>
              <a:gd name="T6" fmla="*/ 7512 w 8977"/>
              <a:gd name="T7" fmla="*/ 9381 h 10096"/>
              <a:gd name="T8" fmla="*/ 8977 w 8977"/>
              <a:gd name="T9" fmla="*/ 0 h 10096"/>
              <a:gd name="T10" fmla="*/ 0 w 8977"/>
              <a:gd name="T11" fmla="*/ 10096 h 10096"/>
              <a:gd name="T12" fmla="*/ 8977 w 8977"/>
              <a:gd name="T13" fmla="*/ 0 h 10096"/>
              <a:gd name="T14" fmla="*/ 6469 w 8977"/>
              <a:gd name="T15" fmla="*/ 9521 h 10096"/>
              <a:gd name="T16" fmla="*/ 6534 w 8977"/>
              <a:gd name="T17" fmla="*/ 9586 h 10096"/>
              <a:gd name="T18" fmla="*/ 6754 w 8977"/>
              <a:gd name="T19" fmla="*/ 9323 h 10096"/>
              <a:gd name="T20" fmla="*/ 6643 w 8977"/>
              <a:gd name="T21" fmla="*/ 9414 h 10096"/>
              <a:gd name="T22" fmla="*/ 6531 w 8977"/>
              <a:gd name="T23" fmla="*/ 9323 h 10096"/>
              <a:gd name="T24" fmla="*/ 6610 w 8977"/>
              <a:gd name="T25" fmla="*/ 9586 h 10096"/>
              <a:gd name="T26" fmla="*/ 6675 w 8977"/>
              <a:gd name="T27" fmla="*/ 9488 h 10096"/>
              <a:gd name="T28" fmla="*/ 6993 w 8977"/>
              <a:gd name="T29" fmla="*/ 9455 h 10096"/>
              <a:gd name="T30" fmla="*/ 6967 w 8977"/>
              <a:gd name="T31" fmla="*/ 9351 h 10096"/>
              <a:gd name="T32" fmla="*/ 6820 w 8977"/>
              <a:gd name="T33" fmla="*/ 9351 h 10096"/>
              <a:gd name="T34" fmla="*/ 6793 w 8977"/>
              <a:gd name="T35" fmla="*/ 9455 h 10096"/>
              <a:gd name="T36" fmla="*/ 6820 w 8977"/>
              <a:gd name="T37" fmla="*/ 9559 h 10096"/>
              <a:gd name="T38" fmla="*/ 6967 w 8977"/>
              <a:gd name="T39" fmla="*/ 9559 h 10096"/>
              <a:gd name="T40" fmla="*/ 6993 w 8977"/>
              <a:gd name="T41" fmla="*/ 9455 h 10096"/>
              <a:gd name="T42" fmla="*/ 7226 w 8977"/>
              <a:gd name="T43" fmla="*/ 9323 h 10096"/>
              <a:gd name="T44" fmla="*/ 7142 w 8977"/>
              <a:gd name="T45" fmla="*/ 9323 h 10096"/>
              <a:gd name="T46" fmla="*/ 7085 w 8977"/>
              <a:gd name="T47" fmla="*/ 9586 h 10096"/>
              <a:gd name="T48" fmla="*/ 7150 w 8977"/>
              <a:gd name="T49" fmla="*/ 9454 h 10096"/>
              <a:gd name="T50" fmla="*/ 7290 w 8977"/>
              <a:gd name="T51" fmla="*/ 9586 h 10096"/>
              <a:gd name="T52" fmla="*/ 7615 w 8977"/>
              <a:gd name="T53" fmla="*/ 9455 h 10096"/>
              <a:gd name="T54" fmla="*/ 7587 w 8977"/>
              <a:gd name="T55" fmla="*/ 9349 h 10096"/>
              <a:gd name="T56" fmla="*/ 7419 w 8977"/>
              <a:gd name="T57" fmla="*/ 9323 h 10096"/>
              <a:gd name="T58" fmla="*/ 7517 w 8977"/>
              <a:gd name="T59" fmla="*/ 9586 h 10096"/>
              <a:gd name="T60" fmla="*/ 7613 w 8977"/>
              <a:gd name="T61" fmla="*/ 9512 h 10096"/>
              <a:gd name="T62" fmla="*/ 7952 w 8977"/>
              <a:gd name="T63" fmla="*/ 9323 h 10096"/>
              <a:gd name="T64" fmla="*/ 7781 w 8977"/>
              <a:gd name="T65" fmla="*/ 9586 h 10096"/>
              <a:gd name="T66" fmla="*/ 7952 w 8977"/>
              <a:gd name="T67" fmla="*/ 9528 h 10096"/>
              <a:gd name="T68" fmla="*/ 7846 w 8977"/>
              <a:gd name="T69" fmla="*/ 9482 h 10096"/>
              <a:gd name="T70" fmla="*/ 7943 w 8977"/>
              <a:gd name="T71" fmla="*/ 9425 h 10096"/>
              <a:gd name="T72" fmla="*/ 7846 w 8977"/>
              <a:gd name="T73" fmla="*/ 9381 h 10096"/>
              <a:gd name="T74" fmla="*/ 7952 w 8977"/>
              <a:gd name="T75" fmla="*/ 9323 h 10096"/>
              <a:gd name="T76" fmla="*/ 8287 w 8977"/>
              <a:gd name="T77" fmla="*/ 9456 h 10096"/>
              <a:gd name="T78" fmla="*/ 8332 w 8977"/>
              <a:gd name="T79" fmla="*/ 9393 h 10096"/>
              <a:gd name="T80" fmla="*/ 8316 w 8977"/>
              <a:gd name="T81" fmla="*/ 9343 h 10096"/>
              <a:gd name="T82" fmla="*/ 8260 w 8977"/>
              <a:gd name="T83" fmla="*/ 9323 h 10096"/>
              <a:gd name="T84" fmla="*/ 8153 w 8977"/>
              <a:gd name="T85" fmla="*/ 9586 h 10096"/>
              <a:gd name="T86" fmla="*/ 8221 w 8977"/>
              <a:gd name="T87" fmla="*/ 9481 h 10096"/>
              <a:gd name="T88" fmla="*/ 8250 w 8977"/>
              <a:gd name="T89" fmla="*/ 9482 h 10096"/>
              <a:gd name="T90" fmla="*/ 8261 w 8977"/>
              <a:gd name="T91" fmla="*/ 9500 h 10096"/>
              <a:gd name="T92" fmla="*/ 8262 w 8977"/>
              <a:gd name="T93" fmla="*/ 9536 h 10096"/>
              <a:gd name="T94" fmla="*/ 8262 w 8977"/>
              <a:gd name="T95" fmla="*/ 9560 h 10096"/>
              <a:gd name="T96" fmla="*/ 8262 w 8977"/>
              <a:gd name="T97" fmla="*/ 9586 h 10096"/>
              <a:gd name="T98" fmla="*/ 8330 w 8977"/>
              <a:gd name="T99" fmla="*/ 9515 h 10096"/>
              <a:gd name="T100" fmla="*/ 8287 w 8977"/>
              <a:gd name="T101" fmla="*/ 9456 h 10096"/>
              <a:gd name="T102" fmla="*/ 6868 w 8977"/>
              <a:gd name="T103" fmla="*/ 9390 h 10096"/>
              <a:gd name="T104" fmla="*/ 6867 w 8977"/>
              <a:gd name="T105" fmla="*/ 9519 h 10096"/>
              <a:gd name="T106" fmla="*/ 6920 w 8977"/>
              <a:gd name="T107" fmla="*/ 9519 h 10096"/>
              <a:gd name="T108" fmla="*/ 6919 w 8977"/>
              <a:gd name="T109" fmla="*/ 9390 h 10096"/>
              <a:gd name="T110" fmla="*/ 8235 w 8977"/>
              <a:gd name="T111" fmla="*/ 9373 h 10096"/>
              <a:gd name="T112" fmla="*/ 8221 w 8977"/>
              <a:gd name="T113" fmla="*/ 9434 h 10096"/>
              <a:gd name="T114" fmla="*/ 8257 w 8977"/>
              <a:gd name="T115" fmla="*/ 9426 h 10096"/>
              <a:gd name="T116" fmla="*/ 8257 w 8977"/>
              <a:gd name="T117" fmla="*/ 9380 h 10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77" h="10096">
                <a:moveTo>
                  <a:pt x="7543" y="9396"/>
                </a:moveTo>
                <a:cubicBezTo>
                  <a:pt x="7548" y="9403"/>
                  <a:pt x="7550" y="9422"/>
                  <a:pt x="7550" y="9455"/>
                </a:cubicBezTo>
                <a:cubicBezTo>
                  <a:pt x="7550" y="9476"/>
                  <a:pt x="7550" y="9490"/>
                  <a:pt x="7549" y="9498"/>
                </a:cubicBezTo>
                <a:cubicBezTo>
                  <a:pt x="7548" y="9505"/>
                  <a:pt x="7546" y="9510"/>
                  <a:pt x="7543" y="9514"/>
                </a:cubicBezTo>
                <a:cubicBezTo>
                  <a:pt x="7537" y="9524"/>
                  <a:pt x="7526" y="9528"/>
                  <a:pt x="7512" y="9528"/>
                </a:cubicBezTo>
                <a:cubicBezTo>
                  <a:pt x="7484" y="9528"/>
                  <a:pt x="7484" y="9528"/>
                  <a:pt x="7484" y="9528"/>
                </a:cubicBezTo>
                <a:cubicBezTo>
                  <a:pt x="7484" y="9381"/>
                  <a:pt x="7484" y="9381"/>
                  <a:pt x="7484" y="9381"/>
                </a:cubicBezTo>
                <a:cubicBezTo>
                  <a:pt x="7512" y="9381"/>
                  <a:pt x="7512" y="9381"/>
                  <a:pt x="7512" y="9381"/>
                </a:cubicBezTo>
                <a:cubicBezTo>
                  <a:pt x="7526" y="9381"/>
                  <a:pt x="7537" y="9386"/>
                  <a:pt x="7543" y="9396"/>
                </a:cubicBezTo>
                <a:close/>
                <a:moveTo>
                  <a:pt x="8977" y="0"/>
                </a:moveTo>
                <a:cubicBezTo>
                  <a:pt x="8977" y="10096"/>
                  <a:pt x="8977" y="10096"/>
                  <a:pt x="8977" y="10096"/>
                </a:cubicBezTo>
                <a:cubicBezTo>
                  <a:pt x="0" y="10096"/>
                  <a:pt x="0" y="10096"/>
                  <a:pt x="0" y="10096"/>
                </a:cubicBezTo>
                <a:cubicBezTo>
                  <a:pt x="0" y="0"/>
                  <a:pt x="0" y="0"/>
                  <a:pt x="0" y="0"/>
                </a:cubicBezTo>
                <a:lnTo>
                  <a:pt x="8977" y="0"/>
                </a:lnTo>
                <a:close/>
                <a:moveTo>
                  <a:pt x="6534" y="9521"/>
                </a:moveTo>
                <a:cubicBezTo>
                  <a:pt x="6469" y="9521"/>
                  <a:pt x="6469" y="9521"/>
                  <a:pt x="6469" y="9521"/>
                </a:cubicBezTo>
                <a:cubicBezTo>
                  <a:pt x="6469" y="9586"/>
                  <a:pt x="6469" y="9586"/>
                  <a:pt x="6469" y="9586"/>
                </a:cubicBezTo>
                <a:cubicBezTo>
                  <a:pt x="6534" y="9586"/>
                  <a:pt x="6534" y="9586"/>
                  <a:pt x="6534" y="9586"/>
                </a:cubicBezTo>
                <a:lnTo>
                  <a:pt x="6534" y="9521"/>
                </a:lnTo>
                <a:close/>
                <a:moveTo>
                  <a:pt x="6754" y="9323"/>
                </a:moveTo>
                <a:cubicBezTo>
                  <a:pt x="6684" y="9323"/>
                  <a:pt x="6684" y="9323"/>
                  <a:pt x="6684" y="9323"/>
                </a:cubicBezTo>
                <a:cubicBezTo>
                  <a:pt x="6643" y="9414"/>
                  <a:pt x="6643" y="9414"/>
                  <a:pt x="6643" y="9414"/>
                </a:cubicBezTo>
                <a:cubicBezTo>
                  <a:pt x="6601" y="9323"/>
                  <a:pt x="6601" y="9323"/>
                  <a:pt x="6601" y="9323"/>
                </a:cubicBezTo>
                <a:cubicBezTo>
                  <a:pt x="6531" y="9323"/>
                  <a:pt x="6531" y="9323"/>
                  <a:pt x="6531" y="9323"/>
                </a:cubicBezTo>
                <a:cubicBezTo>
                  <a:pt x="6610" y="9488"/>
                  <a:pt x="6610" y="9488"/>
                  <a:pt x="6610" y="9488"/>
                </a:cubicBezTo>
                <a:cubicBezTo>
                  <a:pt x="6610" y="9586"/>
                  <a:pt x="6610" y="9586"/>
                  <a:pt x="6610" y="9586"/>
                </a:cubicBezTo>
                <a:cubicBezTo>
                  <a:pt x="6675" y="9586"/>
                  <a:pt x="6675" y="9586"/>
                  <a:pt x="6675" y="9586"/>
                </a:cubicBezTo>
                <a:cubicBezTo>
                  <a:pt x="6675" y="9488"/>
                  <a:pt x="6675" y="9488"/>
                  <a:pt x="6675" y="9488"/>
                </a:cubicBezTo>
                <a:lnTo>
                  <a:pt x="6754" y="9323"/>
                </a:lnTo>
                <a:close/>
                <a:moveTo>
                  <a:pt x="6993" y="9455"/>
                </a:moveTo>
                <a:cubicBezTo>
                  <a:pt x="6993" y="9428"/>
                  <a:pt x="6992" y="9409"/>
                  <a:pt x="6990" y="9398"/>
                </a:cubicBezTo>
                <a:cubicBezTo>
                  <a:pt x="6987" y="9379"/>
                  <a:pt x="6979" y="9363"/>
                  <a:pt x="6967" y="9351"/>
                </a:cubicBezTo>
                <a:cubicBezTo>
                  <a:pt x="6947" y="9331"/>
                  <a:pt x="6923" y="9321"/>
                  <a:pt x="6893" y="9321"/>
                </a:cubicBezTo>
                <a:cubicBezTo>
                  <a:pt x="6864" y="9321"/>
                  <a:pt x="6840" y="9331"/>
                  <a:pt x="6820" y="9351"/>
                </a:cubicBezTo>
                <a:cubicBezTo>
                  <a:pt x="6808" y="9363"/>
                  <a:pt x="6800" y="9379"/>
                  <a:pt x="6796" y="9398"/>
                </a:cubicBezTo>
                <a:cubicBezTo>
                  <a:pt x="6794" y="9409"/>
                  <a:pt x="6793" y="9428"/>
                  <a:pt x="6793" y="9455"/>
                </a:cubicBezTo>
                <a:cubicBezTo>
                  <a:pt x="6793" y="9482"/>
                  <a:pt x="6794" y="9500"/>
                  <a:pt x="6796" y="9511"/>
                </a:cubicBezTo>
                <a:cubicBezTo>
                  <a:pt x="6800" y="9531"/>
                  <a:pt x="6808" y="9546"/>
                  <a:pt x="6820" y="9559"/>
                </a:cubicBezTo>
                <a:cubicBezTo>
                  <a:pt x="6840" y="9578"/>
                  <a:pt x="6864" y="9588"/>
                  <a:pt x="6893" y="9588"/>
                </a:cubicBezTo>
                <a:cubicBezTo>
                  <a:pt x="6923" y="9588"/>
                  <a:pt x="6947" y="9578"/>
                  <a:pt x="6967" y="9559"/>
                </a:cubicBezTo>
                <a:cubicBezTo>
                  <a:pt x="6979" y="9546"/>
                  <a:pt x="6987" y="9531"/>
                  <a:pt x="6990" y="9511"/>
                </a:cubicBezTo>
                <a:cubicBezTo>
                  <a:pt x="6992" y="9500"/>
                  <a:pt x="6993" y="9482"/>
                  <a:pt x="6993" y="9455"/>
                </a:cubicBezTo>
                <a:close/>
                <a:moveTo>
                  <a:pt x="7290" y="9323"/>
                </a:moveTo>
                <a:cubicBezTo>
                  <a:pt x="7226" y="9323"/>
                  <a:pt x="7226" y="9323"/>
                  <a:pt x="7226" y="9323"/>
                </a:cubicBezTo>
                <a:cubicBezTo>
                  <a:pt x="7226" y="9455"/>
                  <a:pt x="7226" y="9455"/>
                  <a:pt x="7226" y="9455"/>
                </a:cubicBezTo>
                <a:cubicBezTo>
                  <a:pt x="7142" y="9323"/>
                  <a:pt x="7142" y="9323"/>
                  <a:pt x="7142" y="9323"/>
                </a:cubicBezTo>
                <a:cubicBezTo>
                  <a:pt x="7085" y="9323"/>
                  <a:pt x="7085" y="9323"/>
                  <a:pt x="7085" y="9323"/>
                </a:cubicBezTo>
                <a:cubicBezTo>
                  <a:pt x="7085" y="9586"/>
                  <a:pt x="7085" y="9586"/>
                  <a:pt x="7085" y="9586"/>
                </a:cubicBezTo>
                <a:cubicBezTo>
                  <a:pt x="7150" y="9586"/>
                  <a:pt x="7150" y="9586"/>
                  <a:pt x="7150" y="9586"/>
                </a:cubicBezTo>
                <a:cubicBezTo>
                  <a:pt x="7150" y="9454"/>
                  <a:pt x="7150" y="9454"/>
                  <a:pt x="7150" y="9454"/>
                </a:cubicBezTo>
                <a:cubicBezTo>
                  <a:pt x="7234" y="9586"/>
                  <a:pt x="7234" y="9586"/>
                  <a:pt x="7234" y="9586"/>
                </a:cubicBezTo>
                <a:cubicBezTo>
                  <a:pt x="7290" y="9586"/>
                  <a:pt x="7290" y="9586"/>
                  <a:pt x="7290" y="9586"/>
                </a:cubicBezTo>
                <a:lnTo>
                  <a:pt x="7290" y="9323"/>
                </a:lnTo>
                <a:close/>
                <a:moveTo>
                  <a:pt x="7615" y="9455"/>
                </a:moveTo>
                <a:cubicBezTo>
                  <a:pt x="7615" y="9425"/>
                  <a:pt x="7614" y="9406"/>
                  <a:pt x="7613" y="9398"/>
                </a:cubicBezTo>
                <a:cubicBezTo>
                  <a:pt x="7609" y="9379"/>
                  <a:pt x="7601" y="9363"/>
                  <a:pt x="7587" y="9349"/>
                </a:cubicBezTo>
                <a:cubicBezTo>
                  <a:pt x="7570" y="9332"/>
                  <a:pt x="7547" y="9323"/>
                  <a:pt x="7517" y="9323"/>
                </a:cubicBezTo>
                <a:cubicBezTo>
                  <a:pt x="7419" y="9323"/>
                  <a:pt x="7419" y="9323"/>
                  <a:pt x="7419" y="9323"/>
                </a:cubicBezTo>
                <a:cubicBezTo>
                  <a:pt x="7419" y="9586"/>
                  <a:pt x="7419" y="9586"/>
                  <a:pt x="7419" y="9586"/>
                </a:cubicBezTo>
                <a:cubicBezTo>
                  <a:pt x="7517" y="9586"/>
                  <a:pt x="7517" y="9586"/>
                  <a:pt x="7517" y="9586"/>
                </a:cubicBezTo>
                <a:cubicBezTo>
                  <a:pt x="7547" y="9586"/>
                  <a:pt x="7570" y="9577"/>
                  <a:pt x="7587" y="9560"/>
                </a:cubicBezTo>
                <a:cubicBezTo>
                  <a:pt x="7601" y="9547"/>
                  <a:pt x="7609" y="9530"/>
                  <a:pt x="7613" y="9512"/>
                </a:cubicBezTo>
                <a:cubicBezTo>
                  <a:pt x="7614" y="9503"/>
                  <a:pt x="7615" y="9484"/>
                  <a:pt x="7615" y="9455"/>
                </a:cubicBezTo>
                <a:close/>
                <a:moveTo>
                  <a:pt x="7952" y="9323"/>
                </a:moveTo>
                <a:cubicBezTo>
                  <a:pt x="7781" y="9323"/>
                  <a:pt x="7781" y="9323"/>
                  <a:pt x="7781" y="9323"/>
                </a:cubicBezTo>
                <a:cubicBezTo>
                  <a:pt x="7781" y="9586"/>
                  <a:pt x="7781" y="9586"/>
                  <a:pt x="7781" y="9586"/>
                </a:cubicBezTo>
                <a:cubicBezTo>
                  <a:pt x="7952" y="9586"/>
                  <a:pt x="7952" y="9586"/>
                  <a:pt x="7952" y="9586"/>
                </a:cubicBezTo>
                <a:cubicBezTo>
                  <a:pt x="7952" y="9528"/>
                  <a:pt x="7952" y="9528"/>
                  <a:pt x="7952" y="9528"/>
                </a:cubicBezTo>
                <a:cubicBezTo>
                  <a:pt x="7846" y="9528"/>
                  <a:pt x="7846" y="9528"/>
                  <a:pt x="7846" y="9528"/>
                </a:cubicBezTo>
                <a:cubicBezTo>
                  <a:pt x="7846" y="9482"/>
                  <a:pt x="7846" y="9482"/>
                  <a:pt x="7846" y="9482"/>
                </a:cubicBezTo>
                <a:cubicBezTo>
                  <a:pt x="7943" y="9482"/>
                  <a:pt x="7943" y="9482"/>
                  <a:pt x="7943" y="9482"/>
                </a:cubicBezTo>
                <a:cubicBezTo>
                  <a:pt x="7943" y="9425"/>
                  <a:pt x="7943" y="9425"/>
                  <a:pt x="7943" y="9425"/>
                </a:cubicBezTo>
                <a:cubicBezTo>
                  <a:pt x="7846" y="9425"/>
                  <a:pt x="7846" y="9425"/>
                  <a:pt x="7846" y="9425"/>
                </a:cubicBezTo>
                <a:cubicBezTo>
                  <a:pt x="7846" y="9381"/>
                  <a:pt x="7846" y="9381"/>
                  <a:pt x="7846" y="9381"/>
                </a:cubicBezTo>
                <a:cubicBezTo>
                  <a:pt x="7952" y="9381"/>
                  <a:pt x="7952" y="9381"/>
                  <a:pt x="7952" y="9381"/>
                </a:cubicBezTo>
                <a:lnTo>
                  <a:pt x="7952" y="9323"/>
                </a:lnTo>
                <a:close/>
                <a:moveTo>
                  <a:pt x="8287" y="9456"/>
                </a:moveTo>
                <a:cubicBezTo>
                  <a:pt x="8287" y="9456"/>
                  <a:pt x="8287" y="9456"/>
                  <a:pt x="8287" y="9456"/>
                </a:cubicBezTo>
                <a:cubicBezTo>
                  <a:pt x="8303" y="9453"/>
                  <a:pt x="8314" y="9447"/>
                  <a:pt x="8321" y="9436"/>
                </a:cubicBezTo>
                <a:cubicBezTo>
                  <a:pt x="8329" y="9425"/>
                  <a:pt x="8332" y="9411"/>
                  <a:pt x="8332" y="9393"/>
                </a:cubicBezTo>
                <a:cubicBezTo>
                  <a:pt x="8332" y="9383"/>
                  <a:pt x="8331" y="9374"/>
                  <a:pt x="8328" y="9365"/>
                </a:cubicBezTo>
                <a:cubicBezTo>
                  <a:pt x="8326" y="9357"/>
                  <a:pt x="8322" y="9349"/>
                  <a:pt x="8316" y="9343"/>
                </a:cubicBezTo>
                <a:cubicBezTo>
                  <a:pt x="8310" y="9337"/>
                  <a:pt x="8302" y="9332"/>
                  <a:pt x="8293" y="9328"/>
                </a:cubicBezTo>
                <a:cubicBezTo>
                  <a:pt x="8284" y="9325"/>
                  <a:pt x="8273" y="9323"/>
                  <a:pt x="8260" y="9323"/>
                </a:cubicBezTo>
                <a:cubicBezTo>
                  <a:pt x="8153" y="9323"/>
                  <a:pt x="8153" y="9323"/>
                  <a:pt x="8153" y="9323"/>
                </a:cubicBezTo>
                <a:cubicBezTo>
                  <a:pt x="8153" y="9586"/>
                  <a:pt x="8153" y="9586"/>
                  <a:pt x="8153" y="9586"/>
                </a:cubicBezTo>
                <a:cubicBezTo>
                  <a:pt x="8221" y="9586"/>
                  <a:pt x="8221" y="9586"/>
                  <a:pt x="8221" y="9586"/>
                </a:cubicBezTo>
                <a:cubicBezTo>
                  <a:pt x="8221" y="9481"/>
                  <a:pt x="8221" y="9481"/>
                  <a:pt x="8221" y="9481"/>
                </a:cubicBezTo>
                <a:cubicBezTo>
                  <a:pt x="8239" y="9481"/>
                  <a:pt x="8239" y="9481"/>
                  <a:pt x="8239" y="9481"/>
                </a:cubicBezTo>
                <a:cubicBezTo>
                  <a:pt x="8244" y="9481"/>
                  <a:pt x="8247" y="9481"/>
                  <a:pt x="8250" y="9482"/>
                </a:cubicBezTo>
                <a:cubicBezTo>
                  <a:pt x="8253" y="9484"/>
                  <a:pt x="8255" y="9486"/>
                  <a:pt x="8257" y="9488"/>
                </a:cubicBezTo>
                <a:cubicBezTo>
                  <a:pt x="8259" y="9491"/>
                  <a:pt x="8260" y="9495"/>
                  <a:pt x="8261" y="9500"/>
                </a:cubicBezTo>
                <a:cubicBezTo>
                  <a:pt x="8261" y="9505"/>
                  <a:pt x="8262" y="9511"/>
                  <a:pt x="8262" y="9518"/>
                </a:cubicBezTo>
                <a:cubicBezTo>
                  <a:pt x="8262" y="9536"/>
                  <a:pt x="8262" y="9536"/>
                  <a:pt x="8262" y="9536"/>
                </a:cubicBezTo>
                <a:cubicBezTo>
                  <a:pt x="8262" y="9539"/>
                  <a:pt x="8262" y="9542"/>
                  <a:pt x="8262" y="9546"/>
                </a:cubicBezTo>
                <a:cubicBezTo>
                  <a:pt x="8262" y="9550"/>
                  <a:pt x="8262" y="9555"/>
                  <a:pt x="8262" y="9560"/>
                </a:cubicBezTo>
                <a:cubicBezTo>
                  <a:pt x="8262" y="9565"/>
                  <a:pt x="8262" y="9569"/>
                  <a:pt x="8262" y="9574"/>
                </a:cubicBezTo>
                <a:cubicBezTo>
                  <a:pt x="8262" y="9579"/>
                  <a:pt x="8262" y="9582"/>
                  <a:pt x="8262" y="9586"/>
                </a:cubicBezTo>
                <a:cubicBezTo>
                  <a:pt x="8330" y="9586"/>
                  <a:pt x="8330" y="9586"/>
                  <a:pt x="8330" y="9586"/>
                </a:cubicBezTo>
                <a:cubicBezTo>
                  <a:pt x="8330" y="9515"/>
                  <a:pt x="8330" y="9515"/>
                  <a:pt x="8330" y="9515"/>
                </a:cubicBezTo>
                <a:cubicBezTo>
                  <a:pt x="8330" y="9498"/>
                  <a:pt x="8327" y="9484"/>
                  <a:pt x="8321" y="9474"/>
                </a:cubicBezTo>
                <a:cubicBezTo>
                  <a:pt x="8315" y="9464"/>
                  <a:pt x="8304" y="9458"/>
                  <a:pt x="8287" y="9456"/>
                </a:cubicBezTo>
                <a:close/>
                <a:moveTo>
                  <a:pt x="6893" y="9379"/>
                </a:moveTo>
                <a:cubicBezTo>
                  <a:pt x="6882" y="9379"/>
                  <a:pt x="6873" y="9383"/>
                  <a:pt x="6868" y="9390"/>
                </a:cubicBezTo>
                <a:cubicBezTo>
                  <a:pt x="6861" y="9398"/>
                  <a:pt x="6858" y="9420"/>
                  <a:pt x="6858" y="9455"/>
                </a:cubicBezTo>
                <a:cubicBezTo>
                  <a:pt x="6858" y="9489"/>
                  <a:pt x="6861" y="9510"/>
                  <a:pt x="6867" y="9519"/>
                </a:cubicBezTo>
                <a:cubicBezTo>
                  <a:pt x="6873" y="9527"/>
                  <a:pt x="6882" y="9531"/>
                  <a:pt x="6893" y="9531"/>
                </a:cubicBezTo>
                <a:cubicBezTo>
                  <a:pt x="6905" y="9531"/>
                  <a:pt x="6913" y="9527"/>
                  <a:pt x="6920" y="9519"/>
                </a:cubicBezTo>
                <a:cubicBezTo>
                  <a:pt x="6926" y="9510"/>
                  <a:pt x="6929" y="9489"/>
                  <a:pt x="6929" y="9455"/>
                </a:cubicBezTo>
                <a:cubicBezTo>
                  <a:pt x="6929" y="9420"/>
                  <a:pt x="6926" y="9398"/>
                  <a:pt x="6919" y="9390"/>
                </a:cubicBezTo>
                <a:cubicBezTo>
                  <a:pt x="6913" y="9383"/>
                  <a:pt x="6905" y="9379"/>
                  <a:pt x="6893" y="9379"/>
                </a:cubicBezTo>
                <a:close/>
                <a:moveTo>
                  <a:pt x="8235" y="9373"/>
                </a:moveTo>
                <a:cubicBezTo>
                  <a:pt x="8221" y="9373"/>
                  <a:pt x="8221" y="9373"/>
                  <a:pt x="8221" y="9373"/>
                </a:cubicBezTo>
                <a:cubicBezTo>
                  <a:pt x="8221" y="9434"/>
                  <a:pt x="8221" y="9434"/>
                  <a:pt x="8221" y="9434"/>
                </a:cubicBezTo>
                <a:cubicBezTo>
                  <a:pt x="8235" y="9434"/>
                  <a:pt x="8235" y="9434"/>
                  <a:pt x="8235" y="9434"/>
                </a:cubicBezTo>
                <a:cubicBezTo>
                  <a:pt x="8245" y="9434"/>
                  <a:pt x="8252" y="9432"/>
                  <a:pt x="8257" y="9426"/>
                </a:cubicBezTo>
                <a:cubicBezTo>
                  <a:pt x="8261" y="9420"/>
                  <a:pt x="8264" y="9412"/>
                  <a:pt x="8264" y="9403"/>
                </a:cubicBezTo>
                <a:cubicBezTo>
                  <a:pt x="8264" y="9392"/>
                  <a:pt x="8261" y="9384"/>
                  <a:pt x="8257" y="9380"/>
                </a:cubicBezTo>
                <a:cubicBezTo>
                  <a:pt x="8252" y="9375"/>
                  <a:pt x="8245" y="9373"/>
                  <a:pt x="8235" y="9373"/>
                </a:cubicBez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r>
              <a:rPr lang="en-US"/>
              <a:t>Click icon to add picture</a:t>
            </a:r>
            <a:endParaRPr lang="en-GB"/>
          </a:p>
        </p:txBody>
      </p:sp>
      <p:cxnSp>
        <p:nvCxnSpPr>
          <p:cNvPr id="12" name="Straight Connector 11">
            <a:extLst>
              <a:ext uri="{FF2B5EF4-FFF2-40B4-BE49-F238E27FC236}">
                <a16:creationId xmlns:a16="http://schemas.microsoft.com/office/drawing/2014/main" id="{76447B42-788C-4245-9655-CEF65AF6539B}"/>
              </a:ext>
            </a:extLst>
          </p:cNvPr>
          <p:cNvCxnSpPr/>
          <p:nvPr userDrawn="1"/>
        </p:nvCxnSpPr>
        <p:spPr>
          <a:xfrm>
            <a:off x="790508" y="6341226"/>
            <a:ext cx="0" cy="165937"/>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7">
            <a:extLst>
              <a:ext uri="{FF2B5EF4-FFF2-40B4-BE49-F238E27FC236}">
                <a16:creationId xmlns:a16="http://schemas.microsoft.com/office/drawing/2014/main" id="{3EE441AE-B514-4679-ADE4-A1B4422E9CF5}"/>
              </a:ext>
            </a:extLst>
          </p:cNvPr>
          <p:cNvSpPr>
            <a:spLocks noGrp="1"/>
          </p:cNvSpPr>
          <p:nvPr>
            <p:ph type="body" sz="quarter" idx="37" hasCustomPrompt="1"/>
          </p:nvPr>
        </p:nvSpPr>
        <p:spPr>
          <a:xfrm>
            <a:off x="431800" y="230190"/>
            <a:ext cx="5220000" cy="293687"/>
          </a:xfrm>
        </p:spPr>
        <p:txBody>
          <a:bodyPr anchor="b"/>
          <a:lstStyle>
            <a:lvl1pPr>
              <a:defRPr sz="1000" cap="all" baseline="0"/>
            </a:lvl1pPr>
          </a:lstStyle>
          <a:p>
            <a:pPr lvl="0"/>
            <a:r>
              <a:rPr lang="en-US"/>
              <a:t>Optional Caption</a:t>
            </a:r>
            <a:endParaRPr lang="en-GB"/>
          </a:p>
        </p:txBody>
      </p:sp>
    </p:spTree>
    <p:extLst>
      <p:ext uri="{BB962C8B-B14F-4D97-AF65-F5344CB8AC3E}">
        <p14:creationId xmlns:p14="http://schemas.microsoft.com/office/powerpoint/2010/main" val="518386718"/>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9" name="Footer Placeholder 6">
            <a:extLst>
              <a:ext uri="{FF2B5EF4-FFF2-40B4-BE49-F238E27FC236}">
                <a16:creationId xmlns:a16="http://schemas.microsoft.com/office/drawing/2014/main" id="{BA872169-DE68-DEA6-CEA4-AC27936F5076}"/>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0" name="Slide Number Placeholder 7">
            <a:extLst>
              <a:ext uri="{FF2B5EF4-FFF2-40B4-BE49-F238E27FC236}">
                <a16:creationId xmlns:a16="http://schemas.microsoft.com/office/drawing/2014/main" id="{A89CC890-59D5-74F3-9A3E-826FDEA4E27F}"/>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41823298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6">
            <a:extLst>
              <a:ext uri="{FF2B5EF4-FFF2-40B4-BE49-F238E27FC236}">
                <a16:creationId xmlns:a16="http://schemas.microsoft.com/office/drawing/2014/main" id="{FF43B35C-DA3A-FD40-078F-36ADA066A6A7}"/>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0" name="Slide Number Placeholder 7">
            <a:extLst>
              <a:ext uri="{FF2B5EF4-FFF2-40B4-BE49-F238E27FC236}">
                <a16:creationId xmlns:a16="http://schemas.microsoft.com/office/drawing/2014/main" id="{048E6CEF-21C2-6FD2-C336-21265693DB24}"/>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222371344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9" name="Footer Placeholder 6">
            <a:extLst>
              <a:ext uri="{FF2B5EF4-FFF2-40B4-BE49-F238E27FC236}">
                <a16:creationId xmlns:a16="http://schemas.microsoft.com/office/drawing/2014/main" id="{9AD1CDEC-8E69-8887-C5EE-A8BDDA3CF5B6}"/>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0" name="Slide Number Placeholder 7">
            <a:extLst>
              <a:ext uri="{FF2B5EF4-FFF2-40B4-BE49-F238E27FC236}">
                <a16:creationId xmlns:a16="http://schemas.microsoft.com/office/drawing/2014/main" id="{3A31AA1D-90A9-07AF-AE68-105FF656CCD0}"/>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75365333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6">
            <a:extLst>
              <a:ext uri="{FF2B5EF4-FFF2-40B4-BE49-F238E27FC236}">
                <a16:creationId xmlns:a16="http://schemas.microsoft.com/office/drawing/2014/main" id="{D753BE31-2036-055D-69E9-4562E9130294}"/>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4" name="Slide Number Placeholder 7">
            <a:extLst>
              <a:ext uri="{FF2B5EF4-FFF2-40B4-BE49-F238E27FC236}">
                <a16:creationId xmlns:a16="http://schemas.microsoft.com/office/drawing/2014/main" id="{9C84B3D9-E5FD-7CF7-DF12-0DCBC1F50C90}"/>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38878092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6">
            <a:extLst>
              <a:ext uri="{FF2B5EF4-FFF2-40B4-BE49-F238E27FC236}">
                <a16:creationId xmlns:a16="http://schemas.microsoft.com/office/drawing/2014/main" id="{3AA2356E-3AE1-CB1F-E0D8-AA588C7800BA}"/>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3" name="Slide Number Placeholder 7">
            <a:extLst>
              <a:ext uri="{FF2B5EF4-FFF2-40B4-BE49-F238E27FC236}">
                <a16:creationId xmlns:a16="http://schemas.microsoft.com/office/drawing/2014/main" id="{D466CD74-9772-9482-6002-0954E16757F3}"/>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5533551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Footer Placeholder 6">
            <a:extLst>
              <a:ext uri="{FF2B5EF4-FFF2-40B4-BE49-F238E27FC236}">
                <a16:creationId xmlns:a16="http://schemas.microsoft.com/office/drawing/2014/main" id="{1042249B-3B0B-C043-756A-E640B3B7873D}"/>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9" name="Slide Number Placeholder 7">
            <a:extLst>
              <a:ext uri="{FF2B5EF4-FFF2-40B4-BE49-F238E27FC236}">
                <a16:creationId xmlns:a16="http://schemas.microsoft.com/office/drawing/2014/main" id="{E811B86E-DD2D-2B82-73FB-E3A37C68EA36}"/>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198262370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9BF0324B-C07B-E8C6-CB49-F949686DDF30}"/>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8" name="Slide Number Placeholder 7">
            <a:extLst>
              <a:ext uri="{FF2B5EF4-FFF2-40B4-BE49-F238E27FC236}">
                <a16:creationId xmlns:a16="http://schemas.microsoft.com/office/drawing/2014/main" id="{06AADE67-E51F-4A35-05EA-84EA54CC7F47}"/>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38072556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10" name="Footer Placeholder 6">
            <a:extLst>
              <a:ext uri="{FF2B5EF4-FFF2-40B4-BE49-F238E27FC236}">
                <a16:creationId xmlns:a16="http://schemas.microsoft.com/office/drawing/2014/main" id="{2B406D75-D3BF-E87B-67B1-CB4446D232A4}"/>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1" name="Slide Number Placeholder 7">
            <a:extLst>
              <a:ext uri="{FF2B5EF4-FFF2-40B4-BE49-F238E27FC236}">
                <a16:creationId xmlns:a16="http://schemas.microsoft.com/office/drawing/2014/main" id="{34619068-5BD8-D267-3E7F-3CE7EA0A6F73}"/>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422496294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10" name="Footer Placeholder 6">
            <a:extLst>
              <a:ext uri="{FF2B5EF4-FFF2-40B4-BE49-F238E27FC236}">
                <a16:creationId xmlns:a16="http://schemas.microsoft.com/office/drawing/2014/main" id="{EF054A3C-2D84-881C-78CA-0BB1FFC081B0}"/>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1" name="Slide Number Placeholder 7">
            <a:extLst>
              <a:ext uri="{FF2B5EF4-FFF2-40B4-BE49-F238E27FC236}">
                <a16:creationId xmlns:a16="http://schemas.microsoft.com/office/drawing/2014/main" id="{9AADD6DD-6B96-AA88-2B88-1280ACB7BA51}"/>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315206464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6">
            <a:extLst>
              <a:ext uri="{FF2B5EF4-FFF2-40B4-BE49-F238E27FC236}">
                <a16:creationId xmlns:a16="http://schemas.microsoft.com/office/drawing/2014/main" id="{CA1BF9C3-067A-88B1-EF53-540512515CDD}"/>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0" name="Slide Number Placeholder 7">
            <a:extLst>
              <a:ext uri="{FF2B5EF4-FFF2-40B4-BE49-F238E27FC236}">
                <a16:creationId xmlns:a16="http://schemas.microsoft.com/office/drawing/2014/main" id="{4ED2D577-DA2B-A692-E1F6-098E89F0D797}"/>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64421568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6">
            <a:extLst>
              <a:ext uri="{FF2B5EF4-FFF2-40B4-BE49-F238E27FC236}">
                <a16:creationId xmlns:a16="http://schemas.microsoft.com/office/drawing/2014/main" id="{0037C31B-EA65-8194-2F0D-3C4801CC5DE5}"/>
              </a:ext>
            </a:extLst>
          </p:cNvPr>
          <p:cNvSpPr>
            <a:spLocks noGrp="1"/>
          </p:cNvSpPr>
          <p:nvPr>
            <p:ph type="ftr" sz="quarter" idx="11"/>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0" name="Slide Number Placeholder 7">
            <a:extLst>
              <a:ext uri="{FF2B5EF4-FFF2-40B4-BE49-F238E27FC236}">
                <a16:creationId xmlns:a16="http://schemas.microsoft.com/office/drawing/2014/main" id="{DC9BACFE-4F42-634D-11BA-4E1F02020903}"/>
              </a:ext>
            </a:extLst>
          </p:cNvPr>
          <p:cNvSpPr>
            <a:spLocks noGrp="1"/>
          </p:cNvSpPr>
          <p:nvPr>
            <p:ph type="sldNum" sz="quarter" idx="12"/>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146089708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cSld name="AGENDA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a:xfrm>
            <a:off x="304800" y="4237567"/>
            <a:ext cx="1422400" cy="243417"/>
          </a:xfrm>
          <a:prstGeom prst="rect">
            <a:avLst/>
          </a:prstGeom>
        </p:spPr>
        <p:txBody>
          <a:bodyPr/>
          <a:lstStyle>
            <a:lvl1pPr>
              <a:defRPr>
                <a:solidFill>
                  <a:schemeClr val="bg1"/>
                </a:solidFill>
              </a:defRPr>
            </a:lvl1pPr>
          </a:lstStyle>
          <a:p>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a:xfrm>
            <a:off x="2082800" y="4237567"/>
            <a:ext cx="1930400" cy="243417"/>
          </a:xfrm>
          <a:prstGeom prst="rect">
            <a:avLst/>
          </a:prstGeom>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a:xfrm>
            <a:off x="4368800" y="4237567"/>
            <a:ext cx="1422400" cy="243417"/>
          </a:xfrm>
          <a:prstGeom prst="rect">
            <a:avLst/>
          </a:prstGeom>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5649561" y="10600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6505632" y="10600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5649561" y="1836111"/>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6505632" y="1836111"/>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5649561" y="2612183"/>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6505632" y="2612183"/>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2" y="3388255"/>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2" y="4164327"/>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2" y="494039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3" name="Text Placeholder 3">
            <a:extLst>
              <a:ext uri="{FF2B5EF4-FFF2-40B4-BE49-F238E27FC236}">
                <a16:creationId xmlns:a16="http://schemas.microsoft.com/office/drawing/2014/main" id="{18387900-817A-F3FC-5CD2-8B4911B37377}"/>
              </a:ext>
            </a:extLst>
          </p:cNvPr>
          <p:cNvSpPr>
            <a:spLocks noGrp="1"/>
          </p:cNvSpPr>
          <p:nvPr>
            <p:ph type="body" sz="quarter" idx="32" hasCustomPrompt="1"/>
          </p:nvPr>
        </p:nvSpPr>
        <p:spPr>
          <a:xfrm>
            <a:off x="5649561" y="56487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07</a:t>
            </a:r>
            <a:endParaRPr lang="en-GB"/>
          </a:p>
        </p:txBody>
      </p:sp>
      <p:sp>
        <p:nvSpPr>
          <p:cNvPr id="24" name="Text Placeholder 3">
            <a:extLst>
              <a:ext uri="{FF2B5EF4-FFF2-40B4-BE49-F238E27FC236}">
                <a16:creationId xmlns:a16="http://schemas.microsoft.com/office/drawing/2014/main" id="{CABEA5F0-0C4D-B7C6-B083-E88BADA21C89}"/>
              </a:ext>
            </a:extLst>
          </p:cNvPr>
          <p:cNvSpPr>
            <a:spLocks noGrp="1"/>
          </p:cNvSpPr>
          <p:nvPr>
            <p:ph type="body" sz="quarter" idx="33" hasCustomPrompt="1"/>
          </p:nvPr>
        </p:nvSpPr>
        <p:spPr>
          <a:xfrm>
            <a:off x="6505632" y="56487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 name="Rectangle 1">
            <a:extLst>
              <a:ext uri="{FF2B5EF4-FFF2-40B4-BE49-F238E27FC236}">
                <a16:creationId xmlns:a16="http://schemas.microsoft.com/office/drawing/2014/main" id="{33A576A0-CC8E-29C3-8FE3-C464A56C069D}"/>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3648851801"/>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cSld name="DIVIDER 0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51911" y="3143559"/>
            <a:ext cx="9571135" cy="1191980"/>
          </a:xfrm>
        </p:spPr>
        <p:txBody>
          <a:bodyPr tIns="0" anchor="t" anchorCtr="0">
            <a:noAutofit/>
          </a:bodyPr>
          <a:lstStyle>
            <a:lvl1pPr marL="599002" indent="-599002" algn="l">
              <a:lnSpc>
                <a:spcPct val="100000"/>
              </a:lnSpc>
              <a:buClr>
                <a:schemeClr val="accent1"/>
              </a:buClr>
              <a:buFont typeface="Publico Headline" panose="02040502060504060203" pitchFamily="18" charset="0"/>
              <a:buChar char="■"/>
              <a:defRPr lang="en-US" sz="3200" b="0" baseline="0" dirty="0">
                <a:solidFill>
                  <a:schemeClr val="bg1"/>
                </a:solidFill>
              </a:defRPr>
            </a:lvl1pPr>
          </a:lstStyle>
          <a:p>
            <a:r>
              <a:rPr lang="en-US"/>
              <a:t>A divider title goes here</a:t>
            </a:r>
          </a:p>
        </p:txBody>
      </p:sp>
      <p:sp>
        <p:nvSpPr>
          <p:cNvPr id="8" name="Footer Placeholder 7">
            <a:extLst>
              <a:ext uri="{FF2B5EF4-FFF2-40B4-BE49-F238E27FC236}">
                <a16:creationId xmlns:a16="http://schemas.microsoft.com/office/drawing/2014/main" id="{C8C00F0E-29C1-F498-9CAD-8FD5D1E91D0C}"/>
              </a:ext>
            </a:extLst>
          </p:cNvPr>
          <p:cNvSpPr>
            <a:spLocks noGrp="1"/>
          </p:cNvSpPr>
          <p:nvPr>
            <p:ph type="ftr" sz="quarter" idx="11"/>
          </p:nvPr>
        </p:nvSpPr>
        <p:spPr>
          <a:xfrm>
            <a:off x="2082800" y="4237567"/>
            <a:ext cx="1930400" cy="243417"/>
          </a:xfrm>
          <a:prstGeom prst="rect">
            <a:avLst/>
          </a:prstGeom>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57E1F288-15F6-4280-4E9A-738F467B51CC}"/>
              </a:ext>
            </a:extLst>
          </p:cNvPr>
          <p:cNvSpPr>
            <a:spLocks noGrp="1"/>
          </p:cNvSpPr>
          <p:nvPr>
            <p:ph type="sldNum" sz="quarter" idx="12"/>
          </p:nvPr>
        </p:nvSpPr>
        <p:spPr>
          <a:xfrm>
            <a:off x="4368800" y="4237567"/>
            <a:ext cx="1422400" cy="243417"/>
          </a:xfrm>
          <a:prstGeom prst="rect">
            <a:avLst/>
          </a:prstGeom>
        </p:spPr>
        <p:txBody>
          <a:bodyPr/>
          <a:lstStyle>
            <a:lvl1pPr>
              <a:defRPr>
                <a:solidFill>
                  <a:schemeClr val="bg1"/>
                </a:solidFill>
              </a:defRPr>
            </a:lvl1pPr>
          </a:lstStyle>
          <a:p>
            <a:fld id="{5A4A4867-F919-44F8-B697-D913750C1CBE}" type="slidenum">
              <a:rPr lang="en-GB" smtClean="0"/>
              <a:pPr/>
              <a:t>‹#›</a:t>
            </a:fld>
            <a:endParaRPr lang="en-GB"/>
          </a:p>
        </p:txBody>
      </p:sp>
      <p:sp>
        <p:nvSpPr>
          <p:cNvPr id="3" name="Rectangle 2">
            <a:extLst>
              <a:ext uri="{FF2B5EF4-FFF2-40B4-BE49-F238E27FC236}">
                <a16:creationId xmlns:a16="http://schemas.microsoft.com/office/drawing/2014/main" id="{3EBBBC70-C188-B8D8-8AA1-D5EECC100E91}"/>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Tree>
    <p:extLst>
      <p:ext uri="{BB962C8B-B14F-4D97-AF65-F5344CB8AC3E}">
        <p14:creationId xmlns:p14="http://schemas.microsoft.com/office/powerpoint/2010/main" val="3635922217"/>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cSld name="TITLE ONLY 0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a:xfrm>
            <a:off x="304800" y="4237567"/>
            <a:ext cx="1422400" cy="243417"/>
          </a:xfrm>
          <a:prstGeom prst="rect">
            <a:avLst/>
          </a:prstGeom>
        </p:spPr>
        <p:txBody>
          <a:bodyPr/>
          <a:lstStyle>
            <a:lvl1pPr>
              <a:defRPr>
                <a:solidFill>
                  <a:schemeClr val="tx2"/>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a:xfrm>
            <a:off x="2082800" y="4237567"/>
            <a:ext cx="1930400" cy="243417"/>
          </a:xfrm>
          <a:prstGeom prst="rect">
            <a:avLst/>
          </a:prstGeom>
        </p:spPr>
        <p:txBody>
          <a:bodyPr/>
          <a:lstStyle>
            <a:lvl1pPr>
              <a:defRPr>
                <a:solidFill>
                  <a:schemeClr val="tx2"/>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a:xfrm>
            <a:off x="4368800" y="4237567"/>
            <a:ext cx="1422400" cy="243417"/>
          </a:xfrm>
          <a:prstGeom prst="rect">
            <a:avLst/>
          </a:prstGeom>
        </p:spPr>
        <p:txBody>
          <a:bodyPr/>
          <a:lstStyle>
            <a:lvl1pPr>
              <a:defRPr>
                <a:solidFill>
                  <a:schemeClr val="tx2"/>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358731729"/>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p:cSld name="TITLE ONLY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a:xfrm>
            <a:off x="304800" y="4237567"/>
            <a:ext cx="1422400" cy="243417"/>
          </a:xfrm>
          <a:prstGeom prst="rect">
            <a:avLst/>
          </a:prstGeom>
        </p:spPr>
        <p:txBody>
          <a:body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a:xfrm>
            <a:off x="2082800" y="4237567"/>
            <a:ext cx="1930400" cy="243417"/>
          </a:xfrm>
          <a:prstGeom prst="rect">
            <a:avLst/>
          </a:prstGeom>
        </p:spPr>
        <p:txBody>
          <a:body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a:xfrm>
            <a:off x="4368800" y="4237567"/>
            <a:ext cx="1422400" cy="243417"/>
          </a:xfrm>
          <a:prstGeom prst="rect">
            <a:avLst/>
          </a:prstGeom>
        </p:spPr>
        <p:txBody>
          <a:body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4250089416"/>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C23B9-7733-42D4-A494-AC8A72FABA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AC91CEE-E20C-47D2-B935-2962B2071D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C7DA39-D969-4C55-B6CA-184F469A4E93}"/>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2C8A585C-2740-47D9-84F7-5EB888490280}"/>
              </a:ext>
            </a:extLst>
          </p:cNvPr>
          <p:cNvSpPr>
            <a:spLocks noGrp="1"/>
          </p:cNvSpPr>
          <p:nvPr>
            <p:ph type="ftr" sz="quarter" idx="11"/>
          </p:nvPr>
        </p:nvSpPr>
        <p:spPr/>
        <p:txBody>
          <a:bodyPr/>
          <a:lstStyle/>
          <a:p>
            <a:r>
              <a:rPr lang="en-US"/>
              <a:t>Yonder x LTW: Reporting User Journeys</a:t>
            </a:r>
            <a:endParaRPr lang="en-GB"/>
          </a:p>
        </p:txBody>
      </p:sp>
      <p:sp>
        <p:nvSpPr>
          <p:cNvPr id="6" name="Slide Number Placeholder 5">
            <a:extLst>
              <a:ext uri="{FF2B5EF4-FFF2-40B4-BE49-F238E27FC236}">
                <a16:creationId xmlns:a16="http://schemas.microsoft.com/office/drawing/2014/main" id="{E28B1692-13A4-4E49-82EA-ACC64C5E619B}"/>
              </a:ext>
            </a:extLst>
          </p:cNvPr>
          <p:cNvSpPr>
            <a:spLocks noGrp="1"/>
          </p:cNvSpPr>
          <p:nvPr>
            <p:ph type="sldNum" sz="quarter" idx="12"/>
          </p:nvPr>
        </p:nvSpPr>
        <p:spPr/>
        <p:txBody>
          <a:bodyPr/>
          <a:lstStyle/>
          <a:p>
            <a:fld id="{3BDE516C-3F92-4BBF-8982-23C2FBFA20B2}" type="slidenum">
              <a:rPr lang="en-GB" smtClean="0"/>
              <a:t>‹#›</a:t>
            </a:fld>
            <a:endParaRPr lang="en-GB"/>
          </a:p>
        </p:txBody>
      </p:sp>
      <p:sp>
        <p:nvSpPr>
          <p:cNvPr id="9" name="Text Placeholder 7">
            <a:extLst>
              <a:ext uri="{FF2B5EF4-FFF2-40B4-BE49-F238E27FC236}">
                <a16:creationId xmlns:a16="http://schemas.microsoft.com/office/drawing/2014/main" id="{D3F17D9A-1D01-42FC-B274-5BA88CC00467}"/>
              </a:ext>
            </a:extLst>
          </p:cNvPr>
          <p:cNvSpPr>
            <a:spLocks noGrp="1"/>
          </p:cNvSpPr>
          <p:nvPr>
            <p:ph type="body" sz="quarter" idx="37" hasCustomPrompt="1"/>
          </p:nvPr>
        </p:nvSpPr>
        <p:spPr>
          <a:xfrm>
            <a:off x="431800" y="230190"/>
            <a:ext cx="10987088" cy="293687"/>
          </a:xfrm>
        </p:spPr>
        <p:txBody>
          <a:bodyPr anchor="b"/>
          <a:lstStyle>
            <a:lvl1pPr>
              <a:defRPr sz="1000" cap="all" baseline="0"/>
            </a:lvl1pPr>
          </a:lstStyle>
          <a:p>
            <a:pPr lvl="0"/>
            <a:r>
              <a:rPr lang="en-US"/>
              <a:t>Optional Caption</a:t>
            </a:r>
            <a:endParaRPr lang="en-GB"/>
          </a:p>
        </p:txBody>
      </p:sp>
    </p:spTree>
    <p:extLst>
      <p:ext uri="{BB962C8B-B14F-4D97-AF65-F5344CB8AC3E}">
        <p14:creationId xmlns:p14="http://schemas.microsoft.com/office/powerpoint/2010/main" val="4116389892"/>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889760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Yonder x LTW: Reporting User Journeys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0615019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Yonder x LTW: Reporting User Journeys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23509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Yonder x LTW: Reporting User Journeys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004831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Yonder x LTW: Reporting User Journeys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097100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Yonder x LTW: Reporting User Journeys</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781936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Yonder x LTW: Reporting User Journeys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937829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Yonder x LTW: Reporting User Journeys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610578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Yonder x LTW: Reporting User Journeys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682966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Yonder x LTW: Reporting User Journeys</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3338719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Yonder x LTW: Reporting User Journeys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874273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Yonder x LTW: Reporting User Journeys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317408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cSld name="AGENDA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5649561" y="10600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6505632" y="10600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5649561" y="1836111"/>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6505632" y="1836111"/>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5649561" y="2612183"/>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6505632" y="2612183"/>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2" y="3388255"/>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2" y="4164327"/>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2" y="494039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3" name="Text Placeholder 3">
            <a:extLst>
              <a:ext uri="{FF2B5EF4-FFF2-40B4-BE49-F238E27FC236}">
                <a16:creationId xmlns:a16="http://schemas.microsoft.com/office/drawing/2014/main" id="{18387900-817A-F3FC-5CD2-8B4911B37377}"/>
              </a:ext>
            </a:extLst>
          </p:cNvPr>
          <p:cNvSpPr>
            <a:spLocks noGrp="1"/>
          </p:cNvSpPr>
          <p:nvPr>
            <p:ph type="body" sz="quarter" idx="32" hasCustomPrompt="1"/>
          </p:nvPr>
        </p:nvSpPr>
        <p:spPr>
          <a:xfrm>
            <a:off x="5649561" y="56487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07</a:t>
            </a:r>
            <a:endParaRPr lang="en-GB"/>
          </a:p>
        </p:txBody>
      </p:sp>
      <p:sp>
        <p:nvSpPr>
          <p:cNvPr id="24" name="Text Placeholder 3">
            <a:extLst>
              <a:ext uri="{FF2B5EF4-FFF2-40B4-BE49-F238E27FC236}">
                <a16:creationId xmlns:a16="http://schemas.microsoft.com/office/drawing/2014/main" id="{CABEA5F0-0C4D-B7C6-B083-E88BADA21C89}"/>
              </a:ext>
            </a:extLst>
          </p:cNvPr>
          <p:cNvSpPr>
            <a:spLocks noGrp="1"/>
          </p:cNvSpPr>
          <p:nvPr>
            <p:ph type="body" sz="quarter" idx="33" hasCustomPrompt="1"/>
          </p:nvPr>
        </p:nvSpPr>
        <p:spPr>
          <a:xfrm>
            <a:off x="6505632" y="56487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 name="Rectangle 1">
            <a:extLst>
              <a:ext uri="{FF2B5EF4-FFF2-40B4-BE49-F238E27FC236}">
                <a16:creationId xmlns:a16="http://schemas.microsoft.com/office/drawing/2014/main" id="{33A576A0-CC8E-29C3-8FE3-C464A56C069D}"/>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3" name="Free-form: Shape 2">
            <a:extLst>
              <a:ext uri="{FF2B5EF4-FFF2-40B4-BE49-F238E27FC236}">
                <a16:creationId xmlns:a16="http://schemas.microsoft.com/office/drawing/2014/main" id="{1FA922C7-C6F4-7974-5757-4768D3197A57}"/>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924163458"/>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cSld name="TITLE ONLY 0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228334336"/>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cSld name="TITLE ONLY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p>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312636096"/>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366888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cSld name="SIDE COPY 0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1" y="559617"/>
            <a:ext cx="2358571" cy="736588"/>
          </a:xfrm>
        </p:spPr>
        <p:txBody>
          <a:bodyPr/>
          <a:lstStyle>
            <a:lvl1pPr>
              <a:defRPr/>
            </a:lvl1pPr>
          </a:lstStyle>
          <a:p>
            <a:r>
              <a:rPr lang="en-US"/>
              <a:t>Add title here</a:t>
            </a:r>
            <a:endParaRPr lang="en-GB"/>
          </a:p>
        </p:txBody>
      </p:sp>
      <p:sp>
        <p:nvSpPr>
          <p:cNvPr id="3" name="Footer Placeholder 2"/>
          <p:cNvSpPr>
            <a:spLocks noGrp="1"/>
          </p:cNvSpPr>
          <p:nvPr>
            <p:ph type="ftr" sz="quarter" idx="19"/>
          </p:nvPr>
        </p:nvSpPr>
        <p:spPr/>
        <p:txBody>
          <a:bodyPr/>
          <a:lstStyle/>
          <a:p>
            <a:r>
              <a:rPr lang="en-US"/>
              <a:t>Yonder x LTW: Reporting User Journeys</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2360364"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ext Placeholder 10">
            <a:extLst>
              <a:ext uri="{FF2B5EF4-FFF2-40B4-BE49-F238E27FC236}">
                <a16:creationId xmlns:a16="http://schemas.microsoft.com/office/drawing/2014/main" id="{51C609EB-6108-5FC1-E9B9-BEB21EE1DA21}"/>
              </a:ext>
            </a:extLst>
          </p:cNvPr>
          <p:cNvSpPr>
            <a:spLocks noGrp="1"/>
          </p:cNvSpPr>
          <p:nvPr>
            <p:ph type="body" sz="quarter" idx="23"/>
          </p:nvPr>
        </p:nvSpPr>
        <p:spPr>
          <a:xfrm>
            <a:off x="524935" y="2804585"/>
            <a:ext cx="2358571"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Rectangle 5">
            <a:extLst>
              <a:ext uri="{FF2B5EF4-FFF2-40B4-BE49-F238E27FC236}">
                <a16:creationId xmlns:a16="http://schemas.microsoft.com/office/drawing/2014/main" id="{6E50E36F-7B53-4057-42F6-1F60AF77BA1C}"/>
              </a:ext>
            </a:extLst>
          </p:cNvPr>
          <p:cNvSpPr/>
          <p:nvPr userDrawn="1"/>
        </p:nvSpPr>
        <p:spPr bwMode="auto">
          <a:xfrm>
            <a:off x="0" y="0"/>
            <a:ext cx="33274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Tree>
    <p:extLst>
      <p:ext uri="{BB962C8B-B14F-4D97-AF65-F5344CB8AC3E}">
        <p14:creationId xmlns:p14="http://schemas.microsoft.com/office/powerpoint/2010/main" val="3892757288"/>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cSld name="DIVIDER 01">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51911" y="3143559"/>
            <a:ext cx="9571135" cy="1191980"/>
          </a:xfrm>
        </p:spPr>
        <p:txBody>
          <a:bodyPr tIns="0" anchor="t" anchorCtr="0">
            <a:noAutofit/>
          </a:bodyPr>
          <a:lstStyle>
            <a:lvl1pPr marL="599002" indent="-599002" algn="l">
              <a:lnSpc>
                <a:spcPct val="100000"/>
              </a:lnSpc>
              <a:buClr>
                <a:schemeClr val="accent1"/>
              </a:buClr>
              <a:buFont typeface="Publico Headline" panose="02040502060504060203" pitchFamily="18" charset="0"/>
              <a:buChar char="■"/>
              <a:defRPr lang="en-US" sz="3200" b="0" baseline="0" dirty="0">
                <a:solidFill>
                  <a:schemeClr val="bg1"/>
                </a:solidFill>
              </a:defRPr>
            </a:lvl1pPr>
          </a:lstStyle>
          <a:p>
            <a:r>
              <a:rPr lang="en-US"/>
              <a:t>A divider title goes here</a:t>
            </a:r>
          </a:p>
        </p:txBody>
      </p:sp>
      <p:sp>
        <p:nvSpPr>
          <p:cNvPr id="8" name="Footer Placeholder 7">
            <a:extLst>
              <a:ext uri="{FF2B5EF4-FFF2-40B4-BE49-F238E27FC236}">
                <a16:creationId xmlns:a16="http://schemas.microsoft.com/office/drawing/2014/main" id="{C8C00F0E-29C1-F498-9CAD-8FD5D1E91D0C}"/>
              </a:ext>
            </a:extLst>
          </p:cNvPr>
          <p:cNvSpPr>
            <a:spLocks noGrp="1"/>
          </p:cNvSpPr>
          <p:nvPr>
            <p:ph type="ftr" sz="quarter" idx="11"/>
          </p:nvPr>
        </p:nvSpPr>
        <p:spPr>
          <a:xfrm>
            <a:off x="2082800" y="4237567"/>
            <a:ext cx="1930400" cy="243417"/>
          </a:xfrm>
          <a:prstGeom prst="rect">
            <a:avLst/>
          </a:prstGeom>
        </p:spPr>
        <p:txBody>
          <a:bodyPr/>
          <a:lstStyle>
            <a:lvl1pPr>
              <a:defRPr>
                <a:solidFill>
                  <a:schemeClr val="bg1"/>
                </a:solidFill>
              </a:defRPr>
            </a:lvl1pPr>
          </a:lstStyle>
          <a:p>
            <a:r>
              <a:rPr lang="en-US"/>
              <a:t>Yonder x LTW: Reporting User Journeys</a:t>
            </a:r>
            <a:endParaRPr lang="en-GB"/>
          </a:p>
        </p:txBody>
      </p:sp>
      <p:sp>
        <p:nvSpPr>
          <p:cNvPr id="9" name="Slide Number Placeholder 8">
            <a:extLst>
              <a:ext uri="{FF2B5EF4-FFF2-40B4-BE49-F238E27FC236}">
                <a16:creationId xmlns:a16="http://schemas.microsoft.com/office/drawing/2014/main" id="{57E1F288-15F6-4280-4E9A-738F467B51CC}"/>
              </a:ext>
            </a:extLst>
          </p:cNvPr>
          <p:cNvSpPr>
            <a:spLocks noGrp="1"/>
          </p:cNvSpPr>
          <p:nvPr>
            <p:ph type="sldNum" sz="quarter" idx="12"/>
          </p:nvPr>
        </p:nvSpPr>
        <p:spPr>
          <a:xfrm>
            <a:off x="4368800" y="4237567"/>
            <a:ext cx="1422400" cy="243417"/>
          </a:xfrm>
          <a:prstGeom prst="rect">
            <a:avLst/>
          </a:prstGeom>
        </p:spPr>
        <p:txBody>
          <a:bodyPr/>
          <a:lstStyle>
            <a:lvl1pPr>
              <a:defRPr>
                <a:solidFill>
                  <a:schemeClr val="bg1"/>
                </a:solidFill>
              </a:defRPr>
            </a:lvl1pPr>
          </a:lstStyle>
          <a:p>
            <a:fld id="{5A4A4867-F919-44F8-B697-D913750C1CBE}" type="slidenum">
              <a:rPr lang="en-GB" smtClean="0"/>
              <a:pPr/>
              <a:t>‹#›</a:t>
            </a:fld>
            <a:endParaRPr lang="en-GB"/>
          </a:p>
        </p:txBody>
      </p:sp>
      <p:sp>
        <p:nvSpPr>
          <p:cNvPr id="3" name="Rectangle 2">
            <a:extLst>
              <a:ext uri="{FF2B5EF4-FFF2-40B4-BE49-F238E27FC236}">
                <a16:creationId xmlns:a16="http://schemas.microsoft.com/office/drawing/2014/main" id="{3EBBBC70-C188-B8D8-8AA1-D5EECC100E91}"/>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chemeClr val="bg1"/>
              </a:solidFill>
              <a:effectLst/>
              <a:latin typeface="+mn-lt"/>
            </a:endParaRPr>
          </a:p>
        </p:txBody>
      </p:sp>
    </p:spTree>
    <p:extLst>
      <p:ext uri="{BB962C8B-B14F-4D97-AF65-F5344CB8AC3E}">
        <p14:creationId xmlns:p14="http://schemas.microsoft.com/office/powerpoint/2010/main" val="562505756"/>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TITLE 01">
    <p:spTree>
      <p:nvGrpSpPr>
        <p:cNvPr id="1" name=""/>
        <p:cNvGrpSpPr/>
        <p:nvPr/>
      </p:nvGrpSpPr>
      <p:grpSpPr>
        <a:xfrm>
          <a:off x="0" y="0"/>
          <a:ext cx="0" cy="0"/>
          <a:chOff x="0" y="0"/>
          <a:chExt cx="0" cy="0"/>
        </a:xfrm>
      </p:grpSpPr>
      <p:sp>
        <p:nvSpPr>
          <p:cNvPr id="13" name="Rectangle 12"/>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Free-form: Shape 4">
            <a:extLst>
              <a:ext uri="{FF2B5EF4-FFF2-40B4-BE49-F238E27FC236}">
                <a16:creationId xmlns:a16="http://schemas.microsoft.com/office/drawing/2014/main" id="{F1864FCA-CD3A-5458-F252-2D9320C82A35}"/>
              </a:ext>
            </a:extLst>
          </p:cNvPr>
          <p:cNvSpPr/>
          <p:nvPr userDrawn="1"/>
        </p:nvSpPr>
        <p:spPr>
          <a:xfrm>
            <a:off x="1" y="5120647"/>
            <a:ext cx="12221028" cy="1751868"/>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accent1"/>
          </a:solidFill>
          <a:ln w="0" cap="flat">
            <a:noFill/>
            <a:prstDash val="solid"/>
            <a:miter/>
          </a:ln>
        </p:spPr>
        <p:txBody>
          <a:bodyPr rtlCol="0" anchor="ctr"/>
          <a:lstStyle/>
          <a:p>
            <a:endParaRPr lang="en-GB" sz="2400"/>
          </a:p>
        </p:txBody>
      </p:sp>
      <p:sp>
        <p:nvSpPr>
          <p:cNvPr id="2" name="Title 1"/>
          <p:cNvSpPr>
            <a:spLocks noGrp="1"/>
          </p:cNvSpPr>
          <p:nvPr>
            <p:ph type="ctrTitle" hasCustomPrompt="1"/>
          </p:nvPr>
        </p:nvSpPr>
        <p:spPr>
          <a:xfrm>
            <a:off x="7116610" y="1058334"/>
            <a:ext cx="4548341" cy="1220137"/>
          </a:xfrm>
        </p:spPr>
        <p:txBody>
          <a:bodyPr tIns="0" anchor="b" anchorCtr="0">
            <a:noAutofit/>
          </a:bodyPr>
          <a:lstStyle>
            <a:lvl1pPr algn="l">
              <a:lnSpc>
                <a:spcPct val="100000"/>
              </a:lnSpc>
              <a:defRPr lang="en-US" sz="4000" b="0" dirty="0">
                <a:solidFill>
                  <a:schemeClr val="bg1"/>
                </a:solidFill>
              </a:defRPr>
            </a:lvl1pPr>
          </a:lstStyle>
          <a:p>
            <a:r>
              <a:rPr lang="en-US"/>
              <a:t>Big Thinking</a:t>
            </a:r>
            <a:br>
              <a:rPr lang="en-US"/>
            </a:br>
            <a:r>
              <a:rPr lang="en-US"/>
              <a:t>Presentation</a:t>
            </a:r>
          </a:p>
        </p:txBody>
      </p:sp>
      <p:sp>
        <p:nvSpPr>
          <p:cNvPr id="15" name="Text Placeholder 3"/>
          <p:cNvSpPr>
            <a:spLocks noGrp="1"/>
          </p:cNvSpPr>
          <p:nvPr>
            <p:ph type="body" sz="quarter" idx="15" hasCustomPrompt="1"/>
          </p:nvPr>
        </p:nvSpPr>
        <p:spPr>
          <a:xfrm>
            <a:off x="7116610" y="2595034"/>
            <a:ext cx="4548341"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Footer Placeholder 32">
            <a:extLst>
              <a:ext uri="{FF2B5EF4-FFF2-40B4-BE49-F238E27FC236}">
                <a16:creationId xmlns:a16="http://schemas.microsoft.com/office/drawing/2014/main" id="{F4E861D4-A9A8-BCB8-DFDB-F14ED0AAA5C4}"/>
              </a:ext>
            </a:extLst>
          </p:cNvPr>
          <p:cNvSpPr txBox="1">
            <a:spLocks/>
          </p:cNvSpPr>
          <p:nvPr userDrawn="1"/>
        </p:nvSpPr>
        <p:spPr>
          <a:xfrm>
            <a:off x="524933" y="260351"/>
            <a:ext cx="983024" cy="191688"/>
          </a:xfrm>
          <a:prstGeom prst="rect">
            <a:avLst/>
          </a:prstGeom>
        </p:spPr>
        <p:txBody>
          <a:bodyPr vert="horz" lIns="0" tIns="0" rIns="0" bIns="0" rtlCol="0" anchor="t"/>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t>A strategic transformation company</a:t>
            </a:r>
          </a:p>
        </p:txBody>
      </p:sp>
      <p:sp>
        <p:nvSpPr>
          <p:cNvPr id="10" name="Text Placeholder 3">
            <a:extLst>
              <a:ext uri="{FF2B5EF4-FFF2-40B4-BE49-F238E27FC236}">
                <a16:creationId xmlns:a16="http://schemas.microsoft.com/office/drawing/2014/main" id="{B5821E5E-C36B-745C-1316-3CAF16775FAE}"/>
              </a:ext>
            </a:extLst>
          </p:cNvPr>
          <p:cNvSpPr>
            <a:spLocks noGrp="1"/>
          </p:cNvSpPr>
          <p:nvPr>
            <p:ph type="body" sz="quarter" idx="16" hasCustomPrompt="1"/>
          </p:nvPr>
        </p:nvSpPr>
        <p:spPr>
          <a:xfrm>
            <a:off x="2278887" y="260351"/>
            <a:ext cx="2519760" cy="419100"/>
          </a:xfrm>
        </p:spPr>
        <p:txBody>
          <a:bodyPr lIns="0" tIns="36000"/>
          <a:lstStyle>
            <a:lvl1pPr algn="l">
              <a:spcAft>
                <a:spcPts val="0"/>
              </a:spcAft>
              <a:defRPr sz="800" b="0" cap="all" baseline="0">
                <a:solidFill>
                  <a:schemeClr val="bg1"/>
                </a:solidFill>
                <a:latin typeface="+mn-lt"/>
              </a:defRPr>
            </a:lvl1pPr>
            <a:lvl2pPr algn="ctr">
              <a:defRPr/>
            </a:lvl2pPr>
            <a:lvl3pPr algn="ctr">
              <a:defRPr/>
            </a:lvl3pPr>
            <a:lvl4pPr algn="ctr">
              <a:defRPr/>
            </a:lvl4pPr>
            <a:lvl5pPr algn="ctr">
              <a:defRPr/>
            </a:lvl5pPr>
          </a:lstStyle>
          <a:p>
            <a:pPr lvl="0"/>
            <a:r>
              <a:rPr lang="en-US"/>
              <a:t>Add date here</a:t>
            </a:r>
            <a:endParaRPr lang="en-GB"/>
          </a:p>
        </p:txBody>
      </p:sp>
    </p:spTree>
    <p:extLst>
      <p:ext uri="{BB962C8B-B14F-4D97-AF65-F5344CB8AC3E}">
        <p14:creationId xmlns:p14="http://schemas.microsoft.com/office/powerpoint/2010/main" val="2551510812"/>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TITLE 0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CEC983-7FA3-B481-39A0-303866A913EA}"/>
              </a:ext>
            </a:extLst>
          </p:cNvPr>
          <p:cNvSpPr/>
          <p:nvPr userDrawn="1"/>
        </p:nvSpPr>
        <p:spPr bwMode="auto">
          <a:xfrm>
            <a:off x="0" y="0"/>
            <a:ext cx="121920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itle 1">
            <a:extLst>
              <a:ext uri="{FF2B5EF4-FFF2-40B4-BE49-F238E27FC236}">
                <a16:creationId xmlns:a16="http://schemas.microsoft.com/office/drawing/2014/main" id="{E25BE7EB-39DD-04F1-67A4-1C74F7479C1B}"/>
              </a:ext>
            </a:extLst>
          </p:cNvPr>
          <p:cNvSpPr>
            <a:spLocks noGrp="1"/>
          </p:cNvSpPr>
          <p:nvPr>
            <p:ph type="ctrTitle" hasCustomPrompt="1"/>
          </p:nvPr>
        </p:nvSpPr>
        <p:spPr>
          <a:xfrm>
            <a:off x="4192788" y="1778001"/>
            <a:ext cx="7472163" cy="1220137"/>
          </a:xfrm>
        </p:spPr>
        <p:txBody>
          <a:bodyPr tIns="0" anchor="b" anchorCtr="0">
            <a:noAutofit/>
          </a:bodyPr>
          <a:lstStyle>
            <a:lvl1pPr algn="l">
              <a:lnSpc>
                <a:spcPct val="100000"/>
              </a:lnSpc>
              <a:defRPr lang="en-US" sz="4000" b="0" dirty="0">
                <a:solidFill>
                  <a:schemeClr val="tx2"/>
                </a:solidFill>
              </a:defRPr>
            </a:lvl1pPr>
          </a:lstStyle>
          <a:p>
            <a:r>
              <a:rPr lang="en-US"/>
              <a:t>Big Thinking</a:t>
            </a:r>
            <a:br>
              <a:rPr lang="en-US"/>
            </a:br>
            <a:r>
              <a:rPr lang="en-US"/>
              <a:t>Presentation</a:t>
            </a:r>
          </a:p>
        </p:txBody>
      </p:sp>
      <p:sp>
        <p:nvSpPr>
          <p:cNvPr id="6" name="Text Placeholder 3">
            <a:extLst>
              <a:ext uri="{FF2B5EF4-FFF2-40B4-BE49-F238E27FC236}">
                <a16:creationId xmlns:a16="http://schemas.microsoft.com/office/drawing/2014/main" id="{6A38B038-5947-FEB9-9AFE-323A290F369D}"/>
              </a:ext>
            </a:extLst>
          </p:cNvPr>
          <p:cNvSpPr>
            <a:spLocks noGrp="1"/>
          </p:cNvSpPr>
          <p:nvPr>
            <p:ph type="body" sz="quarter" idx="15" hasCustomPrompt="1"/>
          </p:nvPr>
        </p:nvSpPr>
        <p:spPr>
          <a:xfrm>
            <a:off x="4192788" y="3314701"/>
            <a:ext cx="7472163" cy="419100"/>
          </a:xfrm>
        </p:spPr>
        <p:txBody>
          <a:bodyPr lIns="0" tIns="36000"/>
          <a:lstStyle>
            <a:lvl1pPr algn="l">
              <a:spcAft>
                <a:spcPts val="0"/>
              </a:spcAft>
              <a:defRPr sz="1600" b="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Footer Placeholder 32">
            <a:extLst>
              <a:ext uri="{FF2B5EF4-FFF2-40B4-BE49-F238E27FC236}">
                <a16:creationId xmlns:a16="http://schemas.microsoft.com/office/drawing/2014/main" id="{2AFF73CB-4CC2-E654-CC19-3068F5212B01}"/>
              </a:ext>
            </a:extLst>
          </p:cNvPr>
          <p:cNvSpPr txBox="1">
            <a:spLocks/>
          </p:cNvSpPr>
          <p:nvPr userDrawn="1"/>
        </p:nvSpPr>
        <p:spPr>
          <a:xfrm>
            <a:off x="524933" y="6275659"/>
            <a:ext cx="983024" cy="191688"/>
          </a:xfrm>
          <a:prstGeom prst="rect">
            <a:avLst/>
          </a:prstGeom>
        </p:spPr>
        <p:txBody>
          <a:bodyPr vert="horz" lIns="0" tIns="0" rIns="0" bIns="0" rtlCol="0" anchor="b"/>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solidFill>
                  <a:schemeClr val="tx2"/>
                </a:solidFill>
              </a:rPr>
              <a:t>A strategic transformation company</a:t>
            </a:r>
          </a:p>
        </p:txBody>
      </p:sp>
      <p:sp>
        <p:nvSpPr>
          <p:cNvPr id="8" name="Text Placeholder 3">
            <a:extLst>
              <a:ext uri="{FF2B5EF4-FFF2-40B4-BE49-F238E27FC236}">
                <a16:creationId xmlns:a16="http://schemas.microsoft.com/office/drawing/2014/main" id="{B275D63C-746F-1883-09BE-74DAED949EC7}"/>
              </a:ext>
            </a:extLst>
          </p:cNvPr>
          <p:cNvSpPr>
            <a:spLocks noGrp="1"/>
          </p:cNvSpPr>
          <p:nvPr>
            <p:ph type="body" sz="quarter" idx="16" hasCustomPrompt="1"/>
          </p:nvPr>
        </p:nvSpPr>
        <p:spPr>
          <a:xfrm>
            <a:off x="4192788" y="6048247"/>
            <a:ext cx="2519760" cy="419100"/>
          </a:xfrm>
        </p:spPr>
        <p:txBody>
          <a:bodyPr lIns="0" tIns="36000" anchor="b"/>
          <a:lstStyle>
            <a:lvl1pPr algn="l">
              <a:spcAft>
                <a:spcPts val="0"/>
              </a:spcAft>
              <a:defRPr sz="800" b="0" cap="all" baseline="0">
                <a:solidFill>
                  <a:schemeClr val="tx2"/>
                </a:solidFill>
                <a:latin typeface="+mn-lt"/>
              </a:defRPr>
            </a:lvl1pPr>
            <a:lvl2pPr algn="ctr">
              <a:defRPr/>
            </a:lvl2pPr>
            <a:lvl3pPr algn="ctr">
              <a:defRPr/>
            </a:lvl3pPr>
            <a:lvl4pPr algn="ctr">
              <a:defRPr/>
            </a:lvl4pPr>
            <a:lvl5pPr algn="ctr">
              <a:defRPr/>
            </a:lvl5pPr>
          </a:lstStyle>
          <a:p>
            <a:pPr lvl="0"/>
            <a:r>
              <a:rPr lang="en-US"/>
              <a:t>Add date here</a:t>
            </a:r>
            <a:endParaRPr lang="en-GB"/>
          </a:p>
        </p:txBody>
      </p:sp>
      <p:sp>
        <p:nvSpPr>
          <p:cNvPr id="11" name="Free-form: Shape 10">
            <a:extLst>
              <a:ext uri="{FF2B5EF4-FFF2-40B4-BE49-F238E27FC236}">
                <a16:creationId xmlns:a16="http://schemas.microsoft.com/office/drawing/2014/main" id="{2FC45174-3EF8-D70A-1518-7CA33D613143}"/>
              </a:ext>
            </a:extLst>
          </p:cNvPr>
          <p:cNvSpPr/>
          <p:nvPr userDrawn="1"/>
        </p:nvSpPr>
        <p:spPr>
          <a:xfrm>
            <a:off x="10254834"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16" name="Date Placeholder 3">
            <a:extLst>
              <a:ext uri="{FF2B5EF4-FFF2-40B4-BE49-F238E27FC236}">
                <a16:creationId xmlns:a16="http://schemas.microsoft.com/office/drawing/2014/main" id="{F3FA6D79-5087-F65C-42B6-EF819921D957}"/>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fld id="{A0AB6BD6-62EB-A845-9C91-7E6140AD50E1}" type="datetime6">
              <a:rPr lang="en-GB" smtClean="0"/>
              <a:t>October 26</a:t>
            </a:fld>
            <a:endParaRPr lang="en-GB"/>
          </a:p>
        </p:txBody>
      </p:sp>
    </p:spTree>
    <p:extLst>
      <p:ext uri="{BB962C8B-B14F-4D97-AF65-F5344CB8AC3E}">
        <p14:creationId xmlns:p14="http://schemas.microsoft.com/office/powerpoint/2010/main" val="3693424602"/>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TITLE 03">
    <p:spTree>
      <p:nvGrpSpPr>
        <p:cNvPr id="1" name=""/>
        <p:cNvGrpSpPr/>
        <p:nvPr/>
      </p:nvGrpSpPr>
      <p:grpSpPr>
        <a:xfrm>
          <a:off x="0" y="0"/>
          <a:ext cx="0" cy="0"/>
          <a:chOff x="0" y="0"/>
          <a:chExt cx="0" cy="0"/>
        </a:xfrm>
      </p:grpSpPr>
      <p:sp>
        <p:nvSpPr>
          <p:cNvPr id="12" name="Picture Placeholder 5"/>
          <p:cNvSpPr>
            <a:spLocks noGrp="1"/>
          </p:cNvSpPr>
          <p:nvPr>
            <p:ph type="pic" sz="quarter" idx="17"/>
          </p:nvPr>
        </p:nvSpPr>
        <p:spPr>
          <a:xfrm>
            <a:off x="2976033" y="0"/>
            <a:ext cx="9215968" cy="6858000"/>
          </a:xfrm>
          <a:solidFill>
            <a:schemeClr val="bg1">
              <a:lumMod val="75000"/>
            </a:schemeClr>
          </a:solidFill>
        </p:spPr>
        <p:txBody>
          <a:bodyPr/>
          <a:lstStyle>
            <a:lvl1pPr>
              <a:defRPr/>
            </a:lvl1pPr>
          </a:lstStyle>
          <a:p>
            <a:endParaRPr lang="en-GB"/>
          </a:p>
        </p:txBody>
      </p:sp>
      <p:sp>
        <p:nvSpPr>
          <p:cNvPr id="3" name="Title 1">
            <a:extLst>
              <a:ext uri="{FF2B5EF4-FFF2-40B4-BE49-F238E27FC236}">
                <a16:creationId xmlns:a16="http://schemas.microsoft.com/office/drawing/2014/main" id="{158E8489-B8DC-A419-87A9-DAEE44E24862}"/>
              </a:ext>
            </a:extLst>
          </p:cNvPr>
          <p:cNvSpPr>
            <a:spLocks noGrp="1"/>
          </p:cNvSpPr>
          <p:nvPr>
            <p:ph type="ctrTitle" hasCustomPrompt="1"/>
          </p:nvPr>
        </p:nvSpPr>
        <p:spPr>
          <a:xfrm>
            <a:off x="4192788" y="1778001"/>
            <a:ext cx="7472163" cy="1220137"/>
          </a:xfrm>
        </p:spPr>
        <p:txBody>
          <a:bodyPr tIns="0" anchor="b" anchorCtr="0">
            <a:noAutofit/>
          </a:bodyPr>
          <a:lstStyle>
            <a:lvl1pPr algn="l">
              <a:lnSpc>
                <a:spcPct val="100000"/>
              </a:lnSpc>
              <a:defRPr lang="en-US" sz="4000" b="0" dirty="0">
                <a:solidFill>
                  <a:schemeClr val="bg1"/>
                </a:solidFill>
              </a:defRPr>
            </a:lvl1pPr>
          </a:lstStyle>
          <a:p>
            <a:r>
              <a:rPr lang="en-US"/>
              <a:t>Big Thinking</a:t>
            </a:r>
            <a:br>
              <a:rPr lang="en-US"/>
            </a:br>
            <a:r>
              <a:rPr lang="en-US"/>
              <a:t>Presentation</a:t>
            </a:r>
          </a:p>
        </p:txBody>
      </p:sp>
      <p:sp>
        <p:nvSpPr>
          <p:cNvPr id="4" name="Text Placeholder 3">
            <a:extLst>
              <a:ext uri="{FF2B5EF4-FFF2-40B4-BE49-F238E27FC236}">
                <a16:creationId xmlns:a16="http://schemas.microsoft.com/office/drawing/2014/main" id="{D667EAD9-6303-74FF-7430-BBFD19F007AB}"/>
              </a:ext>
            </a:extLst>
          </p:cNvPr>
          <p:cNvSpPr>
            <a:spLocks noGrp="1"/>
          </p:cNvSpPr>
          <p:nvPr>
            <p:ph type="body" sz="quarter" idx="15" hasCustomPrompt="1"/>
          </p:nvPr>
        </p:nvSpPr>
        <p:spPr>
          <a:xfrm>
            <a:off x="4192788" y="3314701"/>
            <a:ext cx="7472163"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Date Placeholder 3">
            <a:extLst>
              <a:ext uri="{FF2B5EF4-FFF2-40B4-BE49-F238E27FC236}">
                <a16:creationId xmlns:a16="http://schemas.microsoft.com/office/drawing/2014/main" id="{27F48EAA-8886-275F-1B0B-FCCB5EA9C9B0}"/>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fld id="{5B2C5B5D-5D56-3548-A2F1-FA75561DE8F9}" type="datetime6">
              <a:rPr lang="en-GB" smtClean="0"/>
              <a:t>October 26</a:t>
            </a:fld>
            <a:endParaRPr lang="en-GB"/>
          </a:p>
        </p:txBody>
      </p:sp>
      <p:sp>
        <p:nvSpPr>
          <p:cNvPr id="9" name="Free-form: Shape 8">
            <a:extLst>
              <a:ext uri="{FF2B5EF4-FFF2-40B4-BE49-F238E27FC236}">
                <a16:creationId xmlns:a16="http://schemas.microsoft.com/office/drawing/2014/main" id="{0FB5962D-3916-1ADF-6AD4-9B5609099918}"/>
              </a:ext>
            </a:extLst>
          </p:cNvPr>
          <p:cNvSpPr/>
          <p:nvPr userDrawn="1"/>
        </p:nvSpPr>
        <p:spPr>
          <a:xfrm>
            <a:off x="527051"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44458025"/>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AGENDA 01">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C0D00D-6853-B429-9FEB-E0836CF45BB4}"/>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fld id="{D07C3EBC-3376-964F-B0A0-865A3D3CFA14}" type="datetime6">
              <a:rPr lang="en-GB" smtClean="0"/>
              <a:t>October 26</a:t>
            </a:fld>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US"/>
              <a:t>| Reporting user journey for sexual harassment, VAWG, and hate </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5649561" y="10600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6505632" y="10600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5649561" y="1836111"/>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6505632" y="1836111"/>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5649561" y="2612183"/>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6505632" y="2612183"/>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2" y="3388255"/>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2" y="4164327"/>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2" y="494039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3" name="Text Placeholder 3">
            <a:extLst>
              <a:ext uri="{FF2B5EF4-FFF2-40B4-BE49-F238E27FC236}">
                <a16:creationId xmlns:a16="http://schemas.microsoft.com/office/drawing/2014/main" id="{18387900-817A-F3FC-5CD2-8B4911B37377}"/>
              </a:ext>
            </a:extLst>
          </p:cNvPr>
          <p:cNvSpPr>
            <a:spLocks noGrp="1"/>
          </p:cNvSpPr>
          <p:nvPr>
            <p:ph type="body" sz="quarter" idx="32" hasCustomPrompt="1"/>
          </p:nvPr>
        </p:nvSpPr>
        <p:spPr>
          <a:xfrm>
            <a:off x="5649561" y="56487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07</a:t>
            </a:r>
            <a:endParaRPr lang="en-GB"/>
          </a:p>
        </p:txBody>
      </p:sp>
      <p:sp>
        <p:nvSpPr>
          <p:cNvPr id="24" name="Text Placeholder 3">
            <a:extLst>
              <a:ext uri="{FF2B5EF4-FFF2-40B4-BE49-F238E27FC236}">
                <a16:creationId xmlns:a16="http://schemas.microsoft.com/office/drawing/2014/main" id="{CABEA5F0-0C4D-B7C6-B083-E88BADA21C89}"/>
              </a:ext>
            </a:extLst>
          </p:cNvPr>
          <p:cNvSpPr>
            <a:spLocks noGrp="1"/>
          </p:cNvSpPr>
          <p:nvPr>
            <p:ph type="body" sz="quarter" idx="33" hasCustomPrompt="1"/>
          </p:nvPr>
        </p:nvSpPr>
        <p:spPr>
          <a:xfrm>
            <a:off x="6505632" y="56487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6" name="Free-form: Shape 25">
            <a:extLst>
              <a:ext uri="{FF2B5EF4-FFF2-40B4-BE49-F238E27FC236}">
                <a16:creationId xmlns:a16="http://schemas.microsoft.com/office/drawing/2014/main" id="{6B06796F-9387-1988-E48D-A5233F8CBA01}"/>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2164918308"/>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AGENDA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C0D00D-6853-B429-9FEB-E0836CF45BB4}"/>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fld id="{07CCF235-04CB-8D42-9E06-349B168566FE}" type="datetime6">
              <a:rPr lang="en-GB" smtClean="0"/>
              <a:t>October 26</a:t>
            </a:fld>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US"/>
              <a:t>| Reporting user journey for sexual harassment, VAWG, and hate </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1363009"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2219080" y="3388255"/>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1363009"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2219080" y="4164327"/>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1363009"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2219080" y="4940399"/>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3" y="3388255"/>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3" y="4164327"/>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3" y="4940399"/>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6" name="Free-form: Shape 25">
            <a:extLst>
              <a:ext uri="{FF2B5EF4-FFF2-40B4-BE49-F238E27FC236}">
                <a16:creationId xmlns:a16="http://schemas.microsoft.com/office/drawing/2014/main" id="{6B06796F-9387-1988-E48D-A5233F8CBA01}"/>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3586732325"/>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99DA09-DF30-43A3-AD5B-AC3355C72A11}"/>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3">
            <a:extLst>
              <a:ext uri="{FF2B5EF4-FFF2-40B4-BE49-F238E27FC236}">
                <a16:creationId xmlns:a16="http://schemas.microsoft.com/office/drawing/2014/main" id="{0ED16648-8AE9-4357-B4AB-150241717320}"/>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itle 10">
            <a:extLst>
              <a:ext uri="{FF2B5EF4-FFF2-40B4-BE49-F238E27FC236}">
                <a16:creationId xmlns:a16="http://schemas.microsoft.com/office/drawing/2014/main" id="{AD1CEEE3-06C4-018D-9A4A-06414059459C}"/>
              </a:ext>
            </a:extLst>
          </p:cNvPr>
          <p:cNvSpPr>
            <a:spLocks noGrp="1"/>
          </p:cNvSpPr>
          <p:nvPr>
            <p:ph type="title"/>
          </p:nvPr>
        </p:nvSpPr>
        <p:spPr/>
        <p:txBody>
          <a:bodyPr/>
          <a:lstStyle>
            <a:lvl1pPr>
              <a:defRPr/>
            </a:lvl1pPr>
          </a:lstStyle>
          <a:p>
            <a:r>
              <a:rPr lang="en-GB"/>
              <a:t>Click to edit Master title style</a:t>
            </a: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p>
            <a:fld id="{CB94D127-18B1-0F42-92AA-A95CA5F1E519}" type="datetime6">
              <a:rPr lang="en-GB" smtClean="0"/>
              <a:t>October 26</a:t>
            </a:fld>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p>
            <a:r>
              <a:rPr lang="en-US"/>
              <a:t>| Reporting user journey for sexual harassment, VAWG, and hate </a:t>
            </a:r>
            <a:endParaRPr lang="en-GB"/>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p>
            <a:fld id="{5A4A4867-F919-44F8-B697-D913750C1CBE}" type="slidenum">
              <a:rPr lang="en-GB" smtClean="0"/>
              <a:pPr/>
              <a:t>‹#›</a:t>
            </a:fld>
            <a:endParaRPr lang="en-GB"/>
          </a:p>
        </p:txBody>
      </p:sp>
    </p:spTree>
    <p:extLst>
      <p:ext uri="{BB962C8B-B14F-4D97-AF65-F5344CB8AC3E}">
        <p14:creationId xmlns:p14="http://schemas.microsoft.com/office/powerpoint/2010/main" val="2958018258"/>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0" y="1989666"/>
            <a:ext cx="543560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6215683" y="1989666"/>
            <a:ext cx="543560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Date Placeholder 8">
            <a:extLst>
              <a:ext uri="{FF2B5EF4-FFF2-40B4-BE49-F238E27FC236}">
                <a16:creationId xmlns:a16="http://schemas.microsoft.com/office/drawing/2014/main" id="{7AD8B08C-D957-0390-CFB4-8E4B1B55DFBC}"/>
              </a:ext>
            </a:extLst>
          </p:cNvPr>
          <p:cNvSpPr>
            <a:spLocks noGrp="1"/>
          </p:cNvSpPr>
          <p:nvPr>
            <p:ph type="dt" sz="half" idx="18"/>
          </p:nvPr>
        </p:nvSpPr>
        <p:spPr/>
        <p:txBody>
          <a:bodyPr/>
          <a:lstStyle/>
          <a:p>
            <a:fld id="{8601F058-B498-C242-A099-06284C390A5B}" type="datetime6">
              <a:rPr lang="en-GB" smtClean="0"/>
              <a:t>October 26</a:t>
            </a:fld>
            <a:endParaRPr lang="en-GB"/>
          </a:p>
        </p:txBody>
      </p:sp>
      <p:sp>
        <p:nvSpPr>
          <p:cNvPr id="10" name="Footer Placeholder 9">
            <a:extLst>
              <a:ext uri="{FF2B5EF4-FFF2-40B4-BE49-F238E27FC236}">
                <a16:creationId xmlns:a16="http://schemas.microsoft.com/office/drawing/2014/main" id="{E6E84F49-8CA5-83F5-527F-B290C9F6179E}"/>
              </a:ext>
            </a:extLst>
          </p:cNvPr>
          <p:cNvSpPr>
            <a:spLocks noGrp="1"/>
          </p:cNvSpPr>
          <p:nvPr>
            <p:ph type="ftr" sz="quarter" idx="19"/>
          </p:nvPr>
        </p:nvSpPr>
        <p:spPr/>
        <p:txBody>
          <a:bodyPr/>
          <a:lstStyle/>
          <a:p>
            <a:r>
              <a:rPr lang="en-US"/>
              <a:t>| Reporting user journey for sexual harassment, VAWG, and hate </a:t>
            </a:r>
            <a:endParaRPr lang="en-GB"/>
          </a:p>
        </p:txBody>
      </p:sp>
      <p:sp>
        <p:nvSpPr>
          <p:cNvPr id="11" name="Slide Number Placeholder 10">
            <a:extLst>
              <a:ext uri="{FF2B5EF4-FFF2-40B4-BE49-F238E27FC236}">
                <a16:creationId xmlns:a16="http://schemas.microsoft.com/office/drawing/2014/main" id="{9A109BAA-900E-645E-24AA-46846A86B25D}"/>
              </a:ext>
            </a:extLst>
          </p:cNvPr>
          <p:cNvSpPr>
            <a:spLocks noGrp="1"/>
          </p:cNvSpPr>
          <p:nvPr>
            <p:ph type="sldNum" sz="quarter" idx="20"/>
          </p:nvPr>
        </p:nvSpPr>
        <p:spPr/>
        <p:txBody>
          <a:bodyPr/>
          <a:lstStyle/>
          <a:p>
            <a:fld id="{5A4A4867-F919-44F8-B697-D913750C1CBE}" type="slidenum">
              <a:rPr lang="en-GB" smtClean="0"/>
              <a:pPr/>
              <a:t>‹#›</a:t>
            </a:fld>
            <a:endParaRPr lang="en-GB"/>
          </a:p>
        </p:txBody>
      </p:sp>
      <p:sp>
        <p:nvSpPr>
          <p:cNvPr id="8" name="Text Placeholder 3">
            <a:extLst>
              <a:ext uri="{FF2B5EF4-FFF2-40B4-BE49-F238E27FC236}">
                <a16:creationId xmlns:a16="http://schemas.microsoft.com/office/drawing/2014/main" id="{1D349D9D-502E-45F2-B95C-D04EA600A5E9}"/>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720942526"/>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X CONTENT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0"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4333875"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8134351"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Date Placeholder 12">
            <a:extLst>
              <a:ext uri="{FF2B5EF4-FFF2-40B4-BE49-F238E27FC236}">
                <a16:creationId xmlns:a16="http://schemas.microsoft.com/office/drawing/2014/main" id="{CA185C5B-B9BF-AB52-9439-9A0046B21C2E}"/>
              </a:ext>
            </a:extLst>
          </p:cNvPr>
          <p:cNvSpPr>
            <a:spLocks noGrp="1"/>
          </p:cNvSpPr>
          <p:nvPr>
            <p:ph type="dt" sz="half" idx="19"/>
          </p:nvPr>
        </p:nvSpPr>
        <p:spPr/>
        <p:txBody>
          <a:bodyPr/>
          <a:lstStyle/>
          <a:p>
            <a:fld id="{E7C5613D-5C83-C044-A8C4-1CC956063342}" type="datetime6">
              <a:rPr lang="en-GB" smtClean="0"/>
              <a:t>October 26</a:t>
            </a:fld>
            <a:endParaRPr lang="en-GB"/>
          </a:p>
        </p:txBody>
      </p:sp>
      <p:sp>
        <p:nvSpPr>
          <p:cNvPr id="14" name="Footer Placeholder 13">
            <a:extLst>
              <a:ext uri="{FF2B5EF4-FFF2-40B4-BE49-F238E27FC236}">
                <a16:creationId xmlns:a16="http://schemas.microsoft.com/office/drawing/2014/main" id="{10751C73-2A49-7004-B831-6DD8DD0D32EA}"/>
              </a:ext>
            </a:extLst>
          </p:cNvPr>
          <p:cNvSpPr>
            <a:spLocks noGrp="1"/>
          </p:cNvSpPr>
          <p:nvPr>
            <p:ph type="ftr" sz="quarter" idx="20"/>
          </p:nvPr>
        </p:nvSpPr>
        <p:spPr/>
        <p:txBody>
          <a:bodyPr/>
          <a:lstStyle/>
          <a:p>
            <a:r>
              <a:rPr lang="en-US"/>
              <a:t>| Reporting user journey for sexual harassment, VAWG, and hate </a:t>
            </a:r>
            <a:endParaRPr lang="en-GB"/>
          </a:p>
        </p:txBody>
      </p:sp>
      <p:sp>
        <p:nvSpPr>
          <p:cNvPr id="15" name="Slide Number Placeholder 14">
            <a:extLst>
              <a:ext uri="{FF2B5EF4-FFF2-40B4-BE49-F238E27FC236}">
                <a16:creationId xmlns:a16="http://schemas.microsoft.com/office/drawing/2014/main" id="{341E0E7E-C2B1-C508-AA92-EAA0DEDA5AD8}"/>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Text Placeholder 3">
            <a:extLst>
              <a:ext uri="{FF2B5EF4-FFF2-40B4-BE49-F238E27FC236}">
                <a16:creationId xmlns:a16="http://schemas.microsoft.com/office/drawing/2014/main" id="{46310C79-C6BA-A0E5-7F56-54B22103EFC1}"/>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34114255"/>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X CONTENT 02">
    <p:spTree>
      <p:nvGrpSpPr>
        <p:cNvPr id="1" name=""/>
        <p:cNvGrpSpPr/>
        <p:nvPr/>
      </p:nvGrpSpPr>
      <p:grpSpPr>
        <a:xfrm>
          <a:off x="0" y="0"/>
          <a:ext cx="0" cy="0"/>
          <a:chOff x="0" y="0"/>
          <a:chExt cx="0" cy="0"/>
        </a:xfrm>
      </p:grpSpPr>
      <p:sp>
        <p:nvSpPr>
          <p:cNvPr id="2" name="Title 1"/>
          <p:cNvSpPr>
            <a:spLocks noGrp="1"/>
          </p:cNvSpPr>
          <p:nvPr>
            <p:ph type="title"/>
          </p:nvPr>
        </p:nvSpPr>
        <p:spPr>
          <a:xfrm>
            <a:off x="934988" y="1039340"/>
            <a:ext cx="2711323" cy="2290883"/>
          </a:xfrm>
        </p:spPr>
        <p:txBody>
          <a:bodyPr anchor="t"/>
          <a:lstStyle>
            <a:lvl1pPr>
              <a:defRPr sz="6400">
                <a:solidFill>
                  <a:schemeClr val="tx2"/>
                </a:solidFill>
              </a:defRPr>
            </a:lvl1pPr>
          </a:lstStyle>
          <a:p>
            <a:endParaRPr lang="en-GB"/>
          </a:p>
        </p:txBody>
      </p:sp>
      <p:sp>
        <p:nvSpPr>
          <p:cNvPr id="7" name="Content Placeholder 5"/>
          <p:cNvSpPr>
            <a:spLocks noGrp="1"/>
          </p:cNvSpPr>
          <p:nvPr>
            <p:ph sz="quarter" idx="17"/>
          </p:nvPr>
        </p:nvSpPr>
        <p:spPr>
          <a:xfrm>
            <a:off x="3978275" y="1783290"/>
            <a:ext cx="3257549" cy="433387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7778751" y="1783290"/>
            <a:ext cx="3257549" cy="433387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E9EB66-D43A-1752-7CDB-5C692FE069E5}"/>
              </a:ext>
            </a:extLst>
          </p:cNvPr>
          <p:cNvSpPr>
            <a:spLocks noGrp="1"/>
          </p:cNvSpPr>
          <p:nvPr>
            <p:ph type="body" sz="quarter" idx="15" hasCustomPrompt="1"/>
          </p:nvPr>
        </p:nvSpPr>
        <p:spPr>
          <a:xfrm>
            <a:off x="960388" y="4032613"/>
            <a:ext cx="2684080" cy="1080531"/>
          </a:xfrm>
        </p:spPr>
        <p:txBody>
          <a:bodyPr lIns="0" tIns="0" anchor="t"/>
          <a:lstStyle>
            <a:lvl1pPr algn="l">
              <a:lnSpc>
                <a:spcPct val="95000"/>
              </a:lnSpc>
              <a:spcAft>
                <a:spcPts val="0"/>
              </a:spcAft>
              <a:defRPr sz="14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Date Placeholder 12">
            <a:extLst>
              <a:ext uri="{FF2B5EF4-FFF2-40B4-BE49-F238E27FC236}">
                <a16:creationId xmlns:a16="http://schemas.microsoft.com/office/drawing/2014/main" id="{CA185C5B-B9BF-AB52-9439-9A0046B21C2E}"/>
              </a:ext>
            </a:extLst>
          </p:cNvPr>
          <p:cNvSpPr>
            <a:spLocks noGrp="1"/>
          </p:cNvSpPr>
          <p:nvPr>
            <p:ph type="dt" sz="half" idx="19"/>
          </p:nvPr>
        </p:nvSpPr>
        <p:spPr/>
        <p:txBody>
          <a:bodyPr/>
          <a:lstStyle/>
          <a:p>
            <a:fld id="{D98DCB6D-17DA-464E-ADEB-AD2ED3580907}" type="datetime6">
              <a:rPr lang="en-GB" smtClean="0"/>
              <a:t>October 26</a:t>
            </a:fld>
            <a:endParaRPr lang="en-GB"/>
          </a:p>
        </p:txBody>
      </p:sp>
      <p:sp>
        <p:nvSpPr>
          <p:cNvPr id="14" name="Footer Placeholder 13">
            <a:extLst>
              <a:ext uri="{FF2B5EF4-FFF2-40B4-BE49-F238E27FC236}">
                <a16:creationId xmlns:a16="http://schemas.microsoft.com/office/drawing/2014/main" id="{10751C73-2A49-7004-B831-6DD8DD0D32EA}"/>
              </a:ext>
            </a:extLst>
          </p:cNvPr>
          <p:cNvSpPr>
            <a:spLocks noGrp="1"/>
          </p:cNvSpPr>
          <p:nvPr>
            <p:ph type="ftr" sz="quarter" idx="20"/>
          </p:nvPr>
        </p:nvSpPr>
        <p:spPr/>
        <p:txBody>
          <a:bodyPr/>
          <a:lstStyle/>
          <a:p>
            <a:r>
              <a:rPr lang="en-US"/>
              <a:t>| Reporting user journey for sexual harassment, VAWG, and hate </a:t>
            </a:r>
            <a:endParaRPr lang="en-GB"/>
          </a:p>
        </p:txBody>
      </p:sp>
      <p:sp>
        <p:nvSpPr>
          <p:cNvPr id="15" name="Slide Number Placeholder 14">
            <a:extLst>
              <a:ext uri="{FF2B5EF4-FFF2-40B4-BE49-F238E27FC236}">
                <a16:creationId xmlns:a16="http://schemas.microsoft.com/office/drawing/2014/main" id="{341E0E7E-C2B1-C508-AA92-EAA0DEDA5AD8}"/>
              </a:ext>
            </a:extLst>
          </p:cNvPr>
          <p:cNvSpPr>
            <a:spLocks noGrp="1"/>
          </p:cNvSpPr>
          <p:nvPr>
            <p:ph type="sldNum" sz="quarter" idx="21"/>
          </p:nvPr>
        </p:nvSpPr>
        <p:spPr/>
        <p:txBody>
          <a:bodyPr/>
          <a:lstStyle/>
          <a:p>
            <a:fld id="{5A4A4867-F919-44F8-B697-D913750C1CBE}" type="slidenum">
              <a:rPr lang="en-GB" smtClean="0"/>
              <a:pPr/>
              <a:t>‹#›</a:t>
            </a:fld>
            <a:endParaRPr lang="en-GB"/>
          </a:p>
        </p:txBody>
      </p:sp>
    </p:spTree>
    <p:extLst>
      <p:ext uri="{BB962C8B-B14F-4D97-AF65-F5344CB8AC3E}">
        <p14:creationId xmlns:p14="http://schemas.microsoft.com/office/powerpoint/2010/main" val="3104874422"/>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1"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3379333"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6225265"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p:cNvSpPr>
            <a:spLocks noGrp="1"/>
          </p:cNvSpPr>
          <p:nvPr>
            <p:ph type="ftr" sz="quarter" idx="19"/>
          </p:nvPr>
        </p:nvSpPr>
        <p:spPr/>
        <p:txBody>
          <a:bodyPr/>
          <a:lstStyle/>
          <a:p>
            <a:r>
              <a:rPr lang="en-US"/>
              <a:t>| Reporting user journey for sexual harassment, VAWG, and hate </a:t>
            </a:r>
            <a:endParaRPr lang="en-GB"/>
          </a:p>
        </p:txBody>
      </p:sp>
      <p:sp>
        <p:nvSpPr>
          <p:cNvPr id="10" name="Content Placeholder 5"/>
          <p:cNvSpPr>
            <a:spLocks noGrp="1"/>
          </p:cNvSpPr>
          <p:nvPr>
            <p:ph sz="quarter" idx="20"/>
          </p:nvPr>
        </p:nvSpPr>
        <p:spPr>
          <a:xfrm>
            <a:off x="9071198"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fld id="{B8667D2D-8C14-2D40-90B4-340FF0471847}" type="datetime6">
              <a:rPr lang="en-GB" smtClean="0"/>
              <a:t>October 26</a:t>
            </a:fld>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902675672"/>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WO THIRD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1" y="1989666"/>
            <a:ext cx="2442633"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3260651" y="1989666"/>
            <a:ext cx="8412767"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p:cNvSpPr>
            <a:spLocks noGrp="1"/>
          </p:cNvSpPr>
          <p:nvPr>
            <p:ph type="ftr" sz="quarter" idx="19"/>
          </p:nvPr>
        </p:nvSpPr>
        <p:spPr/>
        <p:txBody>
          <a:bodyPr/>
          <a:lstStyle/>
          <a:p>
            <a:r>
              <a:rPr lang="en-US"/>
              <a:t>| Reporting user journey for sexual harassment, VAWG, and hate </a:t>
            </a:r>
            <a:endParaRPr lang="en-GB"/>
          </a:p>
        </p:txBody>
      </p:sp>
      <p:sp>
        <p:nvSpPr>
          <p:cNvPr id="5" name="Slide Number Placeholder 4">
            <a:extLst>
              <a:ext uri="{FF2B5EF4-FFF2-40B4-BE49-F238E27FC236}">
                <a16:creationId xmlns:a16="http://schemas.microsoft.com/office/drawing/2014/main" id="{F784D215-DABD-3A02-C2C3-28E5BCDC750E}"/>
              </a:ext>
            </a:extLst>
          </p:cNvPr>
          <p:cNvSpPr>
            <a:spLocks noGrp="1"/>
          </p:cNvSpPr>
          <p:nvPr>
            <p:ph type="sldNum" sz="quarter" idx="20"/>
          </p:nvPr>
        </p:nvSpPr>
        <p:spPr/>
        <p:txBody>
          <a:bodyPr/>
          <a:lstStyle/>
          <a:p>
            <a:fld id="{5A4A4867-F919-44F8-B697-D913750C1CBE}" type="slidenum">
              <a:rPr lang="en-GB" smtClean="0"/>
              <a:pPr/>
              <a:t>‹#›</a:t>
            </a:fld>
            <a:endParaRPr lang="en-GB"/>
          </a:p>
        </p:txBody>
      </p:sp>
      <p:sp>
        <p:nvSpPr>
          <p:cNvPr id="8" name="Date Placeholder 7">
            <a:extLst>
              <a:ext uri="{FF2B5EF4-FFF2-40B4-BE49-F238E27FC236}">
                <a16:creationId xmlns:a16="http://schemas.microsoft.com/office/drawing/2014/main" id="{A1DFE3BE-9809-338E-307C-3A23B1E5E9BE}"/>
              </a:ext>
            </a:extLst>
          </p:cNvPr>
          <p:cNvSpPr>
            <a:spLocks noGrp="1"/>
          </p:cNvSpPr>
          <p:nvPr>
            <p:ph type="dt" sz="half" idx="21"/>
          </p:nvPr>
        </p:nvSpPr>
        <p:spPr/>
        <p:txBody>
          <a:bodyPr/>
          <a:lstStyle/>
          <a:p>
            <a:fld id="{017F5C9F-B7BE-E54B-AE76-39BD0F7B463B}" type="datetime6">
              <a:rPr lang="en-GB" smtClean="0"/>
              <a:t>October 26</a:t>
            </a:fld>
            <a:endParaRPr lang="en-GB"/>
          </a:p>
        </p:txBody>
      </p:sp>
      <p:sp>
        <p:nvSpPr>
          <p:cNvPr id="9" name="Text Placeholder 3">
            <a:extLst>
              <a:ext uri="{FF2B5EF4-FFF2-40B4-BE49-F238E27FC236}">
                <a16:creationId xmlns:a16="http://schemas.microsoft.com/office/drawing/2014/main" id="{BF61FDCA-E2E7-FFDC-0937-05CFE58AE89C}"/>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36097757"/>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ONLY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p>
            <a:fld id="{5FD4181C-68BF-D347-8E8F-0E2CE3F5446A}" type="datetime6">
              <a:rPr lang="en-GB" smtClean="0"/>
              <a:t>October 26</a:t>
            </a:fld>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p>
            <a:r>
              <a:rPr lang="en-US"/>
              <a:t>| Reporting user journey for sexual harassment, VAWG, and hate </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86749469"/>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ONLY 02">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bg1"/>
                </a:solidFill>
              </a:defRPr>
            </a:lvl1pPr>
          </a:lstStyle>
          <a:p>
            <a:fld id="{B37F082D-BB6B-CB41-9FC6-F71BC827CE4B}" type="datetime6">
              <a:rPr lang="en-GB" smtClean="0"/>
              <a:t>October 26</a:t>
            </a:fld>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bg1"/>
                </a:solidFill>
              </a:defRPr>
            </a:lvl1pPr>
          </a:lstStyle>
          <a:p>
            <a:r>
              <a:rPr lang="en-US"/>
              <a:t>| Reporting user journey for sexual harassment, VAWG, and hate </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508081697"/>
      </p:ext>
    </p:extLst>
  </p:cSld>
  <p:clrMapOvr>
    <a:masterClrMapping/>
  </p:clrMapOvr>
  <p:transition>
    <p:fade/>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ONLY 0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fld id="{E67B19BA-7A26-CB4C-96EF-B37BA3C4B6CD}" type="datetime6">
              <a:rPr lang="en-GB" smtClean="0"/>
              <a:t>October 26</a:t>
            </a:fld>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US"/>
              <a:t>| Reporting user journey for sexual harassment, VAWG, and hate </a:t>
            </a:r>
            <a:endParaRPr lang="en-GB"/>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3289098389"/>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IDE COPY 01">
    <p:spTree>
      <p:nvGrpSpPr>
        <p:cNvPr id="1" name=""/>
        <p:cNvGrpSpPr/>
        <p:nvPr/>
      </p:nvGrpSpPr>
      <p:grpSpPr>
        <a:xfrm>
          <a:off x="0" y="0"/>
          <a:ext cx="0" cy="0"/>
          <a:chOff x="0" y="0"/>
          <a:chExt cx="0" cy="0"/>
        </a:xfrm>
      </p:grpSpPr>
      <p:sp>
        <p:nvSpPr>
          <p:cNvPr id="3" name="Footer Placeholder 2"/>
          <p:cNvSpPr>
            <a:spLocks noGrp="1"/>
          </p:cNvSpPr>
          <p:nvPr>
            <p:ph type="ftr" sz="quarter" idx="19"/>
          </p:nvPr>
        </p:nvSpPr>
        <p:spPr/>
        <p:txBody>
          <a:bodyPr/>
          <a:lstStyle/>
          <a:p>
            <a:r>
              <a:rPr lang="en-US"/>
              <a:t>| Reporting user journey for sexual harassment, VAWG, and hate </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fld id="{289B6E74-21D7-8647-BD31-001C0941CF2B}" type="datetime6">
              <a:rPr lang="en-GB" smtClean="0"/>
              <a:t>October 26</a:t>
            </a:fld>
            <a:endParaRPr lang="en-GB"/>
          </a:p>
        </p:txBody>
      </p:sp>
      <p:sp>
        <p:nvSpPr>
          <p:cNvPr id="13" name="Title 1">
            <a:extLst>
              <a:ext uri="{FF2B5EF4-FFF2-40B4-BE49-F238E27FC236}">
                <a16:creationId xmlns:a16="http://schemas.microsoft.com/office/drawing/2014/main" id="{CE7AC904-DCF0-84AF-A183-A77DC36E79AA}"/>
              </a:ext>
            </a:extLst>
          </p:cNvPr>
          <p:cNvSpPr>
            <a:spLocks noGrp="1"/>
          </p:cNvSpPr>
          <p:nvPr>
            <p:ph type="title" hasCustomPrompt="1"/>
          </p:nvPr>
        </p:nvSpPr>
        <p:spPr>
          <a:xfrm>
            <a:off x="533402" y="559617"/>
            <a:ext cx="2359780" cy="736588"/>
          </a:xfrm>
        </p:spPr>
        <p:txBody>
          <a:bodyPr/>
          <a:lstStyle>
            <a:lvl1pPr>
              <a:defRPr/>
            </a:lvl1pPr>
          </a:lstStyle>
          <a:p>
            <a:r>
              <a:rPr lang="en-US"/>
              <a:t>Add title here</a:t>
            </a:r>
            <a:endParaRPr lang="en-GB"/>
          </a:p>
        </p:txBody>
      </p:sp>
      <p:sp>
        <p:nvSpPr>
          <p:cNvPr id="14" name="Text Placeholder 3">
            <a:extLst>
              <a:ext uri="{FF2B5EF4-FFF2-40B4-BE49-F238E27FC236}">
                <a16:creationId xmlns:a16="http://schemas.microsoft.com/office/drawing/2014/main" id="{C9778036-C4AD-5845-DF0A-E30005125E9D}"/>
              </a:ext>
            </a:extLst>
          </p:cNvPr>
          <p:cNvSpPr>
            <a:spLocks noGrp="1"/>
          </p:cNvSpPr>
          <p:nvPr>
            <p:ph type="body" sz="quarter" idx="15" hasCustomPrompt="1"/>
          </p:nvPr>
        </p:nvSpPr>
        <p:spPr>
          <a:xfrm>
            <a:off x="524934" y="1426770"/>
            <a:ext cx="2361575"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5" name="Text Placeholder 10">
            <a:extLst>
              <a:ext uri="{FF2B5EF4-FFF2-40B4-BE49-F238E27FC236}">
                <a16:creationId xmlns:a16="http://schemas.microsoft.com/office/drawing/2014/main" id="{E4497DE2-7AE2-1488-3896-4C217AB56BA4}"/>
              </a:ext>
            </a:extLst>
          </p:cNvPr>
          <p:cNvSpPr>
            <a:spLocks noGrp="1"/>
          </p:cNvSpPr>
          <p:nvPr>
            <p:ph type="body" sz="quarter" idx="23"/>
          </p:nvPr>
        </p:nvSpPr>
        <p:spPr>
          <a:xfrm>
            <a:off x="524935" y="2804585"/>
            <a:ext cx="2359780"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021796332"/>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userDrawn="1">
  <p:cSld name="Title Slide Image">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D0724-7ACA-451A-A75A-928242C264A8}"/>
              </a:ext>
            </a:extLst>
          </p:cNvPr>
          <p:cNvSpPr>
            <a:spLocks noGrp="1"/>
          </p:cNvSpPr>
          <p:nvPr>
            <p:ph type="ctrTitle"/>
          </p:nvPr>
        </p:nvSpPr>
        <p:spPr>
          <a:xfrm>
            <a:off x="431801" y="3112246"/>
            <a:ext cx="8141393" cy="513237"/>
          </a:xfrm>
        </p:spPr>
        <p:txBody>
          <a:bodyPr anchor="b"/>
          <a:lstStyle>
            <a:lvl1pPr algn="l">
              <a:defRPr sz="30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14F6BCB-7C34-48E6-9FC4-232FC9D22693}"/>
              </a:ext>
            </a:extLst>
          </p:cNvPr>
          <p:cNvSpPr>
            <a:spLocks noGrp="1"/>
          </p:cNvSpPr>
          <p:nvPr>
            <p:ph type="subTitle" idx="1"/>
          </p:nvPr>
        </p:nvSpPr>
        <p:spPr>
          <a:xfrm>
            <a:off x="431801" y="3816001"/>
            <a:ext cx="5664201" cy="406865"/>
          </a:xfrm>
        </p:spPr>
        <p:txBody>
          <a:bodyPr/>
          <a:lstStyle>
            <a:lvl1pPr marL="0" indent="0" algn="l">
              <a:buNone/>
              <a:defRPr sz="12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8" name="Text Placeholder 7">
            <a:extLst>
              <a:ext uri="{FF2B5EF4-FFF2-40B4-BE49-F238E27FC236}">
                <a16:creationId xmlns:a16="http://schemas.microsoft.com/office/drawing/2014/main" id="{42FF6296-D9E3-48B4-9BE2-30C6ADB94028}"/>
              </a:ext>
            </a:extLst>
          </p:cNvPr>
          <p:cNvSpPr>
            <a:spLocks noGrp="1"/>
          </p:cNvSpPr>
          <p:nvPr>
            <p:ph type="body" sz="quarter" idx="13"/>
          </p:nvPr>
        </p:nvSpPr>
        <p:spPr>
          <a:xfrm>
            <a:off x="431800" y="2520000"/>
            <a:ext cx="5664200" cy="414000"/>
          </a:xfrm>
        </p:spPr>
        <p:txBody>
          <a:bodyPr anchor="b"/>
          <a:lstStyle>
            <a:lvl1pPr>
              <a:defRPr sz="1200" cap="all" baseline="0">
                <a:solidFill>
                  <a:schemeClr val="bg1"/>
                </a:solidFill>
                <a:latin typeface="+mn-lt"/>
                <a:ea typeface="Open Sans SemiBold" panose="020B0706030804020204" pitchFamily="34" charset="0"/>
                <a:cs typeface="Open Sans SemiBold" panose="020B0706030804020204" pitchFamily="34" charset="0"/>
              </a:defRPr>
            </a:lvl1pPr>
            <a:lvl2pPr>
              <a:defRPr sz="1200">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200">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sz="1200">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sz="1200">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a:t>Click to edit Master text styles</a:t>
            </a:r>
          </a:p>
        </p:txBody>
      </p:sp>
      <p:pic>
        <p:nvPicPr>
          <p:cNvPr id="4" name="Picture 3">
            <a:extLst>
              <a:ext uri="{FF2B5EF4-FFF2-40B4-BE49-F238E27FC236}">
                <a16:creationId xmlns:a16="http://schemas.microsoft.com/office/drawing/2014/main" id="{102C342A-46BA-4B18-B5D0-B9359B25B3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2387" y="3309529"/>
            <a:ext cx="1983448" cy="284039"/>
          </a:xfrm>
          <a:prstGeom prst="rect">
            <a:avLst/>
          </a:prstGeom>
        </p:spPr>
      </p:pic>
    </p:spTree>
    <p:extLst>
      <p:ext uri="{BB962C8B-B14F-4D97-AF65-F5344CB8AC3E}">
        <p14:creationId xmlns:p14="http://schemas.microsoft.com/office/powerpoint/2010/main" val="3664775658"/>
      </p:ext>
    </p:extLst>
  </p:cSld>
  <p:clrMapOvr>
    <a:masterClrMapping/>
  </p:clrMapOvr>
  <p:transition>
    <p:fade/>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TITLE 01">
    <p:spTree>
      <p:nvGrpSpPr>
        <p:cNvPr id="1" name=""/>
        <p:cNvGrpSpPr/>
        <p:nvPr/>
      </p:nvGrpSpPr>
      <p:grpSpPr>
        <a:xfrm>
          <a:off x="0" y="0"/>
          <a:ext cx="0" cy="0"/>
          <a:chOff x="0" y="0"/>
          <a:chExt cx="0" cy="0"/>
        </a:xfrm>
      </p:grpSpPr>
      <p:sp>
        <p:nvSpPr>
          <p:cNvPr id="13" name="Rectangle 12"/>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Free-form: Shape 4">
            <a:extLst>
              <a:ext uri="{FF2B5EF4-FFF2-40B4-BE49-F238E27FC236}">
                <a16:creationId xmlns:a16="http://schemas.microsoft.com/office/drawing/2014/main" id="{F1864FCA-CD3A-5458-F252-2D9320C82A35}"/>
              </a:ext>
            </a:extLst>
          </p:cNvPr>
          <p:cNvSpPr/>
          <p:nvPr userDrawn="1"/>
        </p:nvSpPr>
        <p:spPr>
          <a:xfrm>
            <a:off x="1" y="5120647"/>
            <a:ext cx="12221028" cy="1751868"/>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chemeClr val="accent1"/>
          </a:solidFill>
          <a:ln w="0" cap="flat">
            <a:noFill/>
            <a:prstDash val="solid"/>
            <a:miter/>
          </a:ln>
        </p:spPr>
        <p:txBody>
          <a:bodyPr rtlCol="0" anchor="ctr"/>
          <a:lstStyle/>
          <a:p>
            <a:endParaRPr lang="en-GB" sz="2400"/>
          </a:p>
        </p:txBody>
      </p:sp>
      <p:sp>
        <p:nvSpPr>
          <p:cNvPr id="2" name="Title 1"/>
          <p:cNvSpPr>
            <a:spLocks noGrp="1"/>
          </p:cNvSpPr>
          <p:nvPr>
            <p:ph type="ctrTitle" hasCustomPrompt="1"/>
          </p:nvPr>
        </p:nvSpPr>
        <p:spPr>
          <a:xfrm>
            <a:off x="7116609" y="1058334"/>
            <a:ext cx="4548341" cy="1220137"/>
          </a:xfrm>
        </p:spPr>
        <p:txBody>
          <a:bodyPr tIns="0" anchor="b" anchorCtr="0">
            <a:noAutofit/>
          </a:bodyPr>
          <a:lstStyle>
            <a:lvl1pPr algn="l">
              <a:lnSpc>
                <a:spcPct val="100000"/>
              </a:lnSpc>
              <a:defRPr lang="en-US" sz="4000" b="0" dirty="0">
                <a:solidFill>
                  <a:schemeClr val="bg1"/>
                </a:solidFill>
              </a:defRPr>
            </a:lvl1pPr>
          </a:lstStyle>
          <a:p>
            <a:r>
              <a:rPr lang="en-US"/>
              <a:t>Big Thinking</a:t>
            </a:r>
            <a:br>
              <a:rPr lang="en-US"/>
            </a:br>
            <a:r>
              <a:rPr lang="en-US"/>
              <a:t>Presentation</a:t>
            </a:r>
          </a:p>
        </p:txBody>
      </p:sp>
      <p:sp>
        <p:nvSpPr>
          <p:cNvPr id="15" name="Text Placeholder 3"/>
          <p:cNvSpPr>
            <a:spLocks noGrp="1"/>
          </p:cNvSpPr>
          <p:nvPr>
            <p:ph type="body" sz="quarter" idx="15" hasCustomPrompt="1"/>
          </p:nvPr>
        </p:nvSpPr>
        <p:spPr>
          <a:xfrm>
            <a:off x="7116609" y="2595034"/>
            <a:ext cx="4548341"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Footer Placeholder 32">
            <a:extLst>
              <a:ext uri="{FF2B5EF4-FFF2-40B4-BE49-F238E27FC236}">
                <a16:creationId xmlns:a16="http://schemas.microsoft.com/office/drawing/2014/main" id="{F4E861D4-A9A8-BCB8-DFDB-F14ED0AAA5C4}"/>
              </a:ext>
            </a:extLst>
          </p:cNvPr>
          <p:cNvSpPr txBox="1">
            <a:spLocks/>
          </p:cNvSpPr>
          <p:nvPr userDrawn="1"/>
        </p:nvSpPr>
        <p:spPr>
          <a:xfrm>
            <a:off x="524933" y="260351"/>
            <a:ext cx="983024" cy="191688"/>
          </a:xfrm>
          <a:prstGeom prst="rect">
            <a:avLst/>
          </a:prstGeom>
        </p:spPr>
        <p:txBody>
          <a:bodyPr vert="horz" lIns="0" tIns="0" rIns="0" bIns="0" rtlCol="0" anchor="t"/>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t>A strategic transformation company</a:t>
            </a:r>
          </a:p>
        </p:txBody>
      </p:sp>
      <p:sp>
        <p:nvSpPr>
          <p:cNvPr id="10" name="Text Placeholder 3">
            <a:extLst>
              <a:ext uri="{FF2B5EF4-FFF2-40B4-BE49-F238E27FC236}">
                <a16:creationId xmlns:a16="http://schemas.microsoft.com/office/drawing/2014/main" id="{B5821E5E-C36B-745C-1316-3CAF16775FAE}"/>
              </a:ext>
            </a:extLst>
          </p:cNvPr>
          <p:cNvSpPr>
            <a:spLocks noGrp="1"/>
          </p:cNvSpPr>
          <p:nvPr>
            <p:ph type="body" sz="quarter" idx="16" hasCustomPrompt="1"/>
          </p:nvPr>
        </p:nvSpPr>
        <p:spPr>
          <a:xfrm>
            <a:off x="2278887" y="260351"/>
            <a:ext cx="2519760" cy="419100"/>
          </a:xfrm>
        </p:spPr>
        <p:txBody>
          <a:bodyPr lIns="0" tIns="36000"/>
          <a:lstStyle>
            <a:lvl1pPr algn="l">
              <a:spcAft>
                <a:spcPts val="0"/>
              </a:spcAft>
              <a:defRPr sz="800" b="0" cap="all" baseline="0">
                <a:solidFill>
                  <a:schemeClr val="bg1"/>
                </a:solidFill>
                <a:latin typeface="+mn-lt"/>
              </a:defRPr>
            </a:lvl1pPr>
            <a:lvl2pPr algn="ctr">
              <a:defRPr/>
            </a:lvl2pPr>
            <a:lvl3pPr algn="ctr">
              <a:defRPr/>
            </a:lvl3pPr>
            <a:lvl4pPr algn="ctr">
              <a:defRPr/>
            </a:lvl4pPr>
            <a:lvl5pPr algn="ctr">
              <a:defRPr/>
            </a:lvl5pPr>
          </a:lstStyle>
          <a:p>
            <a:pPr lvl="0"/>
            <a:r>
              <a:rPr lang="en-US"/>
              <a:t>Add date here</a:t>
            </a:r>
            <a:endParaRPr lang="en-GB"/>
          </a:p>
        </p:txBody>
      </p:sp>
    </p:spTree>
    <p:extLst>
      <p:ext uri="{BB962C8B-B14F-4D97-AF65-F5344CB8AC3E}">
        <p14:creationId xmlns:p14="http://schemas.microsoft.com/office/powerpoint/2010/main" val="2402022802"/>
      </p:ext>
    </p:extLst>
  </p:cSld>
  <p:clrMapOvr>
    <a:masterClrMapping/>
  </p:clrMapOvr>
  <p:transition>
    <p:fade/>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TITLE 0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2CEC983-7FA3-B481-39A0-303866A913EA}"/>
              </a:ext>
            </a:extLst>
          </p:cNvPr>
          <p:cNvSpPr/>
          <p:nvPr userDrawn="1"/>
        </p:nvSpPr>
        <p:spPr bwMode="auto">
          <a:xfrm>
            <a:off x="0" y="0"/>
            <a:ext cx="12192000" cy="6858000"/>
          </a:xfrm>
          <a:prstGeom prst="rect">
            <a:avLst/>
          </a:prstGeom>
          <a:solidFill>
            <a:schemeClr val="bg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5" name="Title 1">
            <a:extLst>
              <a:ext uri="{FF2B5EF4-FFF2-40B4-BE49-F238E27FC236}">
                <a16:creationId xmlns:a16="http://schemas.microsoft.com/office/drawing/2014/main" id="{E25BE7EB-39DD-04F1-67A4-1C74F7479C1B}"/>
              </a:ext>
            </a:extLst>
          </p:cNvPr>
          <p:cNvSpPr>
            <a:spLocks noGrp="1"/>
          </p:cNvSpPr>
          <p:nvPr>
            <p:ph type="ctrTitle" hasCustomPrompt="1"/>
          </p:nvPr>
        </p:nvSpPr>
        <p:spPr>
          <a:xfrm>
            <a:off x="4192788" y="1778001"/>
            <a:ext cx="7472163" cy="1220137"/>
          </a:xfrm>
        </p:spPr>
        <p:txBody>
          <a:bodyPr tIns="0" anchor="b" anchorCtr="0">
            <a:noAutofit/>
          </a:bodyPr>
          <a:lstStyle>
            <a:lvl1pPr algn="l">
              <a:lnSpc>
                <a:spcPct val="100000"/>
              </a:lnSpc>
              <a:defRPr lang="en-US" sz="4000" b="0" dirty="0">
                <a:solidFill>
                  <a:schemeClr val="tx2"/>
                </a:solidFill>
              </a:defRPr>
            </a:lvl1pPr>
          </a:lstStyle>
          <a:p>
            <a:r>
              <a:rPr lang="en-US"/>
              <a:t>Big Thinking</a:t>
            </a:r>
            <a:br>
              <a:rPr lang="en-US"/>
            </a:br>
            <a:r>
              <a:rPr lang="en-US"/>
              <a:t>Presentation</a:t>
            </a:r>
          </a:p>
        </p:txBody>
      </p:sp>
      <p:sp>
        <p:nvSpPr>
          <p:cNvPr id="6" name="Text Placeholder 3">
            <a:extLst>
              <a:ext uri="{FF2B5EF4-FFF2-40B4-BE49-F238E27FC236}">
                <a16:creationId xmlns:a16="http://schemas.microsoft.com/office/drawing/2014/main" id="{6A38B038-5947-FEB9-9AFE-323A290F369D}"/>
              </a:ext>
            </a:extLst>
          </p:cNvPr>
          <p:cNvSpPr>
            <a:spLocks noGrp="1"/>
          </p:cNvSpPr>
          <p:nvPr>
            <p:ph type="body" sz="quarter" idx="15" hasCustomPrompt="1"/>
          </p:nvPr>
        </p:nvSpPr>
        <p:spPr>
          <a:xfrm>
            <a:off x="4192788" y="3314701"/>
            <a:ext cx="7472163" cy="419100"/>
          </a:xfrm>
        </p:spPr>
        <p:txBody>
          <a:bodyPr lIns="0" tIns="36000"/>
          <a:lstStyle>
            <a:lvl1pPr algn="l">
              <a:spcAft>
                <a:spcPts val="0"/>
              </a:spcAft>
              <a:defRPr sz="1600" b="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7" name="Footer Placeholder 32">
            <a:extLst>
              <a:ext uri="{FF2B5EF4-FFF2-40B4-BE49-F238E27FC236}">
                <a16:creationId xmlns:a16="http://schemas.microsoft.com/office/drawing/2014/main" id="{2AFF73CB-4CC2-E654-CC19-3068F5212B01}"/>
              </a:ext>
            </a:extLst>
          </p:cNvPr>
          <p:cNvSpPr txBox="1">
            <a:spLocks/>
          </p:cNvSpPr>
          <p:nvPr userDrawn="1"/>
        </p:nvSpPr>
        <p:spPr>
          <a:xfrm>
            <a:off x="524933" y="6275659"/>
            <a:ext cx="983024" cy="191688"/>
          </a:xfrm>
          <a:prstGeom prst="rect">
            <a:avLst/>
          </a:prstGeom>
        </p:spPr>
        <p:txBody>
          <a:bodyPr vert="horz" lIns="0" tIns="0" rIns="0" bIns="0" rtlCol="0" anchor="b"/>
          <a:lstStyle>
            <a:defPPr>
              <a:defRPr lang="en-US"/>
            </a:defPPr>
            <a:lvl1pPr marL="0" algn="l" defTabSz="713232" rtl="0" eaLnBrk="1" latinLnBrk="0" hangingPunct="1">
              <a:defRPr sz="600" kern="1200">
                <a:solidFill>
                  <a:schemeClr val="bg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r>
              <a:rPr lang="en-GB" sz="800" cap="all" baseline="0">
                <a:solidFill>
                  <a:schemeClr val="tx2"/>
                </a:solidFill>
              </a:rPr>
              <a:t>A strategic transformation company</a:t>
            </a:r>
          </a:p>
        </p:txBody>
      </p:sp>
      <p:sp>
        <p:nvSpPr>
          <p:cNvPr id="8" name="Text Placeholder 3">
            <a:extLst>
              <a:ext uri="{FF2B5EF4-FFF2-40B4-BE49-F238E27FC236}">
                <a16:creationId xmlns:a16="http://schemas.microsoft.com/office/drawing/2014/main" id="{B275D63C-746F-1883-09BE-74DAED949EC7}"/>
              </a:ext>
            </a:extLst>
          </p:cNvPr>
          <p:cNvSpPr>
            <a:spLocks noGrp="1"/>
          </p:cNvSpPr>
          <p:nvPr>
            <p:ph type="body" sz="quarter" idx="16" hasCustomPrompt="1"/>
          </p:nvPr>
        </p:nvSpPr>
        <p:spPr>
          <a:xfrm>
            <a:off x="4192788" y="6048247"/>
            <a:ext cx="2519760" cy="419100"/>
          </a:xfrm>
        </p:spPr>
        <p:txBody>
          <a:bodyPr lIns="0" tIns="36000" anchor="b"/>
          <a:lstStyle>
            <a:lvl1pPr algn="l">
              <a:spcAft>
                <a:spcPts val="0"/>
              </a:spcAft>
              <a:defRPr sz="800" b="0" cap="all" baseline="0">
                <a:solidFill>
                  <a:schemeClr val="tx2"/>
                </a:solidFill>
                <a:latin typeface="+mn-lt"/>
              </a:defRPr>
            </a:lvl1pPr>
            <a:lvl2pPr algn="ctr">
              <a:defRPr/>
            </a:lvl2pPr>
            <a:lvl3pPr algn="ctr">
              <a:defRPr/>
            </a:lvl3pPr>
            <a:lvl4pPr algn="ctr">
              <a:defRPr/>
            </a:lvl4pPr>
            <a:lvl5pPr algn="ctr">
              <a:defRPr/>
            </a:lvl5pPr>
          </a:lstStyle>
          <a:p>
            <a:pPr lvl="0"/>
            <a:r>
              <a:rPr lang="en-US"/>
              <a:t>Add date here</a:t>
            </a:r>
            <a:endParaRPr lang="en-GB"/>
          </a:p>
        </p:txBody>
      </p:sp>
      <p:sp>
        <p:nvSpPr>
          <p:cNvPr id="11" name="Free-form: Shape 10">
            <a:extLst>
              <a:ext uri="{FF2B5EF4-FFF2-40B4-BE49-F238E27FC236}">
                <a16:creationId xmlns:a16="http://schemas.microsoft.com/office/drawing/2014/main" id="{2FC45174-3EF8-D70A-1518-7CA33D613143}"/>
              </a:ext>
            </a:extLst>
          </p:cNvPr>
          <p:cNvSpPr/>
          <p:nvPr userDrawn="1"/>
        </p:nvSpPr>
        <p:spPr>
          <a:xfrm>
            <a:off x="10254834"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16" name="Date Placeholder 3">
            <a:extLst>
              <a:ext uri="{FF2B5EF4-FFF2-40B4-BE49-F238E27FC236}">
                <a16:creationId xmlns:a16="http://schemas.microsoft.com/office/drawing/2014/main" id="{F3FA6D79-5087-F65C-42B6-EF819921D957}"/>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fld id="{C6AA4EEA-1BB6-4E07-A971-B653759252DE}" type="datetime6">
              <a:rPr lang="en-US" smtClean="0"/>
              <a:t>October 26</a:t>
            </a:fld>
            <a:endParaRPr lang="en-GB"/>
          </a:p>
        </p:txBody>
      </p:sp>
    </p:spTree>
    <p:extLst>
      <p:ext uri="{BB962C8B-B14F-4D97-AF65-F5344CB8AC3E}">
        <p14:creationId xmlns:p14="http://schemas.microsoft.com/office/powerpoint/2010/main" val="1115451150"/>
      </p:ext>
    </p:extLst>
  </p:cSld>
  <p:clrMapOvr>
    <a:masterClrMapping/>
  </p:clrMapOvr>
  <p:transition>
    <p:fade/>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TITLE 03">
    <p:spTree>
      <p:nvGrpSpPr>
        <p:cNvPr id="1" name=""/>
        <p:cNvGrpSpPr/>
        <p:nvPr/>
      </p:nvGrpSpPr>
      <p:grpSpPr>
        <a:xfrm>
          <a:off x="0" y="0"/>
          <a:ext cx="0" cy="0"/>
          <a:chOff x="0" y="0"/>
          <a:chExt cx="0" cy="0"/>
        </a:xfrm>
      </p:grpSpPr>
      <p:sp>
        <p:nvSpPr>
          <p:cNvPr id="12" name="Picture Placeholder 5"/>
          <p:cNvSpPr>
            <a:spLocks noGrp="1"/>
          </p:cNvSpPr>
          <p:nvPr>
            <p:ph type="pic" sz="quarter" idx="17"/>
          </p:nvPr>
        </p:nvSpPr>
        <p:spPr>
          <a:xfrm>
            <a:off x="2976033" y="0"/>
            <a:ext cx="9215968" cy="6858000"/>
          </a:xfrm>
          <a:solidFill>
            <a:schemeClr val="bg1">
              <a:lumMod val="75000"/>
            </a:schemeClr>
          </a:solidFill>
        </p:spPr>
        <p:txBody>
          <a:bodyPr/>
          <a:lstStyle>
            <a:lvl1pPr>
              <a:defRPr/>
            </a:lvl1pPr>
          </a:lstStyle>
          <a:p>
            <a:endParaRPr lang="en-GB"/>
          </a:p>
        </p:txBody>
      </p:sp>
      <p:sp>
        <p:nvSpPr>
          <p:cNvPr id="3" name="Title 1">
            <a:extLst>
              <a:ext uri="{FF2B5EF4-FFF2-40B4-BE49-F238E27FC236}">
                <a16:creationId xmlns:a16="http://schemas.microsoft.com/office/drawing/2014/main" id="{158E8489-B8DC-A419-87A9-DAEE44E24862}"/>
              </a:ext>
            </a:extLst>
          </p:cNvPr>
          <p:cNvSpPr>
            <a:spLocks noGrp="1"/>
          </p:cNvSpPr>
          <p:nvPr>
            <p:ph type="ctrTitle" hasCustomPrompt="1"/>
          </p:nvPr>
        </p:nvSpPr>
        <p:spPr>
          <a:xfrm>
            <a:off x="4192788" y="1778001"/>
            <a:ext cx="7472163" cy="1220137"/>
          </a:xfrm>
        </p:spPr>
        <p:txBody>
          <a:bodyPr tIns="0" anchor="b" anchorCtr="0">
            <a:noAutofit/>
          </a:bodyPr>
          <a:lstStyle>
            <a:lvl1pPr algn="l">
              <a:lnSpc>
                <a:spcPct val="100000"/>
              </a:lnSpc>
              <a:defRPr lang="en-US" sz="4000" b="0" dirty="0">
                <a:solidFill>
                  <a:schemeClr val="bg1"/>
                </a:solidFill>
              </a:defRPr>
            </a:lvl1pPr>
          </a:lstStyle>
          <a:p>
            <a:r>
              <a:rPr lang="en-US"/>
              <a:t>Big Thinking</a:t>
            </a:r>
            <a:br>
              <a:rPr lang="en-US"/>
            </a:br>
            <a:r>
              <a:rPr lang="en-US"/>
              <a:t>Presentation</a:t>
            </a:r>
          </a:p>
        </p:txBody>
      </p:sp>
      <p:sp>
        <p:nvSpPr>
          <p:cNvPr id="4" name="Text Placeholder 3">
            <a:extLst>
              <a:ext uri="{FF2B5EF4-FFF2-40B4-BE49-F238E27FC236}">
                <a16:creationId xmlns:a16="http://schemas.microsoft.com/office/drawing/2014/main" id="{D667EAD9-6303-74FF-7430-BBFD19F007AB}"/>
              </a:ext>
            </a:extLst>
          </p:cNvPr>
          <p:cNvSpPr>
            <a:spLocks noGrp="1"/>
          </p:cNvSpPr>
          <p:nvPr>
            <p:ph type="body" sz="quarter" idx="15" hasCustomPrompt="1"/>
          </p:nvPr>
        </p:nvSpPr>
        <p:spPr>
          <a:xfrm>
            <a:off x="4192788" y="3314701"/>
            <a:ext cx="7472163"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8" name="Date Placeholder 3">
            <a:extLst>
              <a:ext uri="{FF2B5EF4-FFF2-40B4-BE49-F238E27FC236}">
                <a16:creationId xmlns:a16="http://schemas.microsoft.com/office/drawing/2014/main" id="{27F48EAA-8886-275F-1B0B-FCCB5EA9C9B0}"/>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fld id="{EC2123CF-CED6-4ED1-8A2F-BC52CD4C15C8}" type="datetime6">
              <a:rPr lang="en-US" smtClean="0"/>
              <a:t>October 26</a:t>
            </a:fld>
            <a:endParaRPr lang="en-GB"/>
          </a:p>
        </p:txBody>
      </p:sp>
      <p:sp>
        <p:nvSpPr>
          <p:cNvPr id="9" name="Free-form: Shape 8">
            <a:extLst>
              <a:ext uri="{FF2B5EF4-FFF2-40B4-BE49-F238E27FC236}">
                <a16:creationId xmlns:a16="http://schemas.microsoft.com/office/drawing/2014/main" id="{0FB5962D-3916-1ADF-6AD4-9B5609099918}"/>
              </a:ext>
            </a:extLst>
          </p:cNvPr>
          <p:cNvSpPr/>
          <p:nvPr userDrawn="1"/>
        </p:nvSpPr>
        <p:spPr>
          <a:xfrm>
            <a:off x="527051" y="6251579"/>
            <a:ext cx="1410117" cy="202139"/>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1726588724"/>
      </p:ext>
    </p:extLst>
  </p:cSld>
  <p:clrMapOvr>
    <a:masterClrMapping/>
  </p:clrMapOvr>
  <p:transition>
    <p:fade/>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AGENDA 01">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C0D00D-6853-B429-9FEB-E0836CF45BB4}"/>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fld id="{E7A91078-746D-4DB4-BC26-F6D6930F9F16}" type="datetime6">
              <a:rPr lang="en-US" smtClean="0"/>
              <a:t>October 26</a:t>
            </a:fld>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GB"/>
              <a:t>| LTW Streets Spaces</a:t>
            </a:r>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5649561" y="10600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6505632" y="10600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5649561" y="1836111"/>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6505632" y="1836111"/>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5649561" y="2612183"/>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6505632" y="2612183"/>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2" y="3388255"/>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2" y="4164327"/>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2" y="494039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3" name="Text Placeholder 3">
            <a:extLst>
              <a:ext uri="{FF2B5EF4-FFF2-40B4-BE49-F238E27FC236}">
                <a16:creationId xmlns:a16="http://schemas.microsoft.com/office/drawing/2014/main" id="{18387900-817A-F3FC-5CD2-8B4911B37377}"/>
              </a:ext>
            </a:extLst>
          </p:cNvPr>
          <p:cNvSpPr>
            <a:spLocks noGrp="1"/>
          </p:cNvSpPr>
          <p:nvPr>
            <p:ph type="body" sz="quarter" idx="32" hasCustomPrompt="1"/>
          </p:nvPr>
        </p:nvSpPr>
        <p:spPr>
          <a:xfrm>
            <a:off x="5649561" y="564873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07</a:t>
            </a:r>
            <a:endParaRPr lang="en-GB"/>
          </a:p>
        </p:txBody>
      </p:sp>
      <p:sp>
        <p:nvSpPr>
          <p:cNvPr id="24" name="Text Placeholder 3">
            <a:extLst>
              <a:ext uri="{FF2B5EF4-FFF2-40B4-BE49-F238E27FC236}">
                <a16:creationId xmlns:a16="http://schemas.microsoft.com/office/drawing/2014/main" id="{CABEA5F0-0C4D-B7C6-B083-E88BADA21C89}"/>
              </a:ext>
            </a:extLst>
          </p:cNvPr>
          <p:cNvSpPr>
            <a:spLocks noGrp="1"/>
          </p:cNvSpPr>
          <p:nvPr>
            <p:ph type="body" sz="quarter" idx="33" hasCustomPrompt="1"/>
          </p:nvPr>
        </p:nvSpPr>
        <p:spPr>
          <a:xfrm>
            <a:off x="6505632" y="5648739"/>
            <a:ext cx="51529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6" name="Free-form: Shape 25">
            <a:extLst>
              <a:ext uri="{FF2B5EF4-FFF2-40B4-BE49-F238E27FC236}">
                <a16:creationId xmlns:a16="http://schemas.microsoft.com/office/drawing/2014/main" id="{6B06796F-9387-1988-E48D-A5233F8CBA01}"/>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237239306"/>
      </p:ext>
    </p:extLst>
  </p:cSld>
  <p:clrMapOvr>
    <a:masterClrMapping/>
  </p:clrMapOvr>
  <p:transition>
    <p:fade/>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AGENDA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8C0D00D-6853-B429-9FEB-E0836CF45BB4}"/>
              </a:ext>
            </a:extLst>
          </p:cNvPr>
          <p:cNvSpPr/>
          <p:nvPr userDrawn="1"/>
        </p:nvSpPr>
        <p:spPr bwMode="auto">
          <a:xfrm>
            <a:off x="0" y="0"/>
            <a:ext cx="12192000" cy="6858000"/>
          </a:xfrm>
          <a:prstGeom prst="rect">
            <a:avLst/>
          </a:prstGeom>
          <a:solidFill>
            <a:schemeClr val="tx2"/>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marL="0" marR="0" indent="0" algn="l" defTabSz="1219170" rtl="0" eaLnBrk="0" fontAlgn="base" latinLnBrk="0" hangingPunct="0">
              <a:lnSpc>
                <a:spcPct val="85000"/>
              </a:lnSpc>
              <a:spcBef>
                <a:spcPct val="0"/>
              </a:spcBef>
              <a:spcAft>
                <a:spcPts val="1600"/>
              </a:spcAft>
              <a:buClrTx/>
              <a:buSzTx/>
              <a:buFontTx/>
              <a:buNone/>
              <a:tabLst/>
            </a:pPr>
            <a:endParaRPr kumimoji="0" lang="en-GB" sz="2667" b="0" i="0" u="none" strike="noStrike" cap="none" normalizeH="0" baseline="0">
              <a:ln>
                <a:noFill/>
              </a:ln>
              <a:solidFill>
                <a:srgbClr val="5F5F5F"/>
              </a:solidFill>
              <a:effectLst/>
              <a:latin typeface="+mn-lt"/>
            </a:endParaRP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lvl1pPr>
              <a:defRPr>
                <a:solidFill>
                  <a:schemeClr val="bg1"/>
                </a:solidFill>
              </a:defRPr>
            </a:lvl1pPr>
          </a:lstStyle>
          <a:p>
            <a:fld id="{6EE0035E-3450-4D36-8531-3857264A1918}" type="datetime6">
              <a:rPr lang="en-US" smtClean="0"/>
              <a:t>October 26</a:t>
            </a:fld>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lvl1pPr>
              <a:defRPr>
                <a:solidFill>
                  <a:schemeClr val="bg1"/>
                </a:solidFill>
              </a:defRPr>
            </a:lvl1pPr>
          </a:lstStyle>
          <a:p>
            <a:r>
              <a:rPr lang="en-GB"/>
              <a:t>| LTW Streets Spaces</a:t>
            </a:r>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6" name="Text Placeholder 3">
            <a:extLst>
              <a:ext uri="{FF2B5EF4-FFF2-40B4-BE49-F238E27FC236}">
                <a16:creationId xmlns:a16="http://schemas.microsoft.com/office/drawing/2014/main" id="{F2A4B7A4-E939-A4AD-735E-ED5F98EC1758}"/>
              </a:ext>
            </a:extLst>
          </p:cNvPr>
          <p:cNvSpPr>
            <a:spLocks noGrp="1"/>
          </p:cNvSpPr>
          <p:nvPr>
            <p:ph type="body" sz="quarter" idx="19" hasCustomPrompt="1"/>
          </p:nvPr>
        </p:nvSpPr>
        <p:spPr>
          <a:xfrm>
            <a:off x="1363009" y="1060039"/>
            <a:ext cx="3146096" cy="419100"/>
          </a:xfrm>
        </p:spPr>
        <p:txBody>
          <a:bodyPr lIns="0" tIns="36000"/>
          <a:lstStyle>
            <a:lvl1pPr algn="l">
              <a:spcAft>
                <a:spcPts val="0"/>
              </a:spcAft>
              <a:defRPr sz="1600" b="0">
                <a:solidFill>
                  <a:schemeClr val="bg1"/>
                </a:solidFill>
                <a:latin typeface="+mn-lt"/>
              </a:defRPr>
            </a:lvl1pPr>
            <a:lvl2pPr algn="ctr">
              <a:defRPr/>
            </a:lvl2pPr>
            <a:lvl3pPr algn="ctr">
              <a:defRPr/>
            </a:lvl3pPr>
            <a:lvl4pPr algn="ctr">
              <a:defRPr/>
            </a:lvl4pPr>
            <a:lvl5pPr algn="ctr">
              <a:defRPr/>
            </a:lvl5pPr>
          </a:lstStyle>
          <a:p>
            <a:pPr lvl="0"/>
            <a:r>
              <a:rPr lang="en-US"/>
              <a:t>Agenda </a:t>
            </a:r>
            <a:endParaRPr lang="en-GB"/>
          </a:p>
        </p:txBody>
      </p:sp>
      <p:sp>
        <p:nvSpPr>
          <p:cNvPr id="10" name="Text Placeholder 3">
            <a:extLst>
              <a:ext uri="{FF2B5EF4-FFF2-40B4-BE49-F238E27FC236}">
                <a16:creationId xmlns:a16="http://schemas.microsoft.com/office/drawing/2014/main" id="{508CEC86-8D8E-94A2-BAED-A0ED730A0B3D}"/>
              </a:ext>
            </a:extLst>
          </p:cNvPr>
          <p:cNvSpPr>
            <a:spLocks noGrp="1"/>
          </p:cNvSpPr>
          <p:nvPr>
            <p:ph type="body" sz="quarter" idx="20" hasCustomPrompt="1"/>
          </p:nvPr>
        </p:nvSpPr>
        <p:spPr>
          <a:xfrm>
            <a:off x="1363009"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01</a:t>
            </a:r>
            <a:endParaRPr lang="en-GB"/>
          </a:p>
        </p:txBody>
      </p:sp>
      <p:sp>
        <p:nvSpPr>
          <p:cNvPr id="12" name="Text Placeholder 3">
            <a:extLst>
              <a:ext uri="{FF2B5EF4-FFF2-40B4-BE49-F238E27FC236}">
                <a16:creationId xmlns:a16="http://schemas.microsoft.com/office/drawing/2014/main" id="{A9773A52-CB4D-8217-3B92-B95D8FE01556}"/>
              </a:ext>
            </a:extLst>
          </p:cNvPr>
          <p:cNvSpPr>
            <a:spLocks noGrp="1"/>
          </p:cNvSpPr>
          <p:nvPr>
            <p:ph type="body" sz="quarter" idx="21" hasCustomPrompt="1"/>
          </p:nvPr>
        </p:nvSpPr>
        <p:spPr>
          <a:xfrm>
            <a:off x="2219080" y="3388255"/>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3" name="Text Placeholder 3">
            <a:extLst>
              <a:ext uri="{FF2B5EF4-FFF2-40B4-BE49-F238E27FC236}">
                <a16:creationId xmlns:a16="http://schemas.microsoft.com/office/drawing/2014/main" id="{CB741EDF-A28E-8F45-E5D2-F4AE991DE2E2}"/>
              </a:ext>
            </a:extLst>
          </p:cNvPr>
          <p:cNvSpPr>
            <a:spLocks noGrp="1"/>
          </p:cNvSpPr>
          <p:nvPr>
            <p:ph type="body" sz="quarter" idx="22" hasCustomPrompt="1"/>
          </p:nvPr>
        </p:nvSpPr>
        <p:spPr>
          <a:xfrm>
            <a:off x="1363009"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02</a:t>
            </a:r>
            <a:endParaRPr lang="en-GB"/>
          </a:p>
        </p:txBody>
      </p:sp>
      <p:sp>
        <p:nvSpPr>
          <p:cNvPr id="14" name="Text Placeholder 3">
            <a:extLst>
              <a:ext uri="{FF2B5EF4-FFF2-40B4-BE49-F238E27FC236}">
                <a16:creationId xmlns:a16="http://schemas.microsoft.com/office/drawing/2014/main" id="{50188DD8-FE33-057A-A173-BD701CEAAEBB}"/>
              </a:ext>
            </a:extLst>
          </p:cNvPr>
          <p:cNvSpPr>
            <a:spLocks noGrp="1"/>
          </p:cNvSpPr>
          <p:nvPr>
            <p:ph type="body" sz="quarter" idx="23" hasCustomPrompt="1"/>
          </p:nvPr>
        </p:nvSpPr>
        <p:spPr>
          <a:xfrm>
            <a:off x="2219080" y="4164327"/>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5" name="Text Placeholder 3">
            <a:extLst>
              <a:ext uri="{FF2B5EF4-FFF2-40B4-BE49-F238E27FC236}">
                <a16:creationId xmlns:a16="http://schemas.microsoft.com/office/drawing/2014/main" id="{AC8C08DF-5F61-9E4E-FE91-99F5EB928C2D}"/>
              </a:ext>
            </a:extLst>
          </p:cNvPr>
          <p:cNvSpPr>
            <a:spLocks noGrp="1"/>
          </p:cNvSpPr>
          <p:nvPr>
            <p:ph type="body" sz="quarter" idx="24" hasCustomPrompt="1"/>
          </p:nvPr>
        </p:nvSpPr>
        <p:spPr>
          <a:xfrm>
            <a:off x="1363009"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03</a:t>
            </a:r>
            <a:endParaRPr lang="en-GB"/>
          </a:p>
        </p:txBody>
      </p:sp>
      <p:sp>
        <p:nvSpPr>
          <p:cNvPr id="16" name="Text Placeholder 3">
            <a:extLst>
              <a:ext uri="{FF2B5EF4-FFF2-40B4-BE49-F238E27FC236}">
                <a16:creationId xmlns:a16="http://schemas.microsoft.com/office/drawing/2014/main" id="{A9766A58-AD2A-110B-BFE7-123B33CAD086}"/>
              </a:ext>
            </a:extLst>
          </p:cNvPr>
          <p:cNvSpPr>
            <a:spLocks noGrp="1"/>
          </p:cNvSpPr>
          <p:nvPr>
            <p:ph type="body" sz="quarter" idx="25" hasCustomPrompt="1"/>
          </p:nvPr>
        </p:nvSpPr>
        <p:spPr>
          <a:xfrm>
            <a:off x="2219080" y="4940399"/>
            <a:ext cx="3224051"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7" name="Text Placeholder 3">
            <a:extLst>
              <a:ext uri="{FF2B5EF4-FFF2-40B4-BE49-F238E27FC236}">
                <a16:creationId xmlns:a16="http://schemas.microsoft.com/office/drawing/2014/main" id="{88B79CB0-6C94-E0ED-C479-437196D0394B}"/>
              </a:ext>
            </a:extLst>
          </p:cNvPr>
          <p:cNvSpPr>
            <a:spLocks noGrp="1"/>
          </p:cNvSpPr>
          <p:nvPr>
            <p:ph type="body" sz="quarter" idx="26" hasCustomPrompt="1"/>
          </p:nvPr>
        </p:nvSpPr>
        <p:spPr>
          <a:xfrm>
            <a:off x="5649561" y="3388255"/>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04</a:t>
            </a:r>
            <a:endParaRPr lang="en-GB"/>
          </a:p>
        </p:txBody>
      </p:sp>
      <p:sp>
        <p:nvSpPr>
          <p:cNvPr id="18" name="Text Placeholder 3">
            <a:extLst>
              <a:ext uri="{FF2B5EF4-FFF2-40B4-BE49-F238E27FC236}">
                <a16:creationId xmlns:a16="http://schemas.microsoft.com/office/drawing/2014/main" id="{2052806A-A243-BC5B-02B8-63D9F3BCD28A}"/>
              </a:ext>
            </a:extLst>
          </p:cNvPr>
          <p:cNvSpPr>
            <a:spLocks noGrp="1"/>
          </p:cNvSpPr>
          <p:nvPr>
            <p:ph type="body" sz="quarter" idx="27" hasCustomPrompt="1"/>
          </p:nvPr>
        </p:nvSpPr>
        <p:spPr>
          <a:xfrm>
            <a:off x="6505633" y="3388255"/>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19" name="Text Placeholder 3">
            <a:extLst>
              <a:ext uri="{FF2B5EF4-FFF2-40B4-BE49-F238E27FC236}">
                <a16:creationId xmlns:a16="http://schemas.microsoft.com/office/drawing/2014/main" id="{58B88BD1-9FD9-9E52-4453-EB642C8F0B4D}"/>
              </a:ext>
            </a:extLst>
          </p:cNvPr>
          <p:cNvSpPr>
            <a:spLocks noGrp="1"/>
          </p:cNvSpPr>
          <p:nvPr>
            <p:ph type="body" sz="quarter" idx="28" hasCustomPrompt="1"/>
          </p:nvPr>
        </p:nvSpPr>
        <p:spPr>
          <a:xfrm>
            <a:off x="5649561" y="4164327"/>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05</a:t>
            </a:r>
            <a:endParaRPr lang="en-GB"/>
          </a:p>
        </p:txBody>
      </p:sp>
      <p:sp>
        <p:nvSpPr>
          <p:cNvPr id="20" name="Text Placeholder 3">
            <a:extLst>
              <a:ext uri="{FF2B5EF4-FFF2-40B4-BE49-F238E27FC236}">
                <a16:creationId xmlns:a16="http://schemas.microsoft.com/office/drawing/2014/main" id="{3BD02509-ED37-DE4C-CE69-6BB4A2BF8849}"/>
              </a:ext>
            </a:extLst>
          </p:cNvPr>
          <p:cNvSpPr>
            <a:spLocks noGrp="1"/>
          </p:cNvSpPr>
          <p:nvPr>
            <p:ph type="body" sz="quarter" idx="29" hasCustomPrompt="1"/>
          </p:nvPr>
        </p:nvSpPr>
        <p:spPr>
          <a:xfrm>
            <a:off x="6505633" y="4164327"/>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1" name="Text Placeholder 3">
            <a:extLst>
              <a:ext uri="{FF2B5EF4-FFF2-40B4-BE49-F238E27FC236}">
                <a16:creationId xmlns:a16="http://schemas.microsoft.com/office/drawing/2014/main" id="{002730E0-6A4E-812E-8286-5CCE669DEFEF}"/>
              </a:ext>
            </a:extLst>
          </p:cNvPr>
          <p:cNvSpPr>
            <a:spLocks noGrp="1"/>
          </p:cNvSpPr>
          <p:nvPr>
            <p:ph type="body" sz="quarter" idx="30" hasCustomPrompt="1"/>
          </p:nvPr>
        </p:nvSpPr>
        <p:spPr>
          <a:xfrm>
            <a:off x="5649561" y="4940399"/>
            <a:ext cx="649640"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06</a:t>
            </a:r>
            <a:endParaRPr lang="en-GB"/>
          </a:p>
        </p:txBody>
      </p:sp>
      <p:sp>
        <p:nvSpPr>
          <p:cNvPr id="22" name="Text Placeholder 3">
            <a:extLst>
              <a:ext uri="{FF2B5EF4-FFF2-40B4-BE49-F238E27FC236}">
                <a16:creationId xmlns:a16="http://schemas.microsoft.com/office/drawing/2014/main" id="{4FD2E939-6DDD-1CA9-F62F-0C19A1010A3C}"/>
              </a:ext>
            </a:extLst>
          </p:cNvPr>
          <p:cNvSpPr>
            <a:spLocks noGrp="1"/>
          </p:cNvSpPr>
          <p:nvPr>
            <p:ph type="body" sz="quarter" idx="31" hasCustomPrompt="1"/>
          </p:nvPr>
        </p:nvSpPr>
        <p:spPr>
          <a:xfrm>
            <a:off x="6505633" y="4940399"/>
            <a:ext cx="3768668" cy="419100"/>
          </a:xfrm>
        </p:spPr>
        <p:txBody>
          <a:bodyPr lIns="0" tIns="36000"/>
          <a:lstStyle>
            <a:lvl1pPr algn="l">
              <a:spcAft>
                <a:spcPts val="0"/>
              </a:spcAft>
              <a:defRPr sz="3200" b="0">
                <a:solidFill>
                  <a:schemeClr val="bg1"/>
                </a:solidFill>
                <a:latin typeface="+mj-lt"/>
              </a:defRPr>
            </a:lvl1pPr>
            <a:lvl2pPr algn="ctr">
              <a:defRPr/>
            </a:lvl2pPr>
            <a:lvl3pPr algn="ctr">
              <a:defRPr/>
            </a:lvl3pPr>
            <a:lvl4pPr algn="ctr">
              <a:defRPr/>
            </a:lvl4pPr>
            <a:lvl5pPr algn="ctr">
              <a:defRPr/>
            </a:lvl5pPr>
          </a:lstStyle>
          <a:p>
            <a:pPr lvl="0"/>
            <a:r>
              <a:rPr lang="en-US"/>
              <a:t>Divider Name</a:t>
            </a:r>
            <a:endParaRPr lang="en-GB"/>
          </a:p>
        </p:txBody>
      </p:sp>
      <p:sp>
        <p:nvSpPr>
          <p:cNvPr id="26" name="Free-form: Shape 25">
            <a:extLst>
              <a:ext uri="{FF2B5EF4-FFF2-40B4-BE49-F238E27FC236}">
                <a16:creationId xmlns:a16="http://schemas.microsoft.com/office/drawing/2014/main" id="{6B06796F-9387-1988-E48D-A5233F8CBA01}"/>
              </a:ext>
            </a:extLst>
          </p:cNvPr>
          <p:cNvSpPr/>
          <p:nvPr userDrawn="1"/>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Tree>
    <p:extLst>
      <p:ext uri="{BB962C8B-B14F-4D97-AF65-F5344CB8AC3E}">
        <p14:creationId xmlns:p14="http://schemas.microsoft.com/office/powerpoint/2010/main" val="3514869796"/>
      </p:ext>
    </p:extLst>
  </p:cSld>
  <p:clrMapOvr>
    <a:masterClrMapping/>
  </p:clrMapOvr>
  <p:transition>
    <p:fade/>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99DA09-DF30-43A3-AD5B-AC3355C72A11}"/>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3">
            <a:extLst>
              <a:ext uri="{FF2B5EF4-FFF2-40B4-BE49-F238E27FC236}">
                <a16:creationId xmlns:a16="http://schemas.microsoft.com/office/drawing/2014/main" id="{0ED16648-8AE9-4357-B4AB-150241717320}"/>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1" name="Title 10">
            <a:extLst>
              <a:ext uri="{FF2B5EF4-FFF2-40B4-BE49-F238E27FC236}">
                <a16:creationId xmlns:a16="http://schemas.microsoft.com/office/drawing/2014/main" id="{AD1CEEE3-06C4-018D-9A4A-06414059459C}"/>
              </a:ext>
            </a:extLst>
          </p:cNvPr>
          <p:cNvSpPr>
            <a:spLocks noGrp="1"/>
          </p:cNvSpPr>
          <p:nvPr>
            <p:ph type="title"/>
          </p:nvPr>
        </p:nvSpPr>
        <p:spPr/>
        <p:txBody>
          <a:bodyPr/>
          <a:lstStyle>
            <a:lvl1pPr>
              <a:defRPr/>
            </a:lvl1pPr>
          </a:lstStyle>
          <a:p>
            <a:r>
              <a:rPr lang="en-GB"/>
              <a:t>Click to edit Master title style</a:t>
            </a:r>
          </a:p>
        </p:txBody>
      </p:sp>
      <p:sp>
        <p:nvSpPr>
          <p:cNvPr id="4" name="Date Placeholder 3">
            <a:extLst>
              <a:ext uri="{FF2B5EF4-FFF2-40B4-BE49-F238E27FC236}">
                <a16:creationId xmlns:a16="http://schemas.microsoft.com/office/drawing/2014/main" id="{A3A16140-C7ED-1A4B-6452-8B157A4E19DC}"/>
              </a:ext>
            </a:extLst>
          </p:cNvPr>
          <p:cNvSpPr>
            <a:spLocks noGrp="1"/>
          </p:cNvSpPr>
          <p:nvPr>
            <p:ph type="dt" sz="half" idx="16"/>
          </p:nvPr>
        </p:nvSpPr>
        <p:spPr/>
        <p:txBody>
          <a:bodyPr/>
          <a:lstStyle/>
          <a:p>
            <a:fld id="{A1806B48-884E-4B36-95B0-1780A5763564}" type="datetime6">
              <a:rPr lang="en-US" smtClean="0"/>
              <a:t>October 26</a:t>
            </a:fld>
            <a:endParaRPr lang="en-GB"/>
          </a:p>
        </p:txBody>
      </p:sp>
      <p:sp>
        <p:nvSpPr>
          <p:cNvPr id="8" name="Footer Placeholder 7">
            <a:extLst>
              <a:ext uri="{FF2B5EF4-FFF2-40B4-BE49-F238E27FC236}">
                <a16:creationId xmlns:a16="http://schemas.microsoft.com/office/drawing/2014/main" id="{01783DA1-DAFF-7CD7-B211-317C000E2CA2}"/>
              </a:ext>
            </a:extLst>
          </p:cNvPr>
          <p:cNvSpPr>
            <a:spLocks noGrp="1"/>
          </p:cNvSpPr>
          <p:nvPr>
            <p:ph type="ftr" sz="quarter" idx="17"/>
          </p:nvPr>
        </p:nvSpPr>
        <p:spPr/>
        <p:txBody>
          <a:bodyPr/>
          <a:lstStyle/>
          <a:p>
            <a:r>
              <a:rPr lang="en-GB"/>
              <a:t>| LTW Streets Spaces</a:t>
            </a:r>
          </a:p>
        </p:txBody>
      </p:sp>
      <p:sp>
        <p:nvSpPr>
          <p:cNvPr id="9" name="Slide Number Placeholder 8">
            <a:extLst>
              <a:ext uri="{FF2B5EF4-FFF2-40B4-BE49-F238E27FC236}">
                <a16:creationId xmlns:a16="http://schemas.microsoft.com/office/drawing/2014/main" id="{0FCF7251-7FDA-9EF3-B470-4AADEA278C14}"/>
              </a:ext>
            </a:extLst>
          </p:cNvPr>
          <p:cNvSpPr>
            <a:spLocks noGrp="1"/>
          </p:cNvSpPr>
          <p:nvPr>
            <p:ph type="sldNum" sz="quarter" idx="18"/>
          </p:nvPr>
        </p:nvSpPr>
        <p:spPr/>
        <p:txBody>
          <a:bodyPr/>
          <a:lstStyle/>
          <a:p>
            <a:fld id="{5A4A4867-F919-44F8-B697-D913750C1CBE}" type="slidenum">
              <a:rPr lang="en-GB" smtClean="0"/>
              <a:pPr/>
              <a:t>‹#›</a:t>
            </a:fld>
            <a:endParaRPr lang="en-GB"/>
          </a:p>
        </p:txBody>
      </p:sp>
    </p:spTree>
    <p:extLst>
      <p:ext uri="{BB962C8B-B14F-4D97-AF65-F5344CB8AC3E}">
        <p14:creationId xmlns:p14="http://schemas.microsoft.com/office/powerpoint/2010/main" val="2816707815"/>
      </p:ext>
    </p:extLst>
  </p:cSld>
  <p:clrMapOvr>
    <a:masterClrMapping/>
  </p:clrMapOvr>
  <p:transition>
    <p:fade/>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2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0" y="1989666"/>
            <a:ext cx="543560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6215683" y="1989666"/>
            <a:ext cx="543560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Date Placeholder 8">
            <a:extLst>
              <a:ext uri="{FF2B5EF4-FFF2-40B4-BE49-F238E27FC236}">
                <a16:creationId xmlns:a16="http://schemas.microsoft.com/office/drawing/2014/main" id="{7AD8B08C-D957-0390-CFB4-8E4B1B55DFBC}"/>
              </a:ext>
            </a:extLst>
          </p:cNvPr>
          <p:cNvSpPr>
            <a:spLocks noGrp="1"/>
          </p:cNvSpPr>
          <p:nvPr>
            <p:ph type="dt" sz="half" idx="18"/>
          </p:nvPr>
        </p:nvSpPr>
        <p:spPr/>
        <p:txBody>
          <a:bodyPr/>
          <a:lstStyle/>
          <a:p>
            <a:fld id="{C46D8C40-6E57-4667-8BEB-5BC783EF66A4}" type="datetime6">
              <a:rPr lang="en-US" smtClean="0"/>
              <a:t>October 26</a:t>
            </a:fld>
            <a:endParaRPr lang="en-GB"/>
          </a:p>
        </p:txBody>
      </p:sp>
      <p:sp>
        <p:nvSpPr>
          <p:cNvPr id="10" name="Footer Placeholder 9">
            <a:extLst>
              <a:ext uri="{FF2B5EF4-FFF2-40B4-BE49-F238E27FC236}">
                <a16:creationId xmlns:a16="http://schemas.microsoft.com/office/drawing/2014/main" id="{E6E84F49-8CA5-83F5-527F-B290C9F6179E}"/>
              </a:ext>
            </a:extLst>
          </p:cNvPr>
          <p:cNvSpPr>
            <a:spLocks noGrp="1"/>
          </p:cNvSpPr>
          <p:nvPr>
            <p:ph type="ftr" sz="quarter" idx="19"/>
          </p:nvPr>
        </p:nvSpPr>
        <p:spPr/>
        <p:txBody>
          <a:bodyPr/>
          <a:lstStyle/>
          <a:p>
            <a:r>
              <a:rPr lang="en-GB"/>
              <a:t>| LTW Streets Spaces</a:t>
            </a:r>
          </a:p>
        </p:txBody>
      </p:sp>
      <p:sp>
        <p:nvSpPr>
          <p:cNvPr id="11" name="Slide Number Placeholder 10">
            <a:extLst>
              <a:ext uri="{FF2B5EF4-FFF2-40B4-BE49-F238E27FC236}">
                <a16:creationId xmlns:a16="http://schemas.microsoft.com/office/drawing/2014/main" id="{9A109BAA-900E-645E-24AA-46846A86B25D}"/>
              </a:ext>
            </a:extLst>
          </p:cNvPr>
          <p:cNvSpPr>
            <a:spLocks noGrp="1"/>
          </p:cNvSpPr>
          <p:nvPr>
            <p:ph type="sldNum" sz="quarter" idx="20"/>
          </p:nvPr>
        </p:nvSpPr>
        <p:spPr/>
        <p:txBody>
          <a:bodyPr/>
          <a:lstStyle/>
          <a:p>
            <a:fld id="{5A4A4867-F919-44F8-B697-D913750C1CBE}" type="slidenum">
              <a:rPr lang="en-GB" smtClean="0"/>
              <a:pPr/>
              <a:t>‹#›</a:t>
            </a:fld>
            <a:endParaRPr lang="en-GB"/>
          </a:p>
        </p:txBody>
      </p:sp>
      <p:sp>
        <p:nvSpPr>
          <p:cNvPr id="8" name="Text Placeholder 3">
            <a:extLst>
              <a:ext uri="{FF2B5EF4-FFF2-40B4-BE49-F238E27FC236}">
                <a16:creationId xmlns:a16="http://schemas.microsoft.com/office/drawing/2014/main" id="{1D349D9D-502E-45F2-B95C-D04EA600A5E9}"/>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436448104"/>
      </p:ext>
    </p:extLst>
  </p:cSld>
  <p:clrMapOvr>
    <a:masterClrMapping/>
  </p:clrMapOvr>
  <p:transition>
    <p:fade/>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X CONTENT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0"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4333875"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8134351" y="2897249"/>
            <a:ext cx="3530600" cy="336385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Date Placeholder 12">
            <a:extLst>
              <a:ext uri="{FF2B5EF4-FFF2-40B4-BE49-F238E27FC236}">
                <a16:creationId xmlns:a16="http://schemas.microsoft.com/office/drawing/2014/main" id="{CA185C5B-B9BF-AB52-9439-9A0046B21C2E}"/>
              </a:ext>
            </a:extLst>
          </p:cNvPr>
          <p:cNvSpPr>
            <a:spLocks noGrp="1"/>
          </p:cNvSpPr>
          <p:nvPr>
            <p:ph type="dt" sz="half" idx="19"/>
          </p:nvPr>
        </p:nvSpPr>
        <p:spPr/>
        <p:txBody>
          <a:bodyPr/>
          <a:lstStyle/>
          <a:p>
            <a:fld id="{54AC96FD-97BA-4D1B-835E-C46AB6E8FDB5}" type="datetime6">
              <a:rPr lang="en-US" smtClean="0"/>
              <a:t>October 26</a:t>
            </a:fld>
            <a:endParaRPr lang="en-GB"/>
          </a:p>
        </p:txBody>
      </p:sp>
      <p:sp>
        <p:nvSpPr>
          <p:cNvPr id="14" name="Footer Placeholder 13">
            <a:extLst>
              <a:ext uri="{FF2B5EF4-FFF2-40B4-BE49-F238E27FC236}">
                <a16:creationId xmlns:a16="http://schemas.microsoft.com/office/drawing/2014/main" id="{10751C73-2A49-7004-B831-6DD8DD0D32EA}"/>
              </a:ext>
            </a:extLst>
          </p:cNvPr>
          <p:cNvSpPr>
            <a:spLocks noGrp="1"/>
          </p:cNvSpPr>
          <p:nvPr>
            <p:ph type="ftr" sz="quarter" idx="20"/>
          </p:nvPr>
        </p:nvSpPr>
        <p:spPr/>
        <p:txBody>
          <a:bodyPr/>
          <a:lstStyle/>
          <a:p>
            <a:r>
              <a:rPr lang="en-GB"/>
              <a:t>| LTW Streets Spaces</a:t>
            </a:r>
          </a:p>
        </p:txBody>
      </p:sp>
      <p:sp>
        <p:nvSpPr>
          <p:cNvPr id="15" name="Slide Number Placeholder 14">
            <a:extLst>
              <a:ext uri="{FF2B5EF4-FFF2-40B4-BE49-F238E27FC236}">
                <a16:creationId xmlns:a16="http://schemas.microsoft.com/office/drawing/2014/main" id="{341E0E7E-C2B1-C508-AA92-EAA0DEDA5AD8}"/>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Text Placeholder 3">
            <a:extLst>
              <a:ext uri="{FF2B5EF4-FFF2-40B4-BE49-F238E27FC236}">
                <a16:creationId xmlns:a16="http://schemas.microsoft.com/office/drawing/2014/main" id="{46310C79-C6BA-A0E5-7F56-54B22103EFC1}"/>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184972026"/>
      </p:ext>
    </p:extLst>
  </p:cSld>
  <p:clrMapOvr>
    <a:masterClrMapping/>
  </p:clrMapOvr>
  <p:transition>
    <p:fade/>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X CONTENT 02">
    <p:spTree>
      <p:nvGrpSpPr>
        <p:cNvPr id="1" name=""/>
        <p:cNvGrpSpPr/>
        <p:nvPr/>
      </p:nvGrpSpPr>
      <p:grpSpPr>
        <a:xfrm>
          <a:off x="0" y="0"/>
          <a:ext cx="0" cy="0"/>
          <a:chOff x="0" y="0"/>
          <a:chExt cx="0" cy="0"/>
        </a:xfrm>
      </p:grpSpPr>
      <p:sp>
        <p:nvSpPr>
          <p:cNvPr id="2" name="Title 1"/>
          <p:cNvSpPr>
            <a:spLocks noGrp="1"/>
          </p:cNvSpPr>
          <p:nvPr>
            <p:ph type="title"/>
          </p:nvPr>
        </p:nvSpPr>
        <p:spPr>
          <a:xfrm>
            <a:off x="934988" y="1039340"/>
            <a:ext cx="2711323" cy="2290883"/>
          </a:xfrm>
        </p:spPr>
        <p:txBody>
          <a:bodyPr anchor="t"/>
          <a:lstStyle>
            <a:lvl1pPr>
              <a:defRPr sz="6400">
                <a:solidFill>
                  <a:schemeClr val="tx2"/>
                </a:solidFill>
              </a:defRPr>
            </a:lvl1pPr>
          </a:lstStyle>
          <a:p>
            <a:endParaRPr lang="en-GB"/>
          </a:p>
        </p:txBody>
      </p:sp>
      <p:sp>
        <p:nvSpPr>
          <p:cNvPr id="7" name="Content Placeholder 5"/>
          <p:cNvSpPr>
            <a:spLocks noGrp="1"/>
          </p:cNvSpPr>
          <p:nvPr>
            <p:ph sz="quarter" idx="17"/>
          </p:nvPr>
        </p:nvSpPr>
        <p:spPr>
          <a:xfrm>
            <a:off x="3978275" y="1783290"/>
            <a:ext cx="3257549" cy="433387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7778751" y="1783290"/>
            <a:ext cx="3257549" cy="433387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E9EB66-D43A-1752-7CDB-5C692FE069E5}"/>
              </a:ext>
            </a:extLst>
          </p:cNvPr>
          <p:cNvSpPr>
            <a:spLocks noGrp="1"/>
          </p:cNvSpPr>
          <p:nvPr>
            <p:ph type="body" sz="quarter" idx="15" hasCustomPrompt="1"/>
          </p:nvPr>
        </p:nvSpPr>
        <p:spPr>
          <a:xfrm>
            <a:off x="960388" y="4032613"/>
            <a:ext cx="2684080" cy="1080531"/>
          </a:xfrm>
        </p:spPr>
        <p:txBody>
          <a:bodyPr lIns="0" tIns="0" anchor="t"/>
          <a:lstStyle>
            <a:lvl1pPr algn="l">
              <a:lnSpc>
                <a:spcPct val="95000"/>
              </a:lnSpc>
              <a:spcAft>
                <a:spcPts val="0"/>
              </a:spcAft>
              <a:defRPr sz="1467">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3" name="Date Placeholder 12">
            <a:extLst>
              <a:ext uri="{FF2B5EF4-FFF2-40B4-BE49-F238E27FC236}">
                <a16:creationId xmlns:a16="http://schemas.microsoft.com/office/drawing/2014/main" id="{CA185C5B-B9BF-AB52-9439-9A0046B21C2E}"/>
              </a:ext>
            </a:extLst>
          </p:cNvPr>
          <p:cNvSpPr>
            <a:spLocks noGrp="1"/>
          </p:cNvSpPr>
          <p:nvPr>
            <p:ph type="dt" sz="half" idx="19"/>
          </p:nvPr>
        </p:nvSpPr>
        <p:spPr/>
        <p:txBody>
          <a:bodyPr/>
          <a:lstStyle/>
          <a:p>
            <a:fld id="{69F8F5D4-C830-444E-810C-3AA6CC9141D4}" type="datetime6">
              <a:rPr lang="en-US" smtClean="0"/>
              <a:t>October 26</a:t>
            </a:fld>
            <a:endParaRPr lang="en-GB"/>
          </a:p>
        </p:txBody>
      </p:sp>
      <p:sp>
        <p:nvSpPr>
          <p:cNvPr id="14" name="Footer Placeholder 13">
            <a:extLst>
              <a:ext uri="{FF2B5EF4-FFF2-40B4-BE49-F238E27FC236}">
                <a16:creationId xmlns:a16="http://schemas.microsoft.com/office/drawing/2014/main" id="{10751C73-2A49-7004-B831-6DD8DD0D32EA}"/>
              </a:ext>
            </a:extLst>
          </p:cNvPr>
          <p:cNvSpPr>
            <a:spLocks noGrp="1"/>
          </p:cNvSpPr>
          <p:nvPr>
            <p:ph type="ftr" sz="quarter" idx="20"/>
          </p:nvPr>
        </p:nvSpPr>
        <p:spPr/>
        <p:txBody>
          <a:bodyPr/>
          <a:lstStyle/>
          <a:p>
            <a:r>
              <a:rPr lang="en-GB"/>
              <a:t>| LTW Streets Spaces</a:t>
            </a:r>
          </a:p>
        </p:txBody>
      </p:sp>
      <p:sp>
        <p:nvSpPr>
          <p:cNvPr id="15" name="Slide Number Placeholder 14">
            <a:extLst>
              <a:ext uri="{FF2B5EF4-FFF2-40B4-BE49-F238E27FC236}">
                <a16:creationId xmlns:a16="http://schemas.microsoft.com/office/drawing/2014/main" id="{341E0E7E-C2B1-C508-AA92-EAA0DEDA5AD8}"/>
              </a:ext>
            </a:extLst>
          </p:cNvPr>
          <p:cNvSpPr>
            <a:spLocks noGrp="1"/>
          </p:cNvSpPr>
          <p:nvPr>
            <p:ph type="sldNum" sz="quarter" idx="21"/>
          </p:nvPr>
        </p:nvSpPr>
        <p:spPr/>
        <p:txBody>
          <a:bodyPr/>
          <a:lstStyle/>
          <a:p>
            <a:fld id="{5A4A4867-F919-44F8-B697-D913750C1CBE}" type="slidenum">
              <a:rPr lang="en-GB" smtClean="0"/>
              <a:pPr/>
              <a:t>‹#›</a:t>
            </a:fld>
            <a:endParaRPr lang="en-GB"/>
          </a:p>
        </p:txBody>
      </p:sp>
    </p:spTree>
    <p:extLst>
      <p:ext uri="{BB962C8B-B14F-4D97-AF65-F5344CB8AC3E}">
        <p14:creationId xmlns:p14="http://schemas.microsoft.com/office/powerpoint/2010/main" val="798935708"/>
      </p:ext>
    </p:extLst>
  </p:cSld>
  <p:clrMapOvr>
    <a:masterClrMapping/>
  </p:clrMapOvr>
  <p:transition>
    <p:fade/>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X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1"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3379333"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5"/>
          <p:cNvSpPr>
            <a:spLocks noGrp="1"/>
          </p:cNvSpPr>
          <p:nvPr>
            <p:ph sz="quarter" idx="18"/>
          </p:nvPr>
        </p:nvSpPr>
        <p:spPr>
          <a:xfrm>
            <a:off x="6225265"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p:cNvSpPr>
            <a:spLocks noGrp="1"/>
          </p:cNvSpPr>
          <p:nvPr>
            <p:ph type="ftr" sz="quarter" idx="19"/>
          </p:nvPr>
        </p:nvSpPr>
        <p:spPr/>
        <p:txBody>
          <a:bodyPr/>
          <a:lstStyle/>
          <a:p>
            <a:r>
              <a:rPr lang="en-GB"/>
              <a:t>| LTW Streets Spaces</a:t>
            </a:r>
          </a:p>
        </p:txBody>
      </p:sp>
      <p:sp>
        <p:nvSpPr>
          <p:cNvPr id="10" name="Content Placeholder 5"/>
          <p:cNvSpPr>
            <a:spLocks noGrp="1"/>
          </p:cNvSpPr>
          <p:nvPr>
            <p:ph sz="quarter" idx="20"/>
          </p:nvPr>
        </p:nvSpPr>
        <p:spPr>
          <a:xfrm>
            <a:off x="9071198" y="1989666"/>
            <a:ext cx="2602220"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fld id="{6E7BBC0D-0BC0-4EE6-A3E2-58037BD35A04}" type="datetime6">
              <a:rPr lang="en-US" smtClean="0"/>
              <a:t>October 26</a:t>
            </a:fld>
            <a:endParaRPr lang="en-GB"/>
          </a:p>
        </p:txBody>
      </p:sp>
      <p:sp>
        <p:nvSpPr>
          <p:cNvPr id="12" name="Text Placeholder 3">
            <a:extLst>
              <a:ext uri="{FF2B5EF4-FFF2-40B4-BE49-F238E27FC236}">
                <a16:creationId xmlns:a16="http://schemas.microsoft.com/office/drawing/2014/main" id="{97B8D70A-40BA-6403-F704-824FD1DDFE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868546848"/>
      </p:ext>
    </p:extLst>
  </p:cSld>
  <p:clrMapOvr>
    <a:masterClrMapping/>
  </p:clrMapOvr>
  <p:transition>
    <p:fade/>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WO THIRD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6" name="Content Placeholder 5"/>
          <p:cNvSpPr>
            <a:spLocks noGrp="1"/>
          </p:cNvSpPr>
          <p:nvPr>
            <p:ph sz="quarter" idx="16"/>
          </p:nvPr>
        </p:nvSpPr>
        <p:spPr>
          <a:xfrm>
            <a:off x="533401" y="1989666"/>
            <a:ext cx="2442633"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5"/>
          <p:cNvSpPr>
            <a:spLocks noGrp="1"/>
          </p:cNvSpPr>
          <p:nvPr>
            <p:ph sz="quarter" idx="17"/>
          </p:nvPr>
        </p:nvSpPr>
        <p:spPr>
          <a:xfrm>
            <a:off x="3260651" y="1989666"/>
            <a:ext cx="8412767" cy="427143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Footer Placeholder 2"/>
          <p:cNvSpPr>
            <a:spLocks noGrp="1"/>
          </p:cNvSpPr>
          <p:nvPr>
            <p:ph type="ftr" sz="quarter" idx="19"/>
          </p:nvPr>
        </p:nvSpPr>
        <p:spPr/>
        <p:txBody>
          <a:bodyPr/>
          <a:lstStyle/>
          <a:p>
            <a:r>
              <a:rPr lang="en-GB"/>
              <a:t>| LTW Streets Spaces</a:t>
            </a:r>
          </a:p>
        </p:txBody>
      </p:sp>
      <p:sp>
        <p:nvSpPr>
          <p:cNvPr id="5" name="Slide Number Placeholder 4">
            <a:extLst>
              <a:ext uri="{FF2B5EF4-FFF2-40B4-BE49-F238E27FC236}">
                <a16:creationId xmlns:a16="http://schemas.microsoft.com/office/drawing/2014/main" id="{F784D215-DABD-3A02-C2C3-28E5BCDC750E}"/>
              </a:ext>
            </a:extLst>
          </p:cNvPr>
          <p:cNvSpPr>
            <a:spLocks noGrp="1"/>
          </p:cNvSpPr>
          <p:nvPr>
            <p:ph type="sldNum" sz="quarter" idx="20"/>
          </p:nvPr>
        </p:nvSpPr>
        <p:spPr/>
        <p:txBody>
          <a:bodyPr/>
          <a:lstStyle/>
          <a:p>
            <a:fld id="{5A4A4867-F919-44F8-B697-D913750C1CBE}" type="slidenum">
              <a:rPr lang="en-GB" smtClean="0"/>
              <a:pPr/>
              <a:t>‹#›</a:t>
            </a:fld>
            <a:endParaRPr lang="en-GB"/>
          </a:p>
        </p:txBody>
      </p:sp>
      <p:sp>
        <p:nvSpPr>
          <p:cNvPr id="8" name="Date Placeholder 7">
            <a:extLst>
              <a:ext uri="{FF2B5EF4-FFF2-40B4-BE49-F238E27FC236}">
                <a16:creationId xmlns:a16="http://schemas.microsoft.com/office/drawing/2014/main" id="{A1DFE3BE-9809-338E-307C-3A23B1E5E9BE}"/>
              </a:ext>
            </a:extLst>
          </p:cNvPr>
          <p:cNvSpPr>
            <a:spLocks noGrp="1"/>
          </p:cNvSpPr>
          <p:nvPr>
            <p:ph type="dt" sz="half" idx="21"/>
          </p:nvPr>
        </p:nvSpPr>
        <p:spPr/>
        <p:txBody>
          <a:bodyPr/>
          <a:lstStyle/>
          <a:p>
            <a:fld id="{1A03908D-6246-4405-B5E2-85851061457E}" type="datetime6">
              <a:rPr lang="en-US" smtClean="0"/>
              <a:t>October 26</a:t>
            </a:fld>
            <a:endParaRPr lang="en-GB"/>
          </a:p>
        </p:txBody>
      </p:sp>
      <p:sp>
        <p:nvSpPr>
          <p:cNvPr id="9" name="Text Placeholder 3">
            <a:extLst>
              <a:ext uri="{FF2B5EF4-FFF2-40B4-BE49-F238E27FC236}">
                <a16:creationId xmlns:a16="http://schemas.microsoft.com/office/drawing/2014/main" id="{BF61FDCA-E2E7-FFDC-0937-05CFE58AE89C}"/>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535410184"/>
      </p:ext>
    </p:extLst>
  </p:cSld>
  <p:clrMapOvr>
    <a:masterClrMapping/>
  </p:clrMapOvr>
  <p:transition>
    <p:fade/>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ONLY 0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p>
            <a:fld id="{BD120BD1-67EF-4760-A8A7-257CC16FC2C2}" type="datetime6">
              <a:rPr lang="en-US" smtClean="0"/>
              <a:t>October 26</a:t>
            </a:fld>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p>
            <a:r>
              <a:rPr lang="en-GB"/>
              <a:t>| LTW Streets Spaces</a:t>
            </a:r>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4235855644"/>
      </p:ext>
    </p:extLst>
  </p:cSld>
  <p:clrMapOvr>
    <a:masterClrMapping/>
  </p:clrMapOvr>
  <p:transition>
    <p:fade/>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ONLY 02">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bg1"/>
                </a:solidFill>
              </a:defRPr>
            </a:lvl1pPr>
          </a:lstStyle>
          <a:p>
            <a:fld id="{DFA9C3CA-49DA-44AC-89CB-C4590AB41F31}" type="datetime6">
              <a:rPr lang="en-US" smtClean="0"/>
              <a:t>October 26</a:t>
            </a:fld>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bg1"/>
                </a:solidFill>
              </a:defRPr>
            </a:lvl1pPr>
          </a:lstStyle>
          <a:p>
            <a:r>
              <a:rPr lang="en-GB"/>
              <a:t>| LTW Streets Spaces</a:t>
            </a:r>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bg1"/>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bg1"/>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1403503342"/>
      </p:ext>
    </p:extLst>
  </p:cSld>
  <p:clrMapOvr>
    <a:masterClrMapping/>
  </p:clrMapOvr>
  <p:transition>
    <p:fade/>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ONLY 03">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a:p>
        </p:txBody>
      </p:sp>
      <p:sp>
        <p:nvSpPr>
          <p:cNvPr id="7" name="Date Placeholder 6">
            <a:extLst>
              <a:ext uri="{FF2B5EF4-FFF2-40B4-BE49-F238E27FC236}">
                <a16:creationId xmlns:a16="http://schemas.microsoft.com/office/drawing/2014/main" id="{D0E6B90F-69D1-5CF9-E358-931D4ABBB875}"/>
              </a:ext>
            </a:extLst>
          </p:cNvPr>
          <p:cNvSpPr>
            <a:spLocks noGrp="1"/>
          </p:cNvSpPr>
          <p:nvPr>
            <p:ph type="dt" sz="half" idx="16"/>
          </p:nvPr>
        </p:nvSpPr>
        <p:spPr/>
        <p:txBody>
          <a:bodyPr/>
          <a:lstStyle>
            <a:lvl1pPr>
              <a:defRPr>
                <a:solidFill>
                  <a:schemeClr val="tx2"/>
                </a:solidFill>
              </a:defRPr>
            </a:lvl1pPr>
          </a:lstStyle>
          <a:p>
            <a:fld id="{5AB89839-F798-4AB3-8962-57EC1610B701}" type="datetime6">
              <a:rPr lang="en-US" smtClean="0"/>
              <a:t>October 26</a:t>
            </a:fld>
            <a:endParaRPr lang="en-GB"/>
          </a:p>
        </p:txBody>
      </p:sp>
      <p:sp>
        <p:nvSpPr>
          <p:cNvPr id="8" name="Footer Placeholder 7">
            <a:extLst>
              <a:ext uri="{FF2B5EF4-FFF2-40B4-BE49-F238E27FC236}">
                <a16:creationId xmlns:a16="http://schemas.microsoft.com/office/drawing/2014/main" id="{23B99A3F-AE9F-BFAF-B0EA-BD23A307119B}"/>
              </a:ext>
            </a:extLst>
          </p:cNvPr>
          <p:cNvSpPr>
            <a:spLocks noGrp="1"/>
          </p:cNvSpPr>
          <p:nvPr>
            <p:ph type="ftr" sz="quarter" idx="17"/>
          </p:nvPr>
        </p:nvSpPr>
        <p:spPr/>
        <p:txBody>
          <a:bodyPr/>
          <a:lstStyle>
            <a:lvl1pPr>
              <a:defRPr>
                <a:solidFill>
                  <a:schemeClr val="tx2"/>
                </a:solidFill>
              </a:defRPr>
            </a:lvl1pPr>
          </a:lstStyle>
          <a:p>
            <a:r>
              <a:rPr lang="en-GB"/>
              <a:t>| LTW Streets Spaces</a:t>
            </a:r>
          </a:p>
        </p:txBody>
      </p:sp>
      <p:sp>
        <p:nvSpPr>
          <p:cNvPr id="9" name="Slide Number Placeholder 8">
            <a:extLst>
              <a:ext uri="{FF2B5EF4-FFF2-40B4-BE49-F238E27FC236}">
                <a16:creationId xmlns:a16="http://schemas.microsoft.com/office/drawing/2014/main" id="{865DB03D-E1E6-3E10-67B7-B60B584A1E3E}"/>
              </a:ext>
            </a:extLst>
          </p:cNvPr>
          <p:cNvSpPr>
            <a:spLocks noGrp="1"/>
          </p:cNvSpPr>
          <p:nvPr>
            <p:ph type="sldNum" sz="quarter" idx="18"/>
          </p:nvPr>
        </p:nvSpPr>
        <p:spPr/>
        <p:txBody>
          <a:bodyPr/>
          <a:lstStyle>
            <a:lvl1pPr>
              <a:defRPr>
                <a:solidFill>
                  <a:schemeClr val="tx2"/>
                </a:solidFill>
              </a:defRPr>
            </a:lvl1pPr>
          </a:lstStyle>
          <a:p>
            <a:fld id="{5A4A4867-F919-44F8-B697-D913750C1CBE}" type="slidenum">
              <a:rPr lang="en-GB" smtClean="0"/>
              <a:pPr/>
              <a:t>‹#›</a:t>
            </a:fld>
            <a:endParaRPr lang="en-GB"/>
          </a:p>
        </p:txBody>
      </p:sp>
      <p:sp>
        <p:nvSpPr>
          <p:cNvPr id="5" name="Text Placeholder 3">
            <a:extLst>
              <a:ext uri="{FF2B5EF4-FFF2-40B4-BE49-F238E27FC236}">
                <a16:creationId xmlns:a16="http://schemas.microsoft.com/office/drawing/2014/main" id="{194CD64A-AB81-DECE-9FDC-6CED8D596A9D}"/>
              </a:ext>
            </a:extLst>
          </p:cNvPr>
          <p:cNvSpPr>
            <a:spLocks noGrp="1"/>
          </p:cNvSpPr>
          <p:nvPr>
            <p:ph type="body" sz="quarter" idx="15" hasCustomPrompt="1"/>
          </p:nvPr>
        </p:nvSpPr>
        <p:spPr>
          <a:xfrm>
            <a:off x="524934" y="1426770"/>
            <a:ext cx="11140017"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Tree>
    <p:extLst>
      <p:ext uri="{BB962C8B-B14F-4D97-AF65-F5344CB8AC3E}">
        <p14:creationId xmlns:p14="http://schemas.microsoft.com/office/powerpoint/2010/main" val="2642974934"/>
      </p:ext>
    </p:extLst>
  </p:cSld>
  <p:clrMapOvr>
    <a:masterClrMapping/>
  </p:clrMapOvr>
  <p:transition>
    <p:fade/>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IDE COPY 01">
    <p:spTree>
      <p:nvGrpSpPr>
        <p:cNvPr id="1" name=""/>
        <p:cNvGrpSpPr/>
        <p:nvPr/>
      </p:nvGrpSpPr>
      <p:grpSpPr>
        <a:xfrm>
          <a:off x="0" y="0"/>
          <a:ext cx="0" cy="0"/>
          <a:chOff x="0" y="0"/>
          <a:chExt cx="0" cy="0"/>
        </a:xfrm>
      </p:grpSpPr>
      <p:sp>
        <p:nvSpPr>
          <p:cNvPr id="3" name="Footer Placeholder 2"/>
          <p:cNvSpPr>
            <a:spLocks noGrp="1"/>
          </p:cNvSpPr>
          <p:nvPr>
            <p:ph type="ftr" sz="quarter" idx="19"/>
          </p:nvPr>
        </p:nvSpPr>
        <p:spPr/>
        <p:txBody>
          <a:bodyPr/>
          <a:lstStyle/>
          <a:p>
            <a:r>
              <a:rPr lang="en-GB"/>
              <a:t>| LTW Streets Spaces</a:t>
            </a:r>
          </a:p>
        </p:txBody>
      </p:sp>
      <p:sp>
        <p:nvSpPr>
          <p:cNvPr id="5" name="Slide Number Placeholder 4">
            <a:extLst>
              <a:ext uri="{FF2B5EF4-FFF2-40B4-BE49-F238E27FC236}">
                <a16:creationId xmlns:a16="http://schemas.microsoft.com/office/drawing/2014/main" id="{769377F1-B2F6-4757-7A2B-C284C482C8F0}"/>
              </a:ext>
            </a:extLst>
          </p:cNvPr>
          <p:cNvSpPr>
            <a:spLocks noGrp="1"/>
          </p:cNvSpPr>
          <p:nvPr>
            <p:ph type="sldNum" sz="quarter" idx="21"/>
          </p:nvPr>
        </p:nvSpPr>
        <p:spPr/>
        <p:txBody>
          <a:bodyPr/>
          <a:lstStyle/>
          <a:p>
            <a:fld id="{5A4A4867-F919-44F8-B697-D913750C1CBE}" type="slidenum">
              <a:rPr lang="en-GB" smtClean="0"/>
              <a:pPr/>
              <a:t>‹#›</a:t>
            </a:fld>
            <a:endParaRPr lang="en-GB"/>
          </a:p>
        </p:txBody>
      </p:sp>
      <p:sp>
        <p:nvSpPr>
          <p:cNvPr id="9" name="Date Placeholder 8">
            <a:extLst>
              <a:ext uri="{FF2B5EF4-FFF2-40B4-BE49-F238E27FC236}">
                <a16:creationId xmlns:a16="http://schemas.microsoft.com/office/drawing/2014/main" id="{0F8C799E-D2E3-1513-4AD6-8FFFA3151B12}"/>
              </a:ext>
            </a:extLst>
          </p:cNvPr>
          <p:cNvSpPr>
            <a:spLocks noGrp="1"/>
          </p:cNvSpPr>
          <p:nvPr>
            <p:ph type="dt" sz="half" idx="22"/>
          </p:nvPr>
        </p:nvSpPr>
        <p:spPr/>
        <p:txBody>
          <a:bodyPr/>
          <a:lstStyle/>
          <a:p>
            <a:fld id="{78927B37-86E7-41DF-92C2-BBE2D044C25C}" type="datetime6">
              <a:rPr lang="en-US" smtClean="0"/>
              <a:t>October 26</a:t>
            </a:fld>
            <a:endParaRPr lang="en-GB"/>
          </a:p>
        </p:txBody>
      </p:sp>
      <p:sp>
        <p:nvSpPr>
          <p:cNvPr id="13" name="Title 1">
            <a:extLst>
              <a:ext uri="{FF2B5EF4-FFF2-40B4-BE49-F238E27FC236}">
                <a16:creationId xmlns:a16="http://schemas.microsoft.com/office/drawing/2014/main" id="{CE7AC904-DCF0-84AF-A183-A77DC36E79AA}"/>
              </a:ext>
            </a:extLst>
          </p:cNvPr>
          <p:cNvSpPr>
            <a:spLocks noGrp="1"/>
          </p:cNvSpPr>
          <p:nvPr>
            <p:ph type="title" hasCustomPrompt="1"/>
          </p:nvPr>
        </p:nvSpPr>
        <p:spPr>
          <a:xfrm>
            <a:off x="533402" y="559617"/>
            <a:ext cx="2359780" cy="736588"/>
          </a:xfrm>
        </p:spPr>
        <p:txBody>
          <a:bodyPr/>
          <a:lstStyle>
            <a:lvl1pPr>
              <a:defRPr/>
            </a:lvl1pPr>
          </a:lstStyle>
          <a:p>
            <a:r>
              <a:rPr lang="en-US"/>
              <a:t>Add title here</a:t>
            </a:r>
            <a:endParaRPr lang="en-GB"/>
          </a:p>
        </p:txBody>
      </p:sp>
      <p:sp>
        <p:nvSpPr>
          <p:cNvPr id="14" name="Text Placeholder 3">
            <a:extLst>
              <a:ext uri="{FF2B5EF4-FFF2-40B4-BE49-F238E27FC236}">
                <a16:creationId xmlns:a16="http://schemas.microsoft.com/office/drawing/2014/main" id="{C9778036-C4AD-5845-DF0A-E30005125E9D}"/>
              </a:ext>
            </a:extLst>
          </p:cNvPr>
          <p:cNvSpPr>
            <a:spLocks noGrp="1"/>
          </p:cNvSpPr>
          <p:nvPr>
            <p:ph type="body" sz="quarter" idx="15" hasCustomPrompt="1"/>
          </p:nvPr>
        </p:nvSpPr>
        <p:spPr>
          <a:xfrm>
            <a:off x="524934" y="1426770"/>
            <a:ext cx="2361575" cy="419100"/>
          </a:xfrm>
        </p:spPr>
        <p:txBody>
          <a:bodyPr lIns="0" tIns="0" anchor="t"/>
          <a:lstStyle>
            <a:lvl1pPr algn="l">
              <a:lnSpc>
                <a:spcPct val="95000"/>
              </a:lnSpc>
              <a:spcAft>
                <a:spcPts val="0"/>
              </a:spcAft>
              <a:defRPr sz="1600">
                <a:solidFill>
                  <a:schemeClr val="tx2"/>
                </a:solidFill>
                <a:latin typeface="+mn-lt"/>
              </a:defRPr>
            </a:lvl1pPr>
            <a:lvl2pPr algn="ctr">
              <a:defRPr/>
            </a:lvl2pPr>
            <a:lvl3pPr algn="ctr">
              <a:defRPr/>
            </a:lvl3pPr>
            <a:lvl4pPr algn="ctr">
              <a:defRPr/>
            </a:lvl4pPr>
            <a:lvl5pPr algn="ctr">
              <a:defRPr/>
            </a:lvl5pPr>
          </a:lstStyle>
          <a:p>
            <a:pPr lvl="0"/>
            <a:r>
              <a:rPr lang="en-US"/>
              <a:t>Add subhead</a:t>
            </a:r>
            <a:endParaRPr lang="en-GB"/>
          </a:p>
        </p:txBody>
      </p:sp>
      <p:sp>
        <p:nvSpPr>
          <p:cNvPr id="15" name="Text Placeholder 10">
            <a:extLst>
              <a:ext uri="{FF2B5EF4-FFF2-40B4-BE49-F238E27FC236}">
                <a16:creationId xmlns:a16="http://schemas.microsoft.com/office/drawing/2014/main" id="{E4497DE2-7AE2-1488-3896-4C217AB56BA4}"/>
              </a:ext>
            </a:extLst>
          </p:cNvPr>
          <p:cNvSpPr>
            <a:spLocks noGrp="1"/>
          </p:cNvSpPr>
          <p:nvPr>
            <p:ph type="body" sz="quarter" idx="23"/>
          </p:nvPr>
        </p:nvSpPr>
        <p:spPr>
          <a:xfrm>
            <a:off x="524935" y="2804585"/>
            <a:ext cx="2359780" cy="345651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24327360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theme" Target="../theme/theme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slideLayout" Target="../slideLayouts/slideLayout13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slideLayout" Target="../slideLayouts/slideLayout154.xml"/><Relationship Id="rId18" Type="http://schemas.openxmlformats.org/officeDocument/2006/relationships/theme" Target="../theme/theme3.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slideLayout" Target="../slideLayouts/slideLayout171.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17" Type="http://schemas.openxmlformats.org/officeDocument/2006/relationships/theme" Target="../theme/theme4.xml"/><Relationship Id="rId2" Type="http://schemas.openxmlformats.org/officeDocument/2006/relationships/slideLayout" Target="../slideLayouts/slideLayout160.xml"/><Relationship Id="rId16" Type="http://schemas.openxmlformats.org/officeDocument/2006/relationships/slideLayout" Target="../slideLayouts/slideLayout174.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5" Type="http://schemas.openxmlformats.org/officeDocument/2006/relationships/slideLayout" Target="../slideLayouts/slideLayout17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4" Type="http://schemas.openxmlformats.org/officeDocument/2006/relationships/slideLayout" Target="../slideLayouts/slideLayout17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82.xml"/><Relationship Id="rId13" Type="http://schemas.openxmlformats.org/officeDocument/2006/relationships/slideLayout" Target="../slideLayouts/slideLayout187.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12" Type="http://schemas.openxmlformats.org/officeDocument/2006/relationships/slideLayout" Target="../slideLayouts/slideLayout186.xml"/><Relationship Id="rId2" Type="http://schemas.openxmlformats.org/officeDocument/2006/relationships/slideLayout" Target="../slideLayouts/slideLayout176.xml"/><Relationship Id="rId16" Type="http://schemas.openxmlformats.org/officeDocument/2006/relationships/theme" Target="../theme/theme5.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slideLayout" Target="../slideLayouts/slideLayout185.xml"/><Relationship Id="rId5" Type="http://schemas.openxmlformats.org/officeDocument/2006/relationships/slideLayout" Target="../slideLayouts/slideLayout179.xml"/><Relationship Id="rId15" Type="http://schemas.openxmlformats.org/officeDocument/2006/relationships/slideLayout" Target="../slideLayouts/slideLayout189.xml"/><Relationship Id="rId10" Type="http://schemas.openxmlformats.org/officeDocument/2006/relationships/slideLayout" Target="../slideLayouts/slideLayout184.xml"/><Relationship Id="rId4" Type="http://schemas.openxmlformats.org/officeDocument/2006/relationships/slideLayout" Target="../slideLayouts/slideLayout178.xml"/><Relationship Id="rId9" Type="http://schemas.openxmlformats.org/officeDocument/2006/relationships/slideLayout" Target="../slideLayouts/slideLayout183.xml"/><Relationship Id="rId14" Type="http://schemas.openxmlformats.org/officeDocument/2006/relationships/slideLayout" Target="../slideLayouts/slideLayout18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6" name="Rectangle 22"/>
          <p:cNvSpPr>
            <a:spLocks noChangeArrowheads="1"/>
          </p:cNvSpPr>
          <p:nvPr/>
        </p:nvSpPr>
        <p:spPr bwMode="auto">
          <a:xfrm>
            <a:off x="0" y="1"/>
            <a:ext cx="12192000" cy="876300"/>
          </a:xfrm>
          <a:prstGeom prst="rect">
            <a:avLst/>
          </a:prstGeom>
          <a:noFill/>
          <a:ln w="12700">
            <a:noFill/>
            <a:miter lim="800000"/>
            <a:headEnd/>
            <a:tailEnd/>
          </a:ln>
          <a:effectLst/>
        </p:spPr>
        <p:txBody>
          <a:bodyPr wrap="none" anchor="t"/>
          <a:lstStyle/>
          <a:p>
            <a:pPr defTabSz="914377" eaLnBrk="0" fontAlgn="base" hangingPunct="0">
              <a:spcBef>
                <a:spcPct val="0"/>
              </a:spcBef>
              <a:spcAft>
                <a:spcPct val="0"/>
              </a:spcAft>
            </a:pPr>
            <a:endParaRPr lang="en-GB" sz="1600">
              <a:solidFill>
                <a:srgbClr val="5F5F5F"/>
              </a:solidFill>
              <a:cs typeface="Tahoma" panose="020B0604030504040204" pitchFamily="34" charset="0"/>
            </a:endParaRPr>
          </a:p>
        </p:txBody>
      </p:sp>
      <p:sp>
        <p:nvSpPr>
          <p:cNvPr id="1042" name="Rectangle 18"/>
          <p:cNvSpPr>
            <a:spLocks noGrp="1" noChangeArrowheads="1"/>
          </p:cNvSpPr>
          <p:nvPr>
            <p:ph type="title"/>
          </p:nvPr>
        </p:nvSpPr>
        <p:spPr bwMode="auto">
          <a:xfrm>
            <a:off x="533400" y="559617"/>
            <a:ext cx="11131552" cy="736588"/>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p>
            <a:pPr lvl="0"/>
            <a:endParaRPr lang="en-US"/>
          </a:p>
        </p:txBody>
      </p:sp>
      <p:sp>
        <p:nvSpPr>
          <p:cNvPr id="1043" name="Rectangle 19"/>
          <p:cNvSpPr>
            <a:spLocks noGrp="1" noChangeArrowheads="1"/>
          </p:cNvSpPr>
          <p:nvPr>
            <p:ph type="body" idx="1"/>
          </p:nvPr>
        </p:nvSpPr>
        <p:spPr bwMode="auto">
          <a:xfrm>
            <a:off x="524934" y="1989667"/>
            <a:ext cx="11131551" cy="4271432"/>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3" name="Footer Placeholder 32"/>
          <p:cNvSpPr>
            <a:spLocks noGrp="1"/>
          </p:cNvSpPr>
          <p:nvPr>
            <p:ph type="ftr" sz="quarter" idx="3"/>
          </p:nvPr>
        </p:nvSpPr>
        <p:spPr>
          <a:xfrm>
            <a:off x="524933" y="6471581"/>
            <a:ext cx="4114800" cy="191688"/>
          </a:xfrm>
          <a:prstGeom prst="rect">
            <a:avLst/>
          </a:prstGeom>
        </p:spPr>
        <p:txBody>
          <a:bodyPr vert="horz" lIns="0" tIns="0" rIns="0" bIns="0" rtlCol="0" anchor="ctr"/>
          <a:lstStyle>
            <a:lvl1pPr algn="l">
              <a:defRPr sz="800">
                <a:solidFill>
                  <a:schemeClr val="tx2"/>
                </a:solidFill>
              </a:defRPr>
            </a:lvl1pPr>
          </a:lstStyle>
          <a:p>
            <a:r>
              <a:rPr lang="en-US"/>
              <a:t>Yonder x LTW: Reporting User Journeys</a:t>
            </a:r>
            <a:endParaRPr lang="en-GB"/>
          </a:p>
        </p:txBody>
      </p:sp>
      <p:sp>
        <p:nvSpPr>
          <p:cNvPr id="8" name="Slide Number Placeholder 5">
            <a:extLst>
              <a:ext uri="{FF2B5EF4-FFF2-40B4-BE49-F238E27FC236}">
                <a16:creationId xmlns:a16="http://schemas.microsoft.com/office/drawing/2014/main" id="{E5D4FC45-1F38-4F9C-84B1-2F771808627D}"/>
              </a:ext>
            </a:extLst>
          </p:cNvPr>
          <p:cNvSpPr>
            <a:spLocks noGrp="1"/>
          </p:cNvSpPr>
          <p:nvPr>
            <p:ph type="sldNum" sz="quarter" idx="4"/>
          </p:nvPr>
        </p:nvSpPr>
        <p:spPr>
          <a:xfrm>
            <a:off x="81009" y="6471581"/>
            <a:ext cx="362785" cy="192000"/>
          </a:xfrm>
          <a:prstGeom prst="rect">
            <a:avLst/>
          </a:prstGeom>
        </p:spPr>
        <p:txBody>
          <a:bodyPr vert="horz" lIns="0" tIns="45720" rIns="0" bIns="45720" rtlCol="0" anchor="ctr"/>
          <a:lstStyle>
            <a:lvl1pPr algn="r">
              <a:defRPr sz="800">
                <a:solidFill>
                  <a:schemeClr val="tx2"/>
                </a:solidFill>
              </a:defRPr>
            </a:lvl1pPr>
          </a:lstStyle>
          <a:p>
            <a:fld id="{B72DC2A8-0086-4EDF-AF08-1DE840EC79DE}" type="slidenum">
              <a:rPr lang="en-GB" smtClean="0"/>
              <a:t>‹#›</a:t>
            </a:fld>
            <a:endParaRPr lang="en-GB"/>
          </a:p>
        </p:txBody>
      </p:sp>
      <p:sp>
        <p:nvSpPr>
          <p:cNvPr id="14" name="Free-form: Shape 13">
            <a:extLst>
              <a:ext uri="{FF2B5EF4-FFF2-40B4-BE49-F238E27FC236}">
                <a16:creationId xmlns:a16="http://schemas.microsoft.com/office/drawing/2014/main" id="{3DA36A0E-A646-1E9A-A537-E5D9F94438D6}"/>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2" name="Date Placeholder 3">
            <a:extLst>
              <a:ext uri="{FF2B5EF4-FFF2-40B4-BE49-F238E27FC236}">
                <a16:creationId xmlns:a16="http://schemas.microsoft.com/office/drawing/2014/main" id="{7CB56C95-A060-A144-2AA4-7E9D98359E7D}"/>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endParaRPr lang="en-GB"/>
          </a:p>
        </p:txBody>
      </p:sp>
    </p:spTree>
    <p:extLst>
      <p:ext uri="{BB962C8B-B14F-4D97-AF65-F5344CB8AC3E}">
        <p14:creationId xmlns:p14="http://schemas.microsoft.com/office/powerpoint/2010/main" val="680324414"/>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 id="2147483757" r:id="rId28"/>
    <p:sldLayoutId id="2147483758" r:id="rId29"/>
    <p:sldLayoutId id="2147483759" r:id="rId30"/>
    <p:sldLayoutId id="2147483760" r:id="rId31"/>
    <p:sldLayoutId id="2147483761" r:id="rId32"/>
    <p:sldLayoutId id="2147483762" r:id="rId33"/>
    <p:sldLayoutId id="2147483763" r:id="rId34"/>
    <p:sldLayoutId id="2147483764" r:id="rId35"/>
    <p:sldLayoutId id="2147483765" r:id="rId36"/>
    <p:sldLayoutId id="2147483766" r:id="rId37"/>
    <p:sldLayoutId id="2147483767" r:id="rId38"/>
    <p:sldLayoutId id="2147483768" r:id="rId39"/>
    <p:sldLayoutId id="2147483769" r:id="rId40"/>
    <p:sldLayoutId id="2147483770" r:id="rId41"/>
    <p:sldLayoutId id="2147483771" r:id="rId42"/>
    <p:sldLayoutId id="2147483772" r:id="rId43"/>
    <p:sldLayoutId id="2147483773" r:id="rId44"/>
    <p:sldLayoutId id="2147483774" r:id="rId45"/>
    <p:sldLayoutId id="2147483775" r:id="rId46"/>
    <p:sldLayoutId id="2147483776" r:id="rId47"/>
    <p:sldLayoutId id="2147483777" r:id="rId48"/>
    <p:sldLayoutId id="2147483778" r:id="rId49"/>
    <p:sldLayoutId id="2147483779" r:id="rId50"/>
    <p:sldLayoutId id="2147483780" r:id="rId51"/>
    <p:sldLayoutId id="2147483781" r:id="rId52"/>
    <p:sldLayoutId id="2147483782" r:id="rId53"/>
    <p:sldLayoutId id="2147483783" r:id="rId54"/>
    <p:sldLayoutId id="2147483784" r:id="rId55"/>
    <p:sldLayoutId id="2147483785" r:id="rId56"/>
    <p:sldLayoutId id="2147483786" r:id="rId57"/>
    <p:sldLayoutId id="2147483787" r:id="rId58"/>
    <p:sldLayoutId id="2147483788" r:id="rId59"/>
    <p:sldLayoutId id="2147483789" r:id="rId60"/>
    <p:sldLayoutId id="2147483790" r:id="rId61"/>
    <p:sldLayoutId id="2147483791" r:id="rId62"/>
    <p:sldLayoutId id="2147483792" r:id="rId63"/>
    <p:sldLayoutId id="2147483793" r:id="rId64"/>
    <p:sldLayoutId id="2147483794" r:id="rId65"/>
    <p:sldLayoutId id="2147483795" r:id="rId66"/>
    <p:sldLayoutId id="2147483661" r:id="rId67"/>
    <p:sldLayoutId id="2147483662" r:id="rId68"/>
    <p:sldLayoutId id="2147483663" r:id="rId69"/>
    <p:sldLayoutId id="2147483664" r:id="rId70"/>
    <p:sldLayoutId id="2147483665" r:id="rId71"/>
    <p:sldLayoutId id="2147483666" r:id="rId72"/>
    <p:sldLayoutId id="2147483667" r:id="rId73"/>
    <p:sldLayoutId id="2147483668" r:id="rId74"/>
    <p:sldLayoutId id="2147483669" r:id="rId75"/>
    <p:sldLayoutId id="2147483670" r:id="rId76"/>
    <p:sldLayoutId id="2147483671" r:id="rId77"/>
    <p:sldLayoutId id="2147483672" r:id="rId78"/>
    <p:sldLayoutId id="2147483673" r:id="rId79"/>
    <p:sldLayoutId id="2147483674" r:id="rId80"/>
    <p:sldLayoutId id="2147483678" r:id="rId81"/>
    <p:sldLayoutId id="2147483681" r:id="rId82"/>
    <p:sldLayoutId id="2147483682" r:id="rId83"/>
    <p:sldLayoutId id="2147483683" r:id="rId84"/>
    <p:sldLayoutId id="2147483684" r:id="rId85"/>
    <p:sldLayoutId id="2147483685" r:id="rId86"/>
    <p:sldLayoutId id="2147483686" r:id="rId87"/>
    <p:sldLayoutId id="2147483687" r:id="rId88"/>
    <p:sldLayoutId id="2147483688" r:id="rId89"/>
    <p:sldLayoutId id="2147483689" r:id="rId90"/>
    <p:sldLayoutId id="2147483690" r:id="rId91"/>
    <p:sldLayoutId id="2147483691" r:id="rId92"/>
    <p:sldLayoutId id="2147483692" r:id="rId93"/>
    <p:sldLayoutId id="2147483693" r:id="rId94"/>
    <p:sldLayoutId id="2147483694" r:id="rId95"/>
    <p:sldLayoutId id="2147483695" r:id="rId96"/>
    <p:sldLayoutId id="2147483696" r:id="rId97"/>
    <p:sldLayoutId id="2147483697" r:id="rId98"/>
    <p:sldLayoutId id="2147483698" r:id="rId99"/>
    <p:sldLayoutId id="2147483699" r:id="rId100"/>
    <p:sldLayoutId id="2147483700" r:id="rId101"/>
    <p:sldLayoutId id="2147483701" r:id="rId102"/>
    <p:sldLayoutId id="2147483702" r:id="rId103"/>
    <p:sldLayoutId id="2147483703" r:id="rId104"/>
    <p:sldLayoutId id="2147483704" r:id="rId105"/>
    <p:sldLayoutId id="2147483705" r:id="rId106"/>
    <p:sldLayoutId id="2147483706" r:id="rId107"/>
    <p:sldLayoutId id="2147483707" r:id="rId108"/>
    <p:sldLayoutId id="2147483708" r:id="rId109"/>
    <p:sldLayoutId id="2147483709" r:id="rId110"/>
    <p:sldLayoutId id="2147483710" r:id="rId111"/>
    <p:sldLayoutId id="2147483711" r:id="rId112"/>
    <p:sldLayoutId id="2147483712" r:id="rId113"/>
    <p:sldLayoutId id="2147483713" r:id="rId114"/>
    <p:sldLayoutId id="2147483714" r:id="rId115"/>
    <p:sldLayoutId id="2147483715" r:id="rId116"/>
    <p:sldLayoutId id="2147483716" r:id="rId117"/>
    <p:sldLayoutId id="2147483717" r:id="rId118"/>
    <p:sldLayoutId id="2147483718" r:id="rId119"/>
    <p:sldLayoutId id="2147483719" r:id="rId120"/>
    <p:sldLayoutId id="2147483720" r:id="rId121"/>
    <p:sldLayoutId id="2147483721" r:id="rId122"/>
    <p:sldLayoutId id="2147483726" r:id="rId123"/>
    <p:sldLayoutId id="2147483728" r:id="rId124"/>
  </p:sldLayoutIdLst>
  <p:transition>
    <p:fade/>
  </p:transition>
  <p:hf sldNum="0" hdr="0" ftr="0" dt="0"/>
  <p:txStyles>
    <p:titleStyle>
      <a:lvl1pPr algn="l" rtl="0" eaLnBrk="1" fontAlgn="base" hangingPunct="1">
        <a:lnSpc>
          <a:spcPct val="96000"/>
        </a:lnSpc>
        <a:spcBef>
          <a:spcPct val="0"/>
        </a:spcBef>
        <a:spcAft>
          <a:spcPct val="0"/>
        </a:spcAft>
        <a:defRPr sz="2933" b="0" i="0" cap="none" baseline="0">
          <a:solidFill>
            <a:schemeClr val="tx2"/>
          </a:solidFill>
          <a:latin typeface="+mj-lt"/>
          <a:ea typeface="+mj-ea"/>
          <a:cs typeface="Tahoma" panose="020B0604030504040204" pitchFamily="34" charset="0"/>
        </a:defRPr>
      </a:lvl1pPr>
      <a:lvl2pPr algn="l" rtl="0" eaLnBrk="1" fontAlgn="base" hangingPunct="1">
        <a:spcBef>
          <a:spcPct val="0"/>
        </a:spcBef>
        <a:spcAft>
          <a:spcPct val="0"/>
        </a:spcAft>
        <a:defRPr sz="3200">
          <a:solidFill>
            <a:srgbClr val="5F5F5F"/>
          </a:solidFill>
          <a:latin typeface="Univers" pitchFamily="34" charset="0"/>
        </a:defRPr>
      </a:lvl2pPr>
      <a:lvl3pPr algn="l" rtl="0" eaLnBrk="1" fontAlgn="base" hangingPunct="1">
        <a:spcBef>
          <a:spcPct val="0"/>
        </a:spcBef>
        <a:spcAft>
          <a:spcPct val="0"/>
        </a:spcAft>
        <a:defRPr sz="3200">
          <a:solidFill>
            <a:srgbClr val="5F5F5F"/>
          </a:solidFill>
          <a:latin typeface="Univers" pitchFamily="34" charset="0"/>
        </a:defRPr>
      </a:lvl3pPr>
      <a:lvl4pPr algn="l" rtl="0" eaLnBrk="1" fontAlgn="base" hangingPunct="1">
        <a:spcBef>
          <a:spcPct val="0"/>
        </a:spcBef>
        <a:spcAft>
          <a:spcPct val="0"/>
        </a:spcAft>
        <a:defRPr sz="3200">
          <a:solidFill>
            <a:srgbClr val="5F5F5F"/>
          </a:solidFill>
          <a:latin typeface="Univers" pitchFamily="34" charset="0"/>
        </a:defRPr>
      </a:lvl4pPr>
      <a:lvl5pPr algn="l" rtl="0" eaLnBrk="1" fontAlgn="base" hangingPunct="1">
        <a:spcBef>
          <a:spcPct val="0"/>
        </a:spcBef>
        <a:spcAft>
          <a:spcPct val="0"/>
        </a:spcAft>
        <a:defRPr sz="3200">
          <a:solidFill>
            <a:srgbClr val="5F5F5F"/>
          </a:solidFill>
          <a:latin typeface="Univers" pitchFamily="34" charset="0"/>
        </a:defRPr>
      </a:lvl5pPr>
      <a:lvl6pPr marL="457189" algn="l" rtl="0" eaLnBrk="1" fontAlgn="base" hangingPunct="1">
        <a:spcBef>
          <a:spcPct val="0"/>
        </a:spcBef>
        <a:spcAft>
          <a:spcPct val="0"/>
        </a:spcAft>
        <a:defRPr sz="3200">
          <a:solidFill>
            <a:srgbClr val="5F5F5F"/>
          </a:solidFill>
          <a:latin typeface="Univers" pitchFamily="34" charset="0"/>
        </a:defRPr>
      </a:lvl6pPr>
      <a:lvl7pPr marL="914377" algn="l" rtl="0" eaLnBrk="1" fontAlgn="base" hangingPunct="1">
        <a:spcBef>
          <a:spcPct val="0"/>
        </a:spcBef>
        <a:spcAft>
          <a:spcPct val="0"/>
        </a:spcAft>
        <a:defRPr sz="3200">
          <a:solidFill>
            <a:srgbClr val="5F5F5F"/>
          </a:solidFill>
          <a:latin typeface="Univers" pitchFamily="34" charset="0"/>
        </a:defRPr>
      </a:lvl7pPr>
      <a:lvl8pPr marL="1371566" algn="l" rtl="0" eaLnBrk="1" fontAlgn="base" hangingPunct="1">
        <a:spcBef>
          <a:spcPct val="0"/>
        </a:spcBef>
        <a:spcAft>
          <a:spcPct val="0"/>
        </a:spcAft>
        <a:defRPr sz="3200">
          <a:solidFill>
            <a:srgbClr val="5F5F5F"/>
          </a:solidFill>
          <a:latin typeface="Univers" pitchFamily="34" charset="0"/>
        </a:defRPr>
      </a:lvl8pPr>
      <a:lvl9pPr marL="1828754" algn="l" rtl="0" eaLnBrk="1" fontAlgn="base" hangingPunct="1">
        <a:spcBef>
          <a:spcPct val="0"/>
        </a:spcBef>
        <a:spcAft>
          <a:spcPct val="0"/>
        </a:spcAft>
        <a:defRPr sz="3200">
          <a:solidFill>
            <a:srgbClr val="5F5F5F"/>
          </a:solidFill>
          <a:latin typeface="Univers" pitchFamily="34" charset="0"/>
        </a:defRPr>
      </a:lvl9pPr>
    </p:titleStyle>
    <p:bodyStyle>
      <a:lvl1pPr marL="0" indent="0" algn="l" rtl="0" eaLnBrk="1" fontAlgn="base" hangingPunct="1">
        <a:lnSpc>
          <a:spcPct val="120000"/>
        </a:lnSpc>
        <a:spcBef>
          <a:spcPts val="0"/>
        </a:spcBef>
        <a:spcAft>
          <a:spcPts val="1200"/>
        </a:spcAft>
        <a:buClr>
          <a:schemeClr val="tx2"/>
        </a:buClr>
        <a:buFont typeface="Arial" panose="020B0604020202020204" pitchFamily="34" charset="0"/>
        <a:buNone/>
        <a:defRPr sz="1200" b="0" i="0">
          <a:solidFill>
            <a:schemeClr val="tx2"/>
          </a:solidFill>
          <a:latin typeface="+mn-lt"/>
          <a:ea typeface="+mn-ea"/>
          <a:cs typeface="Tahoma" panose="020B0604030504040204" pitchFamily="34" charset="0"/>
        </a:defRPr>
      </a:lvl1pPr>
      <a:lvl2pPr marL="120648" indent="-120648" algn="l" rtl="0" eaLnBrk="1" fontAlgn="base" hangingPunct="1">
        <a:lnSpc>
          <a:spcPct val="120000"/>
        </a:lnSpc>
        <a:spcBef>
          <a:spcPts val="0"/>
        </a:spcBef>
        <a:spcAft>
          <a:spcPts val="1200"/>
        </a:spcAft>
        <a:buClr>
          <a:schemeClr val="accent1"/>
        </a:buClr>
        <a:buFont typeface="Wingdings" pitchFamily="2" charset="2"/>
        <a:buChar char="§"/>
        <a:defRPr sz="1200" b="0" i="0">
          <a:solidFill>
            <a:schemeClr val="tx2"/>
          </a:solidFill>
          <a:latin typeface="+mn-lt"/>
          <a:cs typeface="Tahoma" panose="020B0604030504040204" pitchFamily="34" charset="0"/>
        </a:defRPr>
      </a:lvl2pPr>
      <a:lvl3pPr marL="239178" indent="-118530" algn="l" rtl="0" eaLnBrk="1" fontAlgn="base" hangingPunct="1">
        <a:lnSpc>
          <a:spcPct val="120000"/>
        </a:lnSpc>
        <a:spcBef>
          <a:spcPts val="0"/>
        </a:spcBef>
        <a:spcAft>
          <a:spcPts val="1200"/>
        </a:spcAft>
        <a:buClr>
          <a:schemeClr val="tx2"/>
        </a:buClr>
        <a:buSzPct val="100000"/>
        <a:buFont typeface="System Font Regular"/>
        <a:buChar char="+"/>
        <a:defRPr sz="1200" b="0" i="0">
          <a:solidFill>
            <a:schemeClr val="tx2"/>
          </a:solidFill>
          <a:latin typeface="+mn-lt"/>
          <a:cs typeface="Tahoma" panose="020B0604030504040204" pitchFamily="34" charset="0"/>
        </a:defRPr>
      </a:lvl3pPr>
      <a:lvl4pPr marL="0" indent="0" algn="l" rtl="0" eaLnBrk="1" fontAlgn="base" hangingPunct="1">
        <a:lnSpc>
          <a:spcPct val="120000"/>
        </a:lnSpc>
        <a:spcBef>
          <a:spcPts val="267"/>
        </a:spcBef>
        <a:spcAft>
          <a:spcPts val="400"/>
        </a:spcAft>
        <a:buClr>
          <a:schemeClr val="tx2"/>
        </a:buClr>
        <a:buSzPct val="100000"/>
        <a:buFont typeface="Arial" panose="020B0604020202020204" pitchFamily="34" charset="0"/>
        <a:buNone/>
        <a:tabLst/>
        <a:defRPr sz="1067" b="0" i="0" cap="all" spc="67" baseline="0">
          <a:solidFill>
            <a:schemeClr val="tx2"/>
          </a:solidFill>
          <a:latin typeface="+mn-lt"/>
          <a:cs typeface="Tahoma" panose="020B0604030504040204" pitchFamily="34" charset="0"/>
        </a:defRPr>
      </a:lvl4pPr>
      <a:lvl5pPr marL="0" indent="0" algn="l" rtl="0" eaLnBrk="1" fontAlgn="base" hangingPunct="1">
        <a:lnSpc>
          <a:spcPct val="90000"/>
        </a:lnSpc>
        <a:spcBef>
          <a:spcPts val="400"/>
        </a:spcBef>
        <a:spcAft>
          <a:spcPts val="1200"/>
        </a:spcAft>
        <a:buClr>
          <a:schemeClr val="tx2"/>
        </a:buClr>
        <a:buSzPct val="100000"/>
        <a:buFont typeface="Arial" panose="020B0604020202020204" pitchFamily="34" charset="0"/>
        <a:buNone/>
        <a:defRPr sz="1600" b="0" i="0" cap="none" spc="0" baseline="0">
          <a:solidFill>
            <a:schemeClr val="tx2"/>
          </a:solidFill>
          <a:latin typeface="+mn-lt"/>
          <a:cs typeface="Tahoma" panose="020B0604030504040204" pitchFamily="34" charset="0"/>
        </a:defRPr>
      </a:lvl5pPr>
      <a:lvl6pPr marL="0" indent="0" algn="l" rtl="0" eaLnBrk="1" fontAlgn="base" hangingPunct="1">
        <a:spcBef>
          <a:spcPts val="0"/>
        </a:spcBef>
        <a:spcAft>
          <a:spcPts val="800"/>
        </a:spcAft>
        <a:buClr>
          <a:srgbClr val="A4A2D6"/>
        </a:buClr>
        <a:buSzPct val="80000"/>
        <a:buNone/>
        <a:defRPr sz="1867">
          <a:solidFill>
            <a:schemeClr val="tx2"/>
          </a:solidFill>
          <a:latin typeface="+mj-lt"/>
        </a:defRPr>
      </a:lvl6pPr>
      <a:lvl7pPr marL="2971726" indent="-228594" algn="l" rtl="0" eaLnBrk="1" fontAlgn="base" hangingPunct="1">
        <a:spcBef>
          <a:spcPct val="20000"/>
        </a:spcBef>
        <a:spcAft>
          <a:spcPct val="0"/>
        </a:spcAft>
        <a:buClr>
          <a:srgbClr val="A4A2D6"/>
        </a:buClr>
        <a:buSzPct val="80000"/>
        <a:buChar char="•"/>
        <a:defRPr sz="1600">
          <a:solidFill>
            <a:srgbClr val="5F5F5F"/>
          </a:solidFill>
          <a:latin typeface="+mn-lt"/>
        </a:defRPr>
      </a:lvl7pPr>
      <a:lvl8pPr marL="3428914" indent="-228594" algn="l" rtl="0" eaLnBrk="1" fontAlgn="base" hangingPunct="1">
        <a:spcBef>
          <a:spcPct val="20000"/>
        </a:spcBef>
        <a:spcAft>
          <a:spcPct val="0"/>
        </a:spcAft>
        <a:buClr>
          <a:srgbClr val="A4A2D6"/>
        </a:buClr>
        <a:buSzPct val="80000"/>
        <a:buChar char="•"/>
        <a:defRPr sz="1600">
          <a:solidFill>
            <a:srgbClr val="5F5F5F"/>
          </a:solidFill>
          <a:latin typeface="+mn-lt"/>
        </a:defRPr>
      </a:lvl8pPr>
      <a:lvl9pPr marL="3886103" indent="-228594" algn="l" rtl="0" eaLnBrk="1" fontAlgn="base" hangingPunct="1">
        <a:spcBef>
          <a:spcPct val="20000"/>
        </a:spcBef>
        <a:spcAft>
          <a:spcPct val="0"/>
        </a:spcAft>
        <a:buClr>
          <a:srgbClr val="A4A2D6"/>
        </a:buClr>
        <a:buSzPct val="80000"/>
        <a:buChar char="•"/>
        <a:defRPr sz="1600">
          <a:solidFill>
            <a:srgbClr val="5F5F5F"/>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5760">
          <p15:clr>
            <a:srgbClr val="F26B43"/>
          </p15:clr>
        </p15:guide>
        <p15:guide id="3" pos="232">
          <p15:clr>
            <a:srgbClr val="F26B43"/>
          </p15:clr>
        </p15:guide>
        <p15:guide id="4" pos="144">
          <p15:clr>
            <a:srgbClr val="F26B43"/>
          </p15:clr>
        </p15:guide>
        <p15:guide id="5" pos="720">
          <p15:clr>
            <a:srgbClr val="F26B43"/>
          </p15:clr>
        </p15:guide>
        <p15:guide id="6" pos="632">
          <p15:clr>
            <a:srgbClr val="F26B43"/>
          </p15:clr>
        </p15:guide>
        <p15:guide id="7" pos="1208">
          <p15:clr>
            <a:srgbClr val="F26B43"/>
          </p15:clr>
        </p15:guide>
        <p15:guide id="8" pos="1120">
          <p15:clr>
            <a:srgbClr val="F26B43"/>
          </p15:clr>
        </p15:guide>
        <p15:guide id="9" pos="1696">
          <p15:clr>
            <a:srgbClr val="F26B43"/>
          </p15:clr>
        </p15:guide>
        <p15:guide id="10" pos="1616">
          <p15:clr>
            <a:srgbClr val="F26B43"/>
          </p15:clr>
        </p15:guide>
        <p15:guide id="11" pos="2192">
          <p15:clr>
            <a:srgbClr val="F26B43"/>
          </p15:clr>
        </p15:guide>
        <p15:guide id="12" pos="2104">
          <p15:clr>
            <a:srgbClr val="F26B43"/>
          </p15:clr>
        </p15:guide>
        <p15:guide id="13" pos="2680">
          <p15:clr>
            <a:srgbClr val="F26B43"/>
          </p15:clr>
        </p15:guide>
        <p15:guide id="14" pos="2592">
          <p15:clr>
            <a:srgbClr val="F26B43"/>
          </p15:clr>
        </p15:guide>
        <p15:guide id="15" pos="3168">
          <p15:clr>
            <a:srgbClr val="F26B43"/>
          </p15:clr>
        </p15:guide>
        <p15:guide id="16" pos="3080">
          <p15:clr>
            <a:srgbClr val="F26B43"/>
          </p15:clr>
        </p15:guide>
        <p15:guide id="17" pos="3656">
          <p15:clr>
            <a:srgbClr val="F26B43"/>
          </p15:clr>
        </p15:guide>
        <p15:guide id="18" pos="3568">
          <p15:clr>
            <a:srgbClr val="F26B43"/>
          </p15:clr>
        </p15:guide>
        <p15:guide id="19" pos="4144">
          <p15:clr>
            <a:srgbClr val="F26B43"/>
          </p15:clr>
        </p15:guide>
        <p15:guide id="20" pos="4064">
          <p15:clr>
            <a:srgbClr val="F26B43"/>
          </p15:clr>
        </p15:guide>
        <p15:guide id="21" pos="4640">
          <p15:clr>
            <a:srgbClr val="F26B43"/>
          </p15:clr>
        </p15:guide>
        <p15:guide id="22" pos="4552">
          <p15:clr>
            <a:srgbClr val="F26B43"/>
          </p15:clr>
        </p15:guide>
        <p15:guide id="23" pos="5128">
          <p15:clr>
            <a:srgbClr val="F26B43"/>
          </p15:clr>
        </p15:guide>
        <p15:guide id="24" pos="5040">
          <p15:clr>
            <a:srgbClr val="F26B43"/>
          </p15:clr>
        </p15:guide>
        <p15:guide id="25" pos="5616">
          <p15:clr>
            <a:srgbClr val="F26B43"/>
          </p15:clr>
        </p15:guide>
        <p15:guide id="26" pos="5528">
          <p15:clr>
            <a:srgbClr val="F26B43"/>
          </p15:clr>
        </p15:guide>
        <p15:guide id="27" orient="horz">
          <p15:clr>
            <a:srgbClr val="F26B43"/>
          </p15:clr>
        </p15:guide>
        <p15:guide id="28" orient="horz" pos="3240">
          <p15:clr>
            <a:srgbClr val="F26B43"/>
          </p15:clr>
        </p15:guide>
        <p15:guide id="29" orient="horz" pos="256">
          <p15:clr>
            <a:srgbClr val="F26B43"/>
          </p15:clr>
        </p15:guide>
        <p15:guide id="30" orient="horz" pos="88">
          <p15:clr>
            <a:srgbClr val="F26B43"/>
          </p15:clr>
        </p15:guide>
        <p15:guide id="31" orient="horz" pos="664">
          <p15:clr>
            <a:srgbClr val="F26B43"/>
          </p15:clr>
        </p15:guide>
        <p15:guide id="32" orient="horz" pos="504">
          <p15:clr>
            <a:srgbClr val="F26B43"/>
          </p15:clr>
        </p15:guide>
        <p15:guide id="33" orient="horz" pos="1080">
          <p15:clr>
            <a:srgbClr val="F26B43"/>
          </p15:clr>
        </p15:guide>
        <p15:guide id="34" orient="horz" pos="912">
          <p15:clr>
            <a:srgbClr val="F26B43"/>
          </p15:clr>
        </p15:guide>
        <p15:guide id="35" orient="horz" pos="1488">
          <p15:clr>
            <a:srgbClr val="F26B43"/>
          </p15:clr>
        </p15:guide>
        <p15:guide id="36" orient="horz" pos="1320">
          <p15:clr>
            <a:srgbClr val="F26B43"/>
          </p15:clr>
        </p15:guide>
        <p15:guide id="37" orient="horz" pos="1896">
          <p15:clr>
            <a:srgbClr val="F26B43"/>
          </p15:clr>
        </p15:guide>
        <p15:guide id="38" orient="horz" pos="1728">
          <p15:clr>
            <a:srgbClr val="F26B43"/>
          </p15:clr>
        </p15:guide>
        <p15:guide id="39" orient="horz" pos="2304">
          <p15:clr>
            <a:srgbClr val="F26B43"/>
          </p15:clr>
        </p15:guide>
        <p15:guide id="40" orient="horz" pos="2136">
          <p15:clr>
            <a:srgbClr val="F26B43"/>
          </p15:clr>
        </p15:guide>
        <p15:guide id="41" orient="horz" pos="2712">
          <p15:clr>
            <a:srgbClr val="F26B43"/>
          </p15:clr>
        </p15:guide>
        <p15:guide id="42" orient="horz" pos="2544">
          <p15:clr>
            <a:srgbClr val="F26B43"/>
          </p15:clr>
        </p15:guide>
        <p15:guide id="43" orient="horz" pos="3120">
          <p15:clr>
            <a:srgbClr val="F26B43"/>
          </p15:clr>
        </p15:guide>
        <p15:guide id="44" orient="horz" pos="295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6">
            <a:extLst>
              <a:ext uri="{FF2B5EF4-FFF2-40B4-BE49-F238E27FC236}">
                <a16:creationId xmlns:a16="http://schemas.microsoft.com/office/drawing/2014/main" id="{3CE9B5BA-9137-D846-3E9D-A6E5DF61895F}"/>
              </a:ext>
            </a:extLst>
          </p:cNvPr>
          <p:cNvSpPr>
            <a:spLocks noGrp="1"/>
          </p:cNvSpPr>
          <p:nvPr>
            <p:ph type="ftr" sz="quarter" idx="3"/>
          </p:nvPr>
        </p:nvSpPr>
        <p:spPr>
          <a:xfrm>
            <a:off x="772160" y="6492874"/>
            <a:ext cx="2773680" cy="263313"/>
          </a:xfrm>
          <a:prstGeom prst="rect">
            <a:avLst/>
          </a:prstGeom>
        </p:spPr>
        <p:txBody>
          <a:bodyPr/>
          <a:lstStyle>
            <a:lvl1pPr>
              <a:defRPr sz="800"/>
            </a:lvl1pPr>
          </a:lstStyle>
          <a:p>
            <a:r>
              <a:rPr lang="en-US"/>
              <a:t>Yonder x LTW: Reporting User Journeys</a:t>
            </a:r>
            <a:endParaRPr lang="en-US" sz="800"/>
          </a:p>
        </p:txBody>
      </p:sp>
      <p:sp>
        <p:nvSpPr>
          <p:cNvPr id="10" name="Slide Number Placeholder 7">
            <a:extLst>
              <a:ext uri="{FF2B5EF4-FFF2-40B4-BE49-F238E27FC236}">
                <a16:creationId xmlns:a16="http://schemas.microsoft.com/office/drawing/2014/main" id="{6F5A08A2-7CD5-8753-ADFF-C8C1F7755CE0}"/>
              </a:ext>
            </a:extLst>
          </p:cNvPr>
          <p:cNvSpPr>
            <a:spLocks noGrp="1"/>
          </p:cNvSpPr>
          <p:nvPr>
            <p:ph type="sldNum" sz="quarter" idx="4"/>
          </p:nvPr>
        </p:nvSpPr>
        <p:spPr>
          <a:xfrm>
            <a:off x="193040" y="6492874"/>
            <a:ext cx="1422400" cy="243417"/>
          </a:xfrm>
          <a:prstGeom prst="rect">
            <a:avLst/>
          </a:prstGeom>
        </p:spPr>
        <p:txBody>
          <a:bodyPr/>
          <a:lstStyle>
            <a:lvl1pPr>
              <a:defRPr sz="800"/>
            </a:lvl1pPr>
          </a:lstStyle>
          <a:p>
            <a:fld id="{B6F15528-21DE-4FAA-801E-634DDDAF4B2B}" type="slidenum">
              <a:rPr lang="en-US" smtClean="0"/>
              <a:pPr/>
              <a:t>‹#›</a:t>
            </a:fld>
            <a:endParaRPr lang="en-US" sz="800"/>
          </a:p>
        </p:txBody>
      </p:sp>
    </p:spTree>
    <p:extLst>
      <p:ext uri="{BB962C8B-B14F-4D97-AF65-F5344CB8AC3E}">
        <p14:creationId xmlns:p14="http://schemas.microsoft.com/office/powerpoint/2010/main" val="253323085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9" r:id="rId12"/>
    <p:sldLayoutId id="2147483830" r:id="rId13"/>
    <p:sldLayoutId id="2147483831" r:id="rId14"/>
    <p:sldLayoutId id="2147483833" r:id="rId15"/>
    <p:sldLayoutId id="2147483923" r:id="rId16"/>
    <p:sldLayoutId id="2147483993" r:id="rId17"/>
  </p:sldLayoutIdLst>
  <p:hf sldNum="0"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r>
              <a:rPr lang="en-US"/>
              <a:t>Yonder x LTW: Reporting User Journeys</a:t>
            </a:r>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35202477"/>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9" r:id="rId13"/>
    <p:sldLayoutId id="2147483920" r:id="rId14"/>
    <p:sldLayoutId id="2147483921" r:id="rId15"/>
    <p:sldLayoutId id="2147483922" r:id="rId16"/>
    <p:sldLayoutId id="2147484061" r:id="rId17"/>
  </p:sldLayoutIdLst>
  <p:hf sldNum="0"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6" name="Rectangle 22"/>
          <p:cNvSpPr>
            <a:spLocks noChangeArrowheads="1"/>
          </p:cNvSpPr>
          <p:nvPr/>
        </p:nvSpPr>
        <p:spPr bwMode="auto">
          <a:xfrm>
            <a:off x="0" y="1"/>
            <a:ext cx="12192000" cy="876300"/>
          </a:xfrm>
          <a:prstGeom prst="rect">
            <a:avLst/>
          </a:prstGeom>
          <a:noFill/>
          <a:ln w="12700">
            <a:noFill/>
            <a:miter lim="800000"/>
            <a:headEnd/>
            <a:tailEnd/>
          </a:ln>
          <a:effectLst/>
        </p:spPr>
        <p:txBody>
          <a:bodyPr wrap="none" anchor="t"/>
          <a:lstStyle/>
          <a:p>
            <a:pPr defTabSz="914377" eaLnBrk="0" fontAlgn="base" hangingPunct="0">
              <a:spcBef>
                <a:spcPct val="0"/>
              </a:spcBef>
              <a:spcAft>
                <a:spcPct val="0"/>
              </a:spcAft>
            </a:pPr>
            <a:endParaRPr lang="en-GB" sz="1600">
              <a:solidFill>
                <a:srgbClr val="5F5F5F"/>
              </a:solidFill>
              <a:cs typeface="Tahoma" panose="020B0604030504040204" pitchFamily="34" charset="0"/>
            </a:endParaRPr>
          </a:p>
        </p:txBody>
      </p:sp>
      <p:sp>
        <p:nvSpPr>
          <p:cNvPr id="1042" name="Rectangle 18"/>
          <p:cNvSpPr>
            <a:spLocks noGrp="1" noChangeArrowheads="1"/>
          </p:cNvSpPr>
          <p:nvPr>
            <p:ph type="title"/>
          </p:nvPr>
        </p:nvSpPr>
        <p:spPr bwMode="auto">
          <a:xfrm>
            <a:off x="533400" y="559617"/>
            <a:ext cx="11131552" cy="736588"/>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p>
            <a:pPr lvl="0"/>
            <a:endParaRPr lang="en-US"/>
          </a:p>
        </p:txBody>
      </p:sp>
      <p:sp>
        <p:nvSpPr>
          <p:cNvPr id="1043" name="Rectangle 19"/>
          <p:cNvSpPr>
            <a:spLocks noGrp="1" noChangeArrowheads="1"/>
          </p:cNvSpPr>
          <p:nvPr>
            <p:ph type="body" idx="1"/>
          </p:nvPr>
        </p:nvSpPr>
        <p:spPr bwMode="auto">
          <a:xfrm>
            <a:off x="524934" y="1989667"/>
            <a:ext cx="11131551" cy="4271432"/>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3" name="Footer Placeholder 32"/>
          <p:cNvSpPr>
            <a:spLocks noGrp="1"/>
          </p:cNvSpPr>
          <p:nvPr>
            <p:ph type="ftr" sz="quarter" idx="3"/>
          </p:nvPr>
        </p:nvSpPr>
        <p:spPr>
          <a:xfrm>
            <a:off x="524933" y="6471581"/>
            <a:ext cx="4114800" cy="191688"/>
          </a:xfrm>
          <a:prstGeom prst="rect">
            <a:avLst/>
          </a:prstGeom>
        </p:spPr>
        <p:txBody>
          <a:bodyPr vert="horz" lIns="0" tIns="0" rIns="0" bIns="0" rtlCol="0" anchor="ctr"/>
          <a:lstStyle>
            <a:lvl1pPr algn="l">
              <a:defRPr sz="800">
                <a:solidFill>
                  <a:schemeClr val="tx2"/>
                </a:solidFill>
              </a:defRPr>
            </a:lvl1pPr>
          </a:lstStyle>
          <a:p>
            <a:r>
              <a:rPr lang="en-US"/>
              <a:t>| Reporting user journey for sexual harassment, VAWG, and hate </a:t>
            </a:r>
            <a:endParaRPr lang="en-GB"/>
          </a:p>
        </p:txBody>
      </p:sp>
      <p:sp>
        <p:nvSpPr>
          <p:cNvPr id="8" name="Slide Number Placeholder 5">
            <a:extLst>
              <a:ext uri="{FF2B5EF4-FFF2-40B4-BE49-F238E27FC236}">
                <a16:creationId xmlns:a16="http://schemas.microsoft.com/office/drawing/2014/main" id="{E5D4FC45-1F38-4F9C-84B1-2F771808627D}"/>
              </a:ext>
            </a:extLst>
          </p:cNvPr>
          <p:cNvSpPr>
            <a:spLocks noGrp="1"/>
          </p:cNvSpPr>
          <p:nvPr>
            <p:ph type="sldNum" sz="quarter" idx="4"/>
          </p:nvPr>
        </p:nvSpPr>
        <p:spPr>
          <a:xfrm>
            <a:off x="81009" y="6471581"/>
            <a:ext cx="362785" cy="192000"/>
          </a:xfrm>
          <a:prstGeom prst="rect">
            <a:avLst/>
          </a:prstGeom>
        </p:spPr>
        <p:txBody>
          <a:bodyPr vert="horz" lIns="0" tIns="45720" rIns="0" bIns="45720" rtlCol="0" anchor="ctr"/>
          <a:lstStyle>
            <a:lvl1pPr algn="r">
              <a:defRPr sz="800">
                <a:solidFill>
                  <a:schemeClr val="tx2"/>
                </a:solidFill>
              </a:defRPr>
            </a:lvl1pPr>
          </a:lstStyle>
          <a:p>
            <a:fld id="{5A4A4867-F919-44F8-B697-D913750C1CBE}" type="slidenum">
              <a:rPr lang="en-GB" smtClean="0"/>
              <a:pPr/>
              <a:t>‹#›</a:t>
            </a:fld>
            <a:endParaRPr lang="en-GB"/>
          </a:p>
        </p:txBody>
      </p:sp>
      <p:sp>
        <p:nvSpPr>
          <p:cNvPr id="14" name="Free-form: Shape 13">
            <a:extLst>
              <a:ext uri="{FF2B5EF4-FFF2-40B4-BE49-F238E27FC236}">
                <a16:creationId xmlns:a16="http://schemas.microsoft.com/office/drawing/2014/main" id="{3DA36A0E-A646-1E9A-A537-E5D9F94438D6}"/>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2" name="Date Placeholder 3">
            <a:extLst>
              <a:ext uri="{FF2B5EF4-FFF2-40B4-BE49-F238E27FC236}">
                <a16:creationId xmlns:a16="http://schemas.microsoft.com/office/drawing/2014/main" id="{7CB56C95-A060-A144-2AA4-7E9D98359E7D}"/>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fld id="{7C887CCA-9258-C443-B5FA-3AEA6B7173E7}" type="datetime6">
              <a:rPr lang="en-GB" smtClean="0"/>
              <a:t>October 26</a:t>
            </a:fld>
            <a:endParaRPr lang="en-GB"/>
          </a:p>
        </p:txBody>
      </p:sp>
    </p:spTree>
    <p:extLst>
      <p:ext uri="{BB962C8B-B14F-4D97-AF65-F5344CB8AC3E}">
        <p14:creationId xmlns:p14="http://schemas.microsoft.com/office/powerpoint/2010/main" val="1336153560"/>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936" r:id="rId12"/>
    <p:sldLayoutId id="2147483937" r:id="rId13"/>
    <p:sldLayoutId id="2147483938" r:id="rId14"/>
    <p:sldLayoutId id="2147483939" r:id="rId15"/>
    <p:sldLayoutId id="2147483991" r:id="rId16"/>
  </p:sldLayoutIdLst>
  <p:transition>
    <p:fade/>
  </p:transition>
  <p:hf hdr="0" dt="0"/>
  <p:txStyles>
    <p:titleStyle>
      <a:lvl1pPr algn="l" rtl="0" eaLnBrk="1" fontAlgn="base" hangingPunct="1">
        <a:lnSpc>
          <a:spcPct val="96000"/>
        </a:lnSpc>
        <a:spcBef>
          <a:spcPct val="0"/>
        </a:spcBef>
        <a:spcAft>
          <a:spcPct val="0"/>
        </a:spcAft>
        <a:defRPr sz="2933" b="0" i="0" cap="none" baseline="0">
          <a:solidFill>
            <a:schemeClr val="tx2"/>
          </a:solidFill>
          <a:latin typeface="+mj-lt"/>
          <a:ea typeface="+mj-ea"/>
          <a:cs typeface="Tahoma" panose="020B0604030504040204" pitchFamily="34" charset="0"/>
        </a:defRPr>
      </a:lvl1pPr>
      <a:lvl2pPr algn="l" rtl="0" eaLnBrk="1" fontAlgn="base" hangingPunct="1">
        <a:spcBef>
          <a:spcPct val="0"/>
        </a:spcBef>
        <a:spcAft>
          <a:spcPct val="0"/>
        </a:spcAft>
        <a:defRPr sz="3200">
          <a:solidFill>
            <a:srgbClr val="5F5F5F"/>
          </a:solidFill>
          <a:latin typeface="Univers" pitchFamily="34" charset="0"/>
        </a:defRPr>
      </a:lvl2pPr>
      <a:lvl3pPr algn="l" rtl="0" eaLnBrk="1" fontAlgn="base" hangingPunct="1">
        <a:spcBef>
          <a:spcPct val="0"/>
        </a:spcBef>
        <a:spcAft>
          <a:spcPct val="0"/>
        </a:spcAft>
        <a:defRPr sz="3200">
          <a:solidFill>
            <a:srgbClr val="5F5F5F"/>
          </a:solidFill>
          <a:latin typeface="Univers" pitchFamily="34" charset="0"/>
        </a:defRPr>
      </a:lvl3pPr>
      <a:lvl4pPr algn="l" rtl="0" eaLnBrk="1" fontAlgn="base" hangingPunct="1">
        <a:spcBef>
          <a:spcPct val="0"/>
        </a:spcBef>
        <a:spcAft>
          <a:spcPct val="0"/>
        </a:spcAft>
        <a:defRPr sz="3200">
          <a:solidFill>
            <a:srgbClr val="5F5F5F"/>
          </a:solidFill>
          <a:latin typeface="Univers" pitchFamily="34" charset="0"/>
        </a:defRPr>
      </a:lvl4pPr>
      <a:lvl5pPr algn="l" rtl="0" eaLnBrk="1" fontAlgn="base" hangingPunct="1">
        <a:spcBef>
          <a:spcPct val="0"/>
        </a:spcBef>
        <a:spcAft>
          <a:spcPct val="0"/>
        </a:spcAft>
        <a:defRPr sz="3200">
          <a:solidFill>
            <a:srgbClr val="5F5F5F"/>
          </a:solidFill>
          <a:latin typeface="Univers" pitchFamily="34" charset="0"/>
        </a:defRPr>
      </a:lvl5pPr>
      <a:lvl6pPr marL="457189" algn="l" rtl="0" eaLnBrk="1" fontAlgn="base" hangingPunct="1">
        <a:spcBef>
          <a:spcPct val="0"/>
        </a:spcBef>
        <a:spcAft>
          <a:spcPct val="0"/>
        </a:spcAft>
        <a:defRPr sz="3200">
          <a:solidFill>
            <a:srgbClr val="5F5F5F"/>
          </a:solidFill>
          <a:latin typeface="Univers" pitchFamily="34" charset="0"/>
        </a:defRPr>
      </a:lvl6pPr>
      <a:lvl7pPr marL="914377" algn="l" rtl="0" eaLnBrk="1" fontAlgn="base" hangingPunct="1">
        <a:spcBef>
          <a:spcPct val="0"/>
        </a:spcBef>
        <a:spcAft>
          <a:spcPct val="0"/>
        </a:spcAft>
        <a:defRPr sz="3200">
          <a:solidFill>
            <a:srgbClr val="5F5F5F"/>
          </a:solidFill>
          <a:latin typeface="Univers" pitchFamily="34" charset="0"/>
        </a:defRPr>
      </a:lvl7pPr>
      <a:lvl8pPr marL="1371566" algn="l" rtl="0" eaLnBrk="1" fontAlgn="base" hangingPunct="1">
        <a:spcBef>
          <a:spcPct val="0"/>
        </a:spcBef>
        <a:spcAft>
          <a:spcPct val="0"/>
        </a:spcAft>
        <a:defRPr sz="3200">
          <a:solidFill>
            <a:srgbClr val="5F5F5F"/>
          </a:solidFill>
          <a:latin typeface="Univers" pitchFamily="34" charset="0"/>
        </a:defRPr>
      </a:lvl8pPr>
      <a:lvl9pPr marL="1828754" algn="l" rtl="0" eaLnBrk="1" fontAlgn="base" hangingPunct="1">
        <a:spcBef>
          <a:spcPct val="0"/>
        </a:spcBef>
        <a:spcAft>
          <a:spcPct val="0"/>
        </a:spcAft>
        <a:defRPr sz="3200">
          <a:solidFill>
            <a:srgbClr val="5F5F5F"/>
          </a:solidFill>
          <a:latin typeface="Univers" pitchFamily="34" charset="0"/>
        </a:defRPr>
      </a:lvl9pPr>
    </p:titleStyle>
    <p:bodyStyle>
      <a:lvl1pPr marL="0" indent="0" algn="l" rtl="0" eaLnBrk="1" fontAlgn="base" hangingPunct="1">
        <a:lnSpc>
          <a:spcPct val="120000"/>
        </a:lnSpc>
        <a:spcBef>
          <a:spcPts val="0"/>
        </a:spcBef>
        <a:spcAft>
          <a:spcPts val="1200"/>
        </a:spcAft>
        <a:buClr>
          <a:schemeClr val="tx2"/>
        </a:buClr>
        <a:buFont typeface="Arial" panose="020B0604020202020204" pitchFamily="34" charset="0"/>
        <a:buNone/>
        <a:defRPr sz="1200" b="0" i="0">
          <a:solidFill>
            <a:schemeClr val="tx2"/>
          </a:solidFill>
          <a:latin typeface="+mn-lt"/>
          <a:ea typeface="+mn-ea"/>
          <a:cs typeface="Tahoma" panose="020B0604030504040204" pitchFamily="34" charset="0"/>
        </a:defRPr>
      </a:lvl1pPr>
      <a:lvl2pPr marL="120648" indent="-120648" algn="l" rtl="0" eaLnBrk="1" fontAlgn="base" hangingPunct="1">
        <a:lnSpc>
          <a:spcPct val="120000"/>
        </a:lnSpc>
        <a:spcBef>
          <a:spcPts val="0"/>
        </a:spcBef>
        <a:spcAft>
          <a:spcPts val="1200"/>
        </a:spcAft>
        <a:buClr>
          <a:schemeClr val="accent1"/>
        </a:buClr>
        <a:buFont typeface="Wingdings" pitchFamily="2" charset="2"/>
        <a:buChar char="§"/>
        <a:defRPr sz="1200" b="0" i="0">
          <a:solidFill>
            <a:schemeClr val="tx2"/>
          </a:solidFill>
          <a:latin typeface="+mn-lt"/>
          <a:cs typeface="Tahoma" panose="020B0604030504040204" pitchFamily="34" charset="0"/>
        </a:defRPr>
      </a:lvl2pPr>
      <a:lvl3pPr marL="239178" indent="-118530" algn="l" rtl="0" eaLnBrk="1" fontAlgn="base" hangingPunct="1">
        <a:lnSpc>
          <a:spcPct val="120000"/>
        </a:lnSpc>
        <a:spcBef>
          <a:spcPts val="0"/>
        </a:spcBef>
        <a:spcAft>
          <a:spcPts val="1200"/>
        </a:spcAft>
        <a:buClr>
          <a:schemeClr val="tx2"/>
        </a:buClr>
        <a:buSzPct val="100000"/>
        <a:buFont typeface="System Font Regular"/>
        <a:buChar char="+"/>
        <a:defRPr sz="1200" b="0" i="0">
          <a:solidFill>
            <a:schemeClr val="tx2"/>
          </a:solidFill>
          <a:latin typeface="+mn-lt"/>
          <a:cs typeface="Tahoma" panose="020B0604030504040204" pitchFamily="34" charset="0"/>
        </a:defRPr>
      </a:lvl3pPr>
      <a:lvl4pPr marL="0" indent="0" algn="l" rtl="0" eaLnBrk="1" fontAlgn="base" hangingPunct="1">
        <a:lnSpc>
          <a:spcPct val="120000"/>
        </a:lnSpc>
        <a:spcBef>
          <a:spcPts val="267"/>
        </a:spcBef>
        <a:spcAft>
          <a:spcPts val="400"/>
        </a:spcAft>
        <a:buClr>
          <a:schemeClr val="tx2"/>
        </a:buClr>
        <a:buSzPct val="100000"/>
        <a:buFont typeface="Arial" panose="020B0604020202020204" pitchFamily="34" charset="0"/>
        <a:buNone/>
        <a:tabLst/>
        <a:defRPr sz="1067" b="0" i="0" cap="all" spc="67" baseline="0">
          <a:solidFill>
            <a:schemeClr val="tx2"/>
          </a:solidFill>
          <a:latin typeface="+mn-lt"/>
          <a:cs typeface="Tahoma" panose="020B0604030504040204" pitchFamily="34" charset="0"/>
        </a:defRPr>
      </a:lvl4pPr>
      <a:lvl5pPr marL="0" indent="0" algn="l" rtl="0" eaLnBrk="1" fontAlgn="base" hangingPunct="1">
        <a:lnSpc>
          <a:spcPct val="90000"/>
        </a:lnSpc>
        <a:spcBef>
          <a:spcPts val="400"/>
        </a:spcBef>
        <a:spcAft>
          <a:spcPts val="1200"/>
        </a:spcAft>
        <a:buClr>
          <a:schemeClr val="tx2"/>
        </a:buClr>
        <a:buSzPct val="100000"/>
        <a:buFont typeface="Arial" panose="020B0604020202020204" pitchFamily="34" charset="0"/>
        <a:buNone/>
        <a:defRPr sz="1600" b="0" i="0" cap="none" spc="0" baseline="0">
          <a:solidFill>
            <a:schemeClr val="tx2"/>
          </a:solidFill>
          <a:latin typeface="+mn-lt"/>
          <a:cs typeface="Tahoma" panose="020B0604030504040204" pitchFamily="34" charset="0"/>
        </a:defRPr>
      </a:lvl5pPr>
      <a:lvl6pPr marL="0" indent="0" algn="l" rtl="0" eaLnBrk="1" fontAlgn="base" hangingPunct="1">
        <a:spcBef>
          <a:spcPts val="0"/>
        </a:spcBef>
        <a:spcAft>
          <a:spcPts val="800"/>
        </a:spcAft>
        <a:buClr>
          <a:srgbClr val="A4A2D6"/>
        </a:buClr>
        <a:buSzPct val="80000"/>
        <a:buNone/>
        <a:defRPr sz="1867">
          <a:solidFill>
            <a:schemeClr val="tx2"/>
          </a:solidFill>
          <a:latin typeface="+mj-lt"/>
        </a:defRPr>
      </a:lvl6pPr>
      <a:lvl7pPr marL="2971726" indent="-228594" algn="l" rtl="0" eaLnBrk="1" fontAlgn="base" hangingPunct="1">
        <a:spcBef>
          <a:spcPct val="20000"/>
        </a:spcBef>
        <a:spcAft>
          <a:spcPct val="0"/>
        </a:spcAft>
        <a:buClr>
          <a:srgbClr val="A4A2D6"/>
        </a:buClr>
        <a:buSzPct val="80000"/>
        <a:buChar char="•"/>
        <a:defRPr sz="1600">
          <a:solidFill>
            <a:srgbClr val="5F5F5F"/>
          </a:solidFill>
          <a:latin typeface="+mn-lt"/>
        </a:defRPr>
      </a:lvl7pPr>
      <a:lvl8pPr marL="3428914" indent="-228594" algn="l" rtl="0" eaLnBrk="1" fontAlgn="base" hangingPunct="1">
        <a:spcBef>
          <a:spcPct val="20000"/>
        </a:spcBef>
        <a:spcAft>
          <a:spcPct val="0"/>
        </a:spcAft>
        <a:buClr>
          <a:srgbClr val="A4A2D6"/>
        </a:buClr>
        <a:buSzPct val="80000"/>
        <a:buChar char="•"/>
        <a:defRPr sz="1600">
          <a:solidFill>
            <a:srgbClr val="5F5F5F"/>
          </a:solidFill>
          <a:latin typeface="+mn-lt"/>
        </a:defRPr>
      </a:lvl8pPr>
      <a:lvl9pPr marL="3886103" indent="-228594" algn="l" rtl="0" eaLnBrk="1" fontAlgn="base" hangingPunct="1">
        <a:spcBef>
          <a:spcPct val="20000"/>
        </a:spcBef>
        <a:spcAft>
          <a:spcPct val="0"/>
        </a:spcAft>
        <a:buClr>
          <a:srgbClr val="A4A2D6"/>
        </a:buClr>
        <a:buSzPct val="80000"/>
        <a:buChar char="•"/>
        <a:defRPr sz="1600">
          <a:solidFill>
            <a:srgbClr val="5F5F5F"/>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5760">
          <p15:clr>
            <a:srgbClr val="F26B43"/>
          </p15:clr>
        </p15:guide>
        <p15:guide id="3" pos="232">
          <p15:clr>
            <a:srgbClr val="F26B43"/>
          </p15:clr>
        </p15:guide>
        <p15:guide id="4" pos="144">
          <p15:clr>
            <a:srgbClr val="F26B43"/>
          </p15:clr>
        </p15:guide>
        <p15:guide id="5" pos="720">
          <p15:clr>
            <a:srgbClr val="F26B43"/>
          </p15:clr>
        </p15:guide>
        <p15:guide id="6" pos="632">
          <p15:clr>
            <a:srgbClr val="F26B43"/>
          </p15:clr>
        </p15:guide>
        <p15:guide id="7" pos="1208">
          <p15:clr>
            <a:srgbClr val="F26B43"/>
          </p15:clr>
        </p15:guide>
        <p15:guide id="8" pos="1120">
          <p15:clr>
            <a:srgbClr val="F26B43"/>
          </p15:clr>
        </p15:guide>
        <p15:guide id="9" pos="1696">
          <p15:clr>
            <a:srgbClr val="F26B43"/>
          </p15:clr>
        </p15:guide>
        <p15:guide id="10" pos="1616">
          <p15:clr>
            <a:srgbClr val="F26B43"/>
          </p15:clr>
        </p15:guide>
        <p15:guide id="11" pos="2192">
          <p15:clr>
            <a:srgbClr val="F26B43"/>
          </p15:clr>
        </p15:guide>
        <p15:guide id="12" pos="2104">
          <p15:clr>
            <a:srgbClr val="F26B43"/>
          </p15:clr>
        </p15:guide>
        <p15:guide id="13" pos="2680">
          <p15:clr>
            <a:srgbClr val="F26B43"/>
          </p15:clr>
        </p15:guide>
        <p15:guide id="14" pos="2592">
          <p15:clr>
            <a:srgbClr val="F26B43"/>
          </p15:clr>
        </p15:guide>
        <p15:guide id="15" pos="3168">
          <p15:clr>
            <a:srgbClr val="F26B43"/>
          </p15:clr>
        </p15:guide>
        <p15:guide id="16" pos="3080">
          <p15:clr>
            <a:srgbClr val="F26B43"/>
          </p15:clr>
        </p15:guide>
        <p15:guide id="17" pos="3656">
          <p15:clr>
            <a:srgbClr val="F26B43"/>
          </p15:clr>
        </p15:guide>
        <p15:guide id="18" pos="3568">
          <p15:clr>
            <a:srgbClr val="F26B43"/>
          </p15:clr>
        </p15:guide>
        <p15:guide id="19" pos="4144">
          <p15:clr>
            <a:srgbClr val="F26B43"/>
          </p15:clr>
        </p15:guide>
        <p15:guide id="20" pos="4064">
          <p15:clr>
            <a:srgbClr val="F26B43"/>
          </p15:clr>
        </p15:guide>
        <p15:guide id="21" pos="4640">
          <p15:clr>
            <a:srgbClr val="F26B43"/>
          </p15:clr>
        </p15:guide>
        <p15:guide id="22" pos="4552">
          <p15:clr>
            <a:srgbClr val="F26B43"/>
          </p15:clr>
        </p15:guide>
        <p15:guide id="23" pos="5128">
          <p15:clr>
            <a:srgbClr val="F26B43"/>
          </p15:clr>
        </p15:guide>
        <p15:guide id="24" pos="5040">
          <p15:clr>
            <a:srgbClr val="F26B43"/>
          </p15:clr>
        </p15:guide>
        <p15:guide id="25" pos="5616">
          <p15:clr>
            <a:srgbClr val="F26B43"/>
          </p15:clr>
        </p15:guide>
        <p15:guide id="26" pos="5528">
          <p15:clr>
            <a:srgbClr val="F26B43"/>
          </p15:clr>
        </p15:guide>
        <p15:guide id="27" orient="horz">
          <p15:clr>
            <a:srgbClr val="F26B43"/>
          </p15:clr>
        </p15:guide>
        <p15:guide id="28" orient="horz" pos="3240">
          <p15:clr>
            <a:srgbClr val="F26B43"/>
          </p15:clr>
        </p15:guide>
        <p15:guide id="29" orient="horz" pos="256">
          <p15:clr>
            <a:srgbClr val="F26B43"/>
          </p15:clr>
        </p15:guide>
        <p15:guide id="30" orient="horz" pos="88">
          <p15:clr>
            <a:srgbClr val="F26B43"/>
          </p15:clr>
        </p15:guide>
        <p15:guide id="31" orient="horz" pos="664">
          <p15:clr>
            <a:srgbClr val="F26B43"/>
          </p15:clr>
        </p15:guide>
        <p15:guide id="32" orient="horz" pos="504">
          <p15:clr>
            <a:srgbClr val="F26B43"/>
          </p15:clr>
        </p15:guide>
        <p15:guide id="33" orient="horz" pos="1080">
          <p15:clr>
            <a:srgbClr val="F26B43"/>
          </p15:clr>
        </p15:guide>
        <p15:guide id="34" orient="horz" pos="912">
          <p15:clr>
            <a:srgbClr val="F26B43"/>
          </p15:clr>
        </p15:guide>
        <p15:guide id="35" orient="horz" pos="1488">
          <p15:clr>
            <a:srgbClr val="F26B43"/>
          </p15:clr>
        </p15:guide>
        <p15:guide id="36" orient="horz" pos="1320">
          <p15:clr>
            <a:srgbClr val="F26B43"/>
          </p15:clr>
        </p15:guide>
        <p15:guide id="37" orient="horz" pos="1896">
          <p15:clr>
            <a:srgbClr val="F26B43"/>
          </p15:clr>
        </p15:guide>
        <p15:guide id="38" orient="horz" pos="1728">
          <p15:clr>
            <a:srgbClr val="F26B43"/>
          </p15:clr>
        </p15:guide>
        <p15:guide id="39" orient="horz" pos="2304">
          <p15:clr>
            <a:srgbClr val="F26B43"/>
          </p15:clr>
        </p15:guide>
        <p15:guide id="40" orient="horz" pos="2136">
          <p15:clr>
            <a:srgbClr val="F26B43"/>
          </p15:clr>
        </p15:guide>
        <p15:guide id="41" orient="horz" pos="2712">
          <p15:clr>
            <a:srgbClr val="F26B43"/>
          </p15:clr>
        </p15:guide>
        <p15:guide id="42" orient="horz" pos="2544">
          <p15:clr>
            <a:srgbClr val="F26B43"/>
          </p15:clr>
        </p15:guide>
        <p15:guide id="43" orient="horz" pos="3120">
          <p15:clr>
            <a:srgbClr val="F26B43"/>
          </p15:clr>
        </p15:guide>
        <p15:guide id="44" orient="horz" pos="295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6" name="Rectangle 22"/>
          <p:cNvSpPr>
            <a:spLocks noChangeArrowheads="1"/>
          </p:cNvSpPr>
          <p:nvPr/>
        </p:nvSpPr>
        <p:spPr bwMode="auto">
          <a:xfrm>
            <a:off x="0" y="1"/>
            <a:ext cx="12192000" cy="876300"/>
          </a:xfrm>
          <a:prstGeom prst="rect">
            <a:avLst/>
          </a:prstGeom>
          <a:noFill/>
          <a:ln w="12700">
            <a:noFill/>
            <a:miter lim="800000"/>
            <a:headEnd/>
            <a:tailEnd/>
          </a:ln>
          <a:effectLst/>
        </p:spPr>
        <p:txBody>
          <a:bodyPr wrap="none" anchor="t"/>
          <a:lstStyle/>
          <a:p>
            <a:pPr defTabSz="914377" eaLnBrk="0" fontAlgn="base" hangingPunct="0">
              <a:spcBef>
                <a:spcPct val="0"/>
              </a:spcBef>
              <a:spcAft>
                <a:spcPct val="0"/>
              </a:spcAft>
            </a:pPr>
            <a:endParaRPr lang="en-GB" sz="1600">
              <a:solidFill>
                <a:srgbClr val="5F5F5F"/>
              </a:solidFill>
              <a:cs typeface="Tahoma" panose="020B0604030504040204" pitchFamily="34" charset="0"/>
            </a:endParaRPr>
          </a:p>
        </p:txBody>
      </p:sp>
      <p:sp>
        <p:nvSpPr>
          <p:cNvPr id="1042" name="Rectangle 18"/>
          <p:cNvSpPr>
            <a:spLocks noGrp="1" noChangeArrowheads="1"/>
          </p:cNvSpPr>
          <p:nvPr>
            <p:ph type="title"/>
          </p:nvPr>
        </p:nvSpPr>
        <p:spPr bwMode="auto">
          <a:xfrm>
            <a:off x="533400" y="559617"/>
            <a:ext cx="11131552" cy="736588"/>
          </a:xfrm>
          <a:prstGeom prst="rect">
            <a:avLst/>
          </a:prstGeom>
          <a:noFill/>
          <a:ln w="12700">
            <a:noFill/>
            <a:miter lim="800000"/>
            <a:headEnd/>
            <a:tailEnd/>
          </a:ln>
          <a:effectLst/>
        </p:spPr>
        <p:txBody>
          <a:bodyPr vert="horz" wrap="square" lIns="0" tIns="0" rIns="0" bIns="0" numCol="1" anchor="b" anchorCtr="0" compatLnSpc="1">
            <a:prstTxWarp prst="textNoShape">
              <a:avLst/>
            </a:prstTxWarp>
          </a:bodyPr>
          <a:lstStyle/>
          <a:p>
            <a:pPr lvl="0"/>
            <a:endParaRPr lang="en-US"/>
          </a:p>
        </p:txBody>
      </p:sp>
      <p:sp>
        <p:nvSpPr>
          <p:cNvPr id="1043" name="Rectangle 19"/>
          <p:cNvSpPr>
            <a:spLocks noGrp="1" noChangeArrowheads="1"/>
          </p:cNvSpPr>
          <p:nvPr>
            <p:ph type="body" idx="1"/>
          </p:nvPr>
        </p:nvSpPr>
        <p:spPr bwMode="auto">
          <a:xfrm>
            <a:off x="524934" y="1989667"/>
            <a:ext cx="11131551" cy="4271432"/>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3" name="Footer Placeholder 32"/>
          <p:cNvSpPr>
            <a:spLocks noGrp="1"/>
          </p:cNvSpPr>
          <p:nvPr>
            <p:ph type="ftr" sz="quarter" idx="3"/>
          </p:nvPr>
        </p:nvSpPr>
        <p:spPr>
          <a:xfrm>
            <a:off x="524933" y="6471581"/>
            <a:ext cx="4114800" cy="191688"/>
          </a:xfrm>
          <a:prstGeom prst="rect">
            <a:avLst/>
          </a:prstGeom>
        </p:spPr>
        <p:txBody>
          <a:bodyPr vert="horz" lIns="0" tIns="0" rIns="0" bIns="0" rtlCol="0" anchor="ctr"/>
          <a:lstStyle>
            <a:lvl1pPr algn="l">
              <a:defRPr sz="800">
                <a:solidFill>
                  <a:schemeClr val="tx2"/>
                </a:solidFill>
              </a:defRPr>
            </a:lvl1pPr>
          </a:lstStyle>
          <a:p>
            <a:r>
              <a:rPr lang="en-GB"/>
              <a:t>| LTW Streets Spaces</a:t>
            </a:r>
          </a:p>
        </p:txBody>
      </p:sp>
      <p:sp>
        <p:nvSpPr>
          <p:cNvPr id="8" name="Slide Number Placeholder 5">
            <a:extLst>
              <a:ext uri="{FF2B5EF4-FFF2-40B4-BE49-F238E27FC236}">
                <a16:creationId xmlns:a16="http://schemas.microsoft.com/office/drawing/2014/main" id="{E5D4FC45-1F38-4F9C-84B1-2F771808627D}"/>
              </a:ext>
            </a:extLst>
          </p:cNvPr>
          <p:cNvSpPr>
            <a:spLocks noGrp="1"/>
          </p:cNvSpPr>
          <p:nvPr>
            <p:ph type="sldNum" sz="quarter" idx="4"/>
          </p:nvPr>
        </p:nvSpPr>
        <p:spPr>
          <a:xfrm>
            <a:off x="81009" y="6471581"/>
            <a:ext cx="362785" cy="192000"/>
          </a:xfrm>
          <a:prstGeom prst="rect">
            <a:avLst/>
          </a:prstGeom>
        </p:spPr>
        <p:txBody>
          <a:bodyPr vert="horz" lIns="0" tIns="45720" rIns="0" bIns="45720" rtlCol="0" anchor="ctr"/>
          <a:lstStyle>
            <a:lvl1pPr algn="r">
              <a:defRPr sz="800">
                <a:solidFill>
                  <a:schemeClr val="tx2"/>
                </a:solidFill>
              </a:defRPr>
            </a:lvl1pPr>
          </a:lstStyle>
          <a:p>
            <a:fld id="{5A4A4867-F919-44F8-B697-D913750C1CBE}" type="slidenum">
              <a:rPr lang="en-GB" smtClean="0"/>
              <a:pPr/>
              <a:t>‹#›</a:t>
            </a:fld>
            <a:endParaRPr lang="en-GB"/>
          </a:p>
        </p:txBody>
      </p:sp>
      <p:sp>
        <p:nvSpPr>
          <p:cNvPr id="14" name="Free-form: Shape 13">
            <a:extLst>
              <a:ext uri="{FF2B5EF4-FFF2-40B4-BE49-F238E27FC236}">
                <a16:creationId xmlns:a16="http://schemas.microsoft.com/office/drawing/2014/main" id="{3DA36A0E-A646-1E9A-A537-E5D9F94438D6}"/>
              </a:ext>
            </a:extLst>
          </p:cNvPr>
          <p:cNvSpPr/>
          <p:nvPr/>
        </p:nvSpPr>
        <p:spPr>
          <a:xfrm>
            <a:off x="10593457" y="6466214"/>
            <a:ext cx="1071495" cy="153597"/>
          </a:xfrm>
          <a:custGeom>
            <a:avLst/>
            <a:gdLst>
              <a:gd name="connsiteX0" fmla="*/ 0 w 803621"/>
              <a:gd name="connsiteY0" fmla="*/ 86073 h 115198"/>
              <a:gd name="connsiteX1" fmla="*/ 28178 w 803621"/>
              <a:gd name="connsiteY1" fmla="*/ 86073 h 115198"/>
              <a:gd name="connsiteX2" fmla="*/ 28178 w 803621"/>
              <a:gd name="connsiteY2" fmla="*/ 114251 h 115198"/>
              <a:gd name="connsiteX3" fmla="*/ 0 w 803621"/>
              <a:gd name="connsiteY3" fmla="*/ 114251 h 115198"/>
              <a:gd name="connsiteX4" fmla="*/ 437780 w 803621"/>
              <a:gd name="connsiteY4" fmla="*/ 25778 h 115198"/>
              <a:gd name="connsiteX5" fmla="*/ 437780 w 803621"/>
              <a:gd name="connsiteY5" fmla="*/ 89421 h 115198"/>
              <a:gd name="connsiteX6" fmla="*/ 450036 w 803621"/>
              <a:gd name="connsiteY6" fmla="*/ 89421 h 115198"/>
              <a:gd name="connsiteX7" fmla="*/ 463399 w 803621"/>
              <a:gd name="connsiteY7" fmla="*/ 83054 h 115198"/>
              <a:gd name="connsiteX8" fmla="*/ 465781 w 803621"/>
              <a:gd name="connsiteY8" fmla="*/ 76368 h 115198"/>
              <a:gd name="connsiteX9" fmla="*/ 466418 w 803621"/>
              <a:gd name="connsiteY9" fmla="*/ 57600 h 115198"/>
              <a:gd name="connsiteX10" fmla="*/ 465661 w 803621"/>
              <a:gd name="connsiteY10" fmla="*/ 40740 h 115198"/>
              <a:gd name="connsiteX11" fmla="*/ 463399 w 803621"/>
              <a:gd name="connsiteY11" fmla="*/ 32145 h 115198"/>
              <a:gd name="connsiteX12" fmla="*/ 450036 w 803621"/>
              <a:gd name="connsiteY12" fmla="*/ 25778 h 115198"/>
              <a:gd name="connsiteX13" fmla="*/ 183173 w 803621"/>
              <a:gd name="connsiteY13" fmla="*/ 24831 h 115198"/>
              <a:gd name="connsiteX14" fmla="*/ 172033 w 803621"/>
              <a:gd name="connsiteY14" fmla="*/ 29763 h 115198"/>
              <a:gd name="connsiteX15" fmla="*/ 167897 w 803621"/>
              <a:gd name="connsiteY15" fmla="*/ 57604 h 115198"/>
              <a:gd name="connsiteX16" fmla="*/ 171873 w 803621"/>
              <a:gd name="connsiteY16" fmla="*/ 85126 h 115198"/>
              <a:gd name="connsiteX17" fmla="*/ 183173 w 803621"/>
              <a:gd name="connsiteY17" fmla="*/ 90377 h 115198"/>
              <a:gd name="connsiteX18" fmla="*/ 194472 w 803621"/>
              <a:gd name="connsiteY18" fmla="*/ 85126 h 115198"/>
              <a:gd name="connsiteX19" fmla="*/ 198448 w 803621"/>
              <a:gd name="connsiteY19" fmla="*/ 57604 h 115198"/>
              <a:gd name="connsiteX20" fmla="*/ 194313 w 803621"/>
              <a:gd name="connsiteY20" fmla="*/ 29763 h 115198"/>
              <a:gd name="connsiteX21" fmla="*/ 183173 w 803621"/>
              <a:gd name="connsiteY21" fmla="*/ 24831 h 115198"/>
              <a:gd name="connsiteX22" fmla="*/ 755835 w 803621"/>
              <a:gd name="connsiteY22" fmla="*/ 22196 h 115198"/>
              <a:gd name="connsiteX23" fmla="*/ 755835 w 803621"/>
              <a:gd name="connsiteY23" fmla="*/ 48865 h 115198"/>
              <a:gd name="connsiteX24" fmla="*/ 761705 w 803621"/>
              <a:gd name="connsiteY24" fmla="*/ 48865 h 115198"/>
              <a:gd name="connsiteX25" fmla="*/ 771072 w 803621"/>
              <a:gd name="connsiteY25" fmla="*/ 45133 h 115198"/>
              <a:gd name="connsiteX26" fmla="*/ 771063 w 803621"/>
              <a:gd name="connsiteY26" fmla="*/ 45133 h 115198"/>
              <a:gd name="connsiteX27" fmla="*/ 774083 w 803621"/>
              <a:gd name="connsiteY27" fmla="*/ 35371 h 115198"/>
              <a:gd name="connsiteX28" fmla="*/ 771147 w 803621"/>
              <a:gd name="connsiteY28" fmla="*/ 25216 h 115198"/>
              <a:gd name="connsiteX29" fmla="*/ 761545 w 803621"/>
              <a:gd name="connsiteY29" fmla="*/ 22196 h 115198"/>
              <a:gd name="connsiteX30" fmla="*/ 565938 w 803621"/>
              <a:gd name="connsiteY30" fmla="*/ 966 h 115198"/>
              <a:gd name="connsiteX31" fmla="*/ 639867 w 803621"/>
              <a:gd name="connsiteY31" fmla="*/ 966 h 115198"/>
              <a:gd name="connsiteX32" fmla="*/ 639867 w 803621"/>
              <a:gd name="connsiteY32" fmla="*/ 25787 h 115198"/>
              <a:gd name="connsiteX33" fmla="*/ 593788 w 803621"/>
              <a:gd name="connsiteY33" fmla="*/ 25787 h 115198"/>
              <a:gd name="connsiteX34" fmla="*/ 593788 w 803621"/>
              <a:gd name="connsiteY34" fmla="*/ 44720 h 115198"/>
              <a:gd name="connsiteX35" fmla="*/ 635788 w 803621"/>
              <a:gd name="connsiteY35" fmla="*/ 44720 h 115198"/>
              <a:gd name="connsiteX36" fmla="*/ 635788 w 803621"/>
              <a:gd name="connsiteY36" fmla="*/ 69541 h 115198"/>
              <a:gd name="connsiteX37" fmla="*/ 593788 w 803621"/>
              <a:gd name="connsiteY37" fmla="*/ 69541 h 115198"/>
              <a:gd name="connsiteX38" fmla="*/ 593788 w 803621"/>
              <a:gd name="connsiteY38" fmla="*/ 89430 h 115198"/>
              <a:gd name="connsiteX39" fmla="*/ 639867 w 803621"/>
              <a:gd name="connsiteY39" fmla="*/ 89430 h 115198"/>
              <a:gd name="connsiteX40" fmla="*/ 639867 w 803621"/>
              <a:gd name="connsiteY40" fmla="*/ 114251 h 115198"/>
              <a:gd name="connsiteX41" fmla="*/ 565938 w 803621"/>
              <a:gd name="connsiteY41" fmla="*/ 114251 h 115198"/>
              <a:gd name="connsiteX42" fmla="*/ 409921 w 803621"/>
              <a:gd name="connsiteY42" fmla="*/ 966 h 115198"/>
              <a:gd name="connsiteX43" fmla="*/ 451931 w 803621"/>
              <a:gd name="connsiteY43" fmla="*/ 966 h 115198"/>
              <a:gd name="connsiteX44" fmla="*/ 482481 w 803621"/>
              <a:gd name="connsiteY44" fmla="*/ 12106 h 115198"/>
              <a:gd name="connsiteX45" fmla="*/ 493303 w 803621"/>
              <a:gd name="connsiteY45" fmla="*/ 33111 h 115198"/>
              <a:gd name="connsiteX46" fmla="*/ 494259 w 803621"/>
              <a:gd name="connsiteY46" fmla="*/ 57609 h 115198"/>
              <a:gd name="connsiteX47" fmla="*/ 493303 w 803621"/>
              <a:gd name="connsiteY47" fmla="*/ 82107 h 115198"/>
              <a:gd name="connsiteX48" fmla="*/ 482481 w 803621"/>
              <a:gd name="connsiteY48" fmla="*/ 103111 h 115198"/>
              <a:gd name="connsiteX49" fmla="*/ 451931 w 803621"/>
              <a:gd name="connsiteY49" fmla="*/ 114251 h 115198"/>
              <a:gd name="connsiteX50" fmla="*/ 409921 w 803621"/>
              <a:gd name="connsiteY50" fmla="*/ 114251 h 115198"/>
              <a:gd name="connsiteX51" fmla="*/ 265841 w 803621"/>
              <a:gd name="connsiteY51" fmla="*/ 966 h 115198"/>
              <a:gd name="connsiteX52" fmla="*/ 290184 w 803621"/>
              <a:gd name="connsiteY52" fmla="*/ 966 h 115198"/>
              <a:gd name="connsiteX53" fmla="*/ 326464 w 803621"/>
              <a:gd name="connsiteY53" fmla="*/ 57923 h 115198"/>
              <a:gd name="connsiteX54" fmla="*/ 326464 w 803621"/>
              <a:gd name="connsiteY54" fmla="*/ 966 h 115198"/>
              <a:gd name="connsiteX55" fmla="*/ 354314 w 803621"/>
              <a:gd name="connsiteY55" fmla="*/ 966 h 115198"/>
              <a:gd name="connsiteX56" fmla="*/ 354314 w 803621"/>
              <a:gd name="connsiteY56" fmla="*/ 114251 h 115198"/>
              <a:gd name="connsiteX57" fmla="*/ 329962 w 803621"/>
              <a:gd name="connsiteY57" fmla="*/ 114251 h 115198"/>
              <a:gd name="connsiteX58" fmla="*/ 293691 w 803621"/>
              <a:gd name="connsiteY58" fmla="*/ 57295 h 115198"/>
              <a:gd name="connsiteX59" fmla="*/ 293691 w 803621"/>
              <a:gd name="connsiteY59" fmla="*/ 114251 h 115198"/>
              <a:gd name="connsiteX60" fmla="*/ 265841 w 803621"/>
              <a:gd name="connsiteY60" fmla="*/ 114251 h 115198"/>
              <a:gd name="connsiteX61" fmla="*/ 26884 w 803621"/>
              <a:gd name="connsiteY61" fmla="*/ 966 h 115198"/>
              <a:gd name="connsiteX62" fmla="*/ 57275 w 803621"/>
              <a:gd name="connsiteY62" fmla="*/ 966 h 115198"/>
              <a:gd name="connsiteX63" fmla="*/ 75092 w 803621"/>
              <a:gd name="connsiteY63" fmla="*/ 40116 h 115198"/>
              <a:gd name="connsiteX64" fmla="*/ 92758 w 803621"/>
              <a:gd name="connsiteY64" fmla="*/ 966 h 115198"/>
              <a:gd name="connsiteX65" fmla="*/ 123150 w 803621"/>
              <a:gd name="connsiteY65" fmla="*/ 966 h 115198"/>
              <a:gd name="connsiteX66" fmla="*/ 88942 w 803621"/>
              <a:gd name="connsiteY66" fmla="*/ 72064 h 115198"/>
              <a:gd name="connsiteX67" fmla="*/ 88942 w 803621"/>
              <a:gd name="connsiteY67" fmla="*/ 114251 h 115198"/>
              <a:gd name="connsiteX68" fmla="*/ 61092 w 803621"/>
              <a:gd name="connsiteY68" fmla="*/ 114251 h 115198"/>
              <a:gd name="connsiteX69" fmla="*/ 61092 w 803621"/>
              <a:gd name="connsiteY69" fmla="*/ 72064 h 115198"/>
              <a:gd name="connsiteX70" fmla="*/ 726306 w 803621"/>
              <a:gd name="connsiteY70" fmla="*/ 910 h 115198"/>
              <a:gd name="connsiteX71" fmla="*/ 772498 w 803621"/>
              <a:gd name="connsiteY71" fmla="*/ 910 h 115198"/>
              <a:gd name="connsiteX72" fmla="*/ 786864 w 803621"/>
              <a:gd name="connsiteY72" fmla="*/ 3132 h 115198"/>
              <a:gd name="connsiteX73" fmla="*/ 796550 w 803621"/>
              <a:gd name="connsiteY73" fmla="*/ 9406 h 115198"/>
              <a:gd name="connsiteX74" fmla="*/ 801951 w 803621"/>
              <a:gd name="connsiteY74" fmla="*/ 19008 h 115198"/>
              <a:gd name="connsiteX75" fmla="*/ 803621 w 803621"/>
              <a:gd name="connsiteY75" fmla="*/ 31076 h 115198"/>
              <a:gd name="connsiteX76" fmla="*/ 799016 w 803621"/>
              <a:gd name="connsiteY76" fmla="*/ 49493 h 115198"/>
              <a:gd name="connsiteX77" fmla="*/ 784257 w 803621"/>
              <a:gd name="connsiteY77" fmla="*/ 58064 h 115198"/>
              <a:gd name="connsiteX78" fmla="*/ 784257 w 803621"/>
              <a:gd name="connsiteY78" fmla="*/ 58383 h 115198"/>
              <a:gd name="connsiteX79" fmla="*/ 798857 w 803621"/>
              <a:gd name="connsiteY79" fmla="*/ 65847 h 115198"/>
              <a:gd name="connsiteX80" fmla="*/ 798857 w 803621"/>
              <a:gd name="connsiteY80" fmla="*/ 65828 h 115198"/>
              <a:gd name="connsiteX81" fmla="*/ 802824 w 803621"/>
              <a:gd name="connsiteY81" fmla="*/ 83767 h 115198"/>
              <a:gd name="connsiteX82" fmla="*/ 802898 w 803621"/>
              <a:gd name="connsiteY82" fmla="*/ 114242 h 115198"/>
              <a:gd name="connsiteX83" fmla="*/ 773220 w 803621"/>
              <a:gd name="connsiteY83" fmla="*/ 114242 h 115198"/>
              <a:gd name="connsiteX84" fmla="*/ 773220 w 803621"/>
              <a:gd name="connsiteY84" fmla="*/ 102971 h 115198"/>
              <a:gd name="connsiteX85" fmla="*/ 773220 w 803621"/>
              <a:gd name="connsiteY85" fmla="*/ 96988 h 115198"/>
              <a:gd name="connsiteX86" fmla="*/ 773220 w 803621"/>
              <a:gd name="connsiteY86" fmla="*/ 92572 h 115198"/>
              <a:gd name="connsiteX87" fmla="*/ 773304 w 803621"/>
              <a:gd name="connsiteY87" fmla="*/ 85032 h 115198"/>
              <a:gd name="connsiteX88" fmla="*/ 772826 w 803621"/>
              <a:gd name="connsiteY88" fmla="*/ 77099 h 115198"/>
              <a:gd name="connsiteX89" fmla="*/ 771157 w 803621"/>
              <a:gd name="connsiteY89" fmla="*/ 72101 h 115198"/>
              <a:gd name="connsiteX90" fmla="*/ 768137 w 803621"/>
              <a:gd name="connsiteY90" fmla="*/ 69560 h 115198"/>
              <a:gd name="connsiteX91" fmla="*/ 763608 w 803621"/>
              <a:gd name="connsiteY91" fmla="*/ 68847 h 115198"/>
              <a:gd name="connsiteX92" fmla="*/ 755835 w 803621"/>
              <a:gd name="connsiteY92" fmla="*/ 68847 h 115198"/>
              <a:gd name="connsiteX93" fmla="*/ 755835 w 803621"/>
              <a:gd name="connsiteY93" fmla="*/ 114252 h 115198"/>
              <a:gd name="connsiteX94" fmla="*/ 726306 w 803621"/>
              <a:gd name="connsiteY94" fmla="*/ 114252 h 115198"/>
              <a:gd name="connsiteX95" fmla="*/ 183163 w 803621"/>
              <a:gd name="connsiteY95" fmla="*/ 0 h 115198"/>
              <a:gd name="connsiteX96" fmla="*/ 214830 w 803621"/>
              <a:gd name="connsiteY96" fmla="*/ 12734 h 115198"/>
              <a:gd name="connsiteX97" fmla="*/ 225014 w 803621"/>
              <a:gd name="connsiteY97" fmla="*/ 33261 h 115198"/>
              <a:gd name="connsiteX98" fmla="*/ 226289 w 803621"/>
              <a:gd name="connsiteY98" fmla="*/ 57604 h 115198"/>
              <a:gd name="connsiteX99" fmla="*/ 225014 w 803621"/>
              <a:gd name="connsiteY99" fmla="*/ 81947 h 115198"/>
              <a:gd name="connsiteX100" fmla="*/ 214830 w 803621"/>
              <a:gd name="connsiteY100" fmla="*/ 102474 h 115198"/>
              <a:gd name="connsiteX101" fmla="*/ 183163 w 803621"/>
              <a:gd name="connsiteY101" fmla="*/ 115198 h 115198"/>
              <a:gd name="connsiteX102" fmla="*/ 151497 w 803621"/>
              <a:gd name="connsiteY102" fmla="*/ 102474 h 115198"/>
              <a:gd name="connsiteX103" fmla="*/ 141313 w 803621"/>
              <a:gd name="connsiteY103" fmla="*/ 81947 h 115198"/>
              <a:gd name="connsiteX104" fmla="*/ 140038 w 803621"/>
              <a:gd name="connsiteY104" fmla="*/ 57604 h 115198"/>
              <a:gd name="connsiteX105" fmla="*/ 141313 w 803621"/>
              <a:gd name="connsiteY105" fmla="*/ 33261 h 115198"/>
              <a:gd name="connsiteX106" fmla="*/ 151497 w 803621"/>
              <a:gd name="connsiteY106" fmla="*/ 12734 h 115198"/>
              <a:gd name="connsiteX107" fmla="*/ 183163 w 803621"/>
              <a:gd name="connsiteY107" fmla="*/ 0 h 11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803621" h="115198">
                <a:moveTo>
                  <a:pt x="0" y="86073"/>
                </a:moveTo>
                <a:lnTo>
                  <a:pt x="28178" y="86073"/>
                </a:lnTo>
                <a:lnTo>
                  <a:pt x="28178" y="114251"/>
                </a:lnTo>
                <a:lnTo>
                  <a:pt x="0" y="114251"/>
                </a:lnTo>
                <a:close/>
                <a:moveTo>
                  <a:pt x="437780" y="25778"/>
                </a:moveTo>
                <a:lnTo>
                  <a:pt x="437780" y="89421"/>
                </a:lnTo>
                <a:lnTo>
                  <a:pt x="450036" y="89421"/>
                </a:lnTo>
                <a:cubicBezTo>
                  <a:pt x="456085" y="89421"/>
                  <a:pt x="460539" y="87301"/>
                  <a:pt x="463399" y="83054"/>
                </a:cubicBezTo>
                <a:cubicBezTo>
                  <a:pt x="464562" y="81356"/>
                  <a:pt x="465359" y="79134"/>
                  <a:pt x="465781" y="76368"/>
                </a:cubicBezTo>
                <a:lnTo>
                  <a:pt x="466418" y="57600"/>
                </a:lnTo>
                <a:lnTo>
                  <a:pt x="465661" y="40740"/>
                </a:lnTo>
                <a:cubicBezTo>
                  <a:pt x="465157" y="36497"/>
                  <a:pt x="464403" y="33632"/>
                  <a:pt x="463399" y="32145"/>
                </a:cubicBezTo>
                <a:cubicBezTo>
                  <a:pt x="460539" y="27907"/>
                  <a:pt x="456085" y="25778"/>
                  <a:pt x="450036" y="25778"/>
                </a:cubicBezTo>
                <a:close/>
                <a:moveTo>
                  <a:pt x="183173" y="24831"/>
                </a:moveTo>
                <a:cubicBezTo>
                  <a:pt x="178297" y="24831"/>
                  <a:pt x="174583" y="26481"/>
                  <a:pt x="172033" y="29763"/>
                </a:cubicBezTo>
                <a:cubicBezTo>
                  <a:pt x="169276" y="33373"/>
                  <a:pt x="167897" y="42647"/>
                  <a:pt x="167897" y="57604"/>
                </a:cubicBezTo>
                <a:cubicBezTo>
                  <a:pt x="167897" y="72560"/>
                  <a:pt x="169220" y="81628"/>
                  <a:pt x="171873" y="85126"/>
                </a:cubicBezTo>
                <a:cubicBezTo>
                  <a:pt x="174527" y="88623"/>
                  <a:pt x="178287" y="90377"/>
                  <a:pt x="183173" y="90377"/>
                </a:cubicBezTo>
                <a:cubicBezTo>
                  <a:pt x="188058" y="90377"/>
                  <a:pt x="191819" y="88623"/>
                  <a:pt x="194472" y="85126"/>
                </a:cubicBezTo>
                <a:cubicBezTo>
                  <a:pt x="197126" y="81628"/>
                  <a:pt x="198448" y="72448"/>
                  <a:pt x="198448" y="57604"/>
                </a:cubicBezTo>
                <a:cubicBezTo>
                  <a:pt x="198448" y="42647"/>
                  <a:pt x="197070" y="33364"/>
                  <a:pt x="194313" y="29763"/>
                </a:cubicBezTo>
                <a:cubicBezTo>
                  <a:pt x="191772" y="26481"/>
                  <a:pt x="188049" y="24831"/>
                  <a:pt x="183173" y="24831"/>
                </a:cubicBezTo>
                <a:close/>
                <a:moveTo>
                  <a:pt x="755835" y="22196"/>
                </a:moveTo>
                <a:lnTo>
                  <a:pt x="755835" y="48865"/>
                </a:lnTo>
                <a:lnTo>
                  <a:pt x="761705" y="48865"/>
                </a:lnTo>
                <a:cubicBezTo>
                  <a:pt x="765943" y="48865"/>
                  <a:pt x="769056" y="47618"/>
                  <a:pt x="771072" y="45133"/>
                </a:cubicBezTo>
                <a:lnTo>
                  <a:pt x="771063" y="45133"/>
                </a:lnTo>
                <a:cubicBezTo>
                  <a:pt x="773070" y="42648"/>
                  <a:pt x="774083" y="39394"/>
                  <a:pt x="774083" y="35371"/>
                </a:cubicBezTo>
                <a:cubicBezTo>
                  <a:pt x="774083" y="30607"/>
                  <a:pt x="773107" y="27232"/>
                  <a:pt x="771147" y="25216"/>
                </a:cubicBezTo>
                <a:cubicBezTo>
                  <a:pt x="769188" y="23199"/>
                  <a:pt x="765990" y="22196"/>
                  <a:pt x="761545" y="22196"/>
                </a:cubicBezTo>
                <a:close/>
                <a:moveTo>
                  <a:pt x="565938" y="966"/>
                </a:moveTo>
                <a:lnTo>
                  <a:pt x="639867" y="966"/>
                </a:lnTo>
                <a:lnTo>
                  <a:pt x="639867" y="25787"/>
                </a:lnTo>
                <a:lnTo>
                  <a:pt x="593788" y="25787"/>
                </a:lnTo>
                <a:lnTo>
                  <a:pt x="593788" y="44720"/>
                </a:lnTo>
                <a:lnTo>
                  <a:pt x="635788" y="44720"/>
                </a:lnTo>
                <a:lnTo>
                  <a:pt x="635788" y="69541"/>
                </a:lnTo>
                <a:lnTo>
                  <a:pt x="593788" y="69541"/>
                </a:lnTo>
                <a:lnTo>
                  <a:pt x="593788" y="89430"/>
                </a:lnTo>
                <a:lnTo>
                  <a:pt x="639867" y="89430"/>
                </a:lnTo>
                <a:lnTo>
                  <a:pt x="639867" y="114251"/>
                </a:lnTo>
                <a:lnTo>
                  <a:pt x="565938" y="114251"/>
                </a:lnTo>
                <a:close/>
                <a:moveTo>
                  <a:pt x="409921" y="966"/>
                </a:moveTo>
                <a:lnTo>
                  <a:pt x="451931" y="966"/>
                </a:lnTo>
                <a:cubicBezTo>
                  <a:pt x="464871" y="966"/>
                  <a:pt x="475055" y="4679"/>
                  <a:pt x="482481" y="12106"/>
                </a:cubicBezTo>
                <a:cubicBezTo>
                  <a:pt x="488314" y="17939"/>
                  <a:pt x="491924" y="24943"/>
                  <a:pt x="493303" y="33111"/>
                </a:cubicBezTo>
                <a:lnTo>
                  <a:pt x="494259" y="57609"/>
                </a:lnTo>
                <a:lnTo>
                  <a:pt x="493303" y="82107"/>
                </a:lnTo>
                <a:cubicBezTo>
                  <a:pt x="491924" y="90274"/>
                  <a:pt x="488314" y="97279"/>
                  <a:pt x="482481" y="103111"/>
                </a:cubicBezTo>
                <a:cubicBezTo>
                  <a:pt x="475055" y="110538"/>
                  <a:pt x="464871" y="114251"/>
                  <a:pt x="451931" y="114251"/>
                </a:cubicBezTo>
                <a:lnTo>
                  <a:pt x="409921" y="114251"/>
                </a:lnTo>
                <a:close/>
                <a:moveTo>
                  <a:pt x="265841" y="966"/>
                </a:moveTo>
                <a:lnTo>
                  <a:pt x="290184" y="966"/>
                </a:lnTo>
                <a:lnTo>
                  <a:pt x="326464" y="57923"/>
                </a:lnTo>
                <a:lnTo>
                  <a:pt x="326464" y="966"/>
                </a:lnTo>
                <a:lnTo>
                  <a:pt x="354314" y="966"/>
                </a:lnTo>
                <a:lnTo>
                  <a:pt x="354314" y="114251"/>
                </a:lnTo>
                <a:lnTo>
                  <a:pt x="329962" y="114251"/>
                </a:lnTo>
                <a:lnTo>
                  <a:pt x="293691" y="57295"/>
                </a:lnTo>
                <a:lnTo>
                  <a:pt x="293691" y="114251"/>
                </a:lnTo>
                <a:lnTo>
                  <a:pt x="265841" y="114251"/>
                </a:lnTo>
                <a:close/>
                <a:moveTo>
                  <a:pt x="26884" y="966"/>
                </a:moveTo>
                <a:lnTo>
                  <a:pt x="57275" y="966"/>
                </a:lnTo>
                <a:lnTo>
                  <a:pt x="75092" y="40116"/>
                </a:lnTo>
                <a:lnTo>
                  <a:pt x="92758" y="966"/>
                </a:lnTo>
                <a:lnTo>
                  <a:pt x="123150" y="966"/>
                </a:lnTo>
                <a:lnTo>
                  <a:pt x="88942" y="72064"/>
                </a:lnTo>
                <a:lnTo>
                  <a:pt x="88942" y="114251"/>
                </a:lnTo>
                <a:lnTo>
                  <a:pt x="61092" y="114251"/>
                </a:lnTo>
                <a:lnTo>
                  <a:pt x="61092" y="72064"/>
                </a:lnTo>
                <a:close/>
                <a:moveTo>
                  <a:pt x="726306" y="910"/>
                </a:moveTo>
                <a:lnTo>
                  <a:pt x="772498" y="910"/>
                </a:lnTo>
                <a:cubicBezTo>
                  <a:pt x="778105" y="910"/>
                  <a:pt x="782897" y="1651"/>
                  <a:pt x="786864" y="3132"/>
                </a:cubicBezTo>
                <a:cubicBezTo>
                  <a:pt x="790839" y="4614"/>
                  <a:pt x="794065" y="6705"/>
                  <a:pt x="796550" y="9406"/>
                </a:cubicBezTo>
                <a:cubicBezTo>
                  <a:pt x="799044" y="12106"/>
                  <a:pt x="800845" y="15304"/>
                  <a:pt x="801951" y="19008"/>
                </a:cubicBezTo>
                <a:cubicBezTo>
                  <a:pt x="803067" y="22721"/>
                  <a:pt x="803621" y="26735"/>
                  <a:pt x="803621" y="31076"/>
                </a:cubicBezTo>
                <a:cubicBezTo>
                  <a:pt x="803621" y="38700"/>
                  <a:pt x="802083" y="44842"/>
                  <a:pt x="799016" y="49493"/>
                </a:cubicBezTo>
                <a:cubicBezTo>
                  <a:pt x="795950" y="54153"/>
                  <a:pt x="791027" y="57004"/>
                  <a:pt x="784257" y="58064"/>
                </a:cubicBezTo>
                <a:lnTo>
                  <a:pt x="784257" y="58383"/>
                </a:lnTo>
                <a:cubicBezTo>
                  <a:pt x="791346" y="59020"/>
                  <a:pt x="796213" y="61505"/>
                  <a:pt x="798857" y="65847"/>
                </a:cubicBezTo>
                <a:lnTo>
                  <a:pt x="798857" y="65828"/>
                </a:lnTo>
                <a:cubicBezTo>
                  <a:pt x="801501" y="70170"/>
                  <a:pt x="802824" y="76143"/>
                  <a:pt x="802824" y="83767"/>
                </a:cubicBezTo>
                <a:lnTo>
                  <a:pt x="802898" y="114242"/>
                </a:lnTo>
                <a:lnTo>
                  <a:pt x="773220" y="114242"/>
                </a:lnTo>
                <a:lnTo>
                  <a:pt x="773220" y="102971"/>
                </a:lnTo>
                <a:cubicBezTo>
                  <a:pt x="773220" y="100824"/>
                  <a:pt x="773267" y="98845"/>
                  <a:pt x="773220" y="96988"/>
                </a:cubicBezTo>
                <a:cubicBezTo>
                  <a:pt x="773164" y="95132"/>
                  <a:pt x="773220" y="93734"/>
                  <a:pt x="773220" y="92572"/>
                </a:cubicBezTo>
                <a:lnTo>
                  <a:pt x="773304" y="85032"/>
                </a:lnTo>
                <a:cubicBezTo>
                  <a:pt x="773304" y="81863"/>
                  <a:pt x="773145" y="79219"/>
                  <a:pt x="772826" y="77099"/>
                </a:cubicBezTo>
                <a:cubicBezTo>
                  <a:pt x="772507" y="74990"/>
                  <a:pt x="771954" y="73320"/>
                  <a:pt x="771157" y="72101"/>
                </a:cubicBezTo>
                <a:cubicBezTo>
                  <a:pt x="770360" y="70882"/>
                  <a:pt x="769356" y="70038"/>
                  <a:pt x="768137" y="69560"/>
                </a:cubicBezTo>
                <a:cubicBezTo>
                  <a:pt x="766918" y="69082"/>
                  <a:pt x="765409" y="68847"/>
                  <a:pt x="763608" y="68847"/>
                </a:cubicBezTo>
                <a:lnTo>
                  <a:pt x="755835" y="68847"/>
                </a:lnTo>
                <a:lnTo>
                  <a:pt x="755835" y="114252"/>
                </a:lnTo>
                <a:lnTo>
                  <a:pt x="726306" y="114252"/>
                </a:lnTo>
                <a:close/>
                <a:moveTo>
                  <a:pt x="183163" y="0"/>
                </a:moveTo>
                <a:cubicBezTo>
                  <a:pt x="195794" y="0"/>
                  <a:pt x="206344" y="4248"/>
                  <a:pt x="214830" y="12734"/>
                </a:cubicBezTo>
                <a:cubicBezTo>
                  <a:pt x="220138" y="18042"/>
                  <a:pt x="223523" y="24878"/>
                  <a:pt x="225014" y="33261"/>
                </a:cubicBezTo>
                <a:cubicBezTo>
                  <a:pt x="225858" y="37931"/>
                  <a:pt x="226289" y="46042"/>
                  <a:pt x="226289" y="57604"/>
                </a:cubicBezTo>
                <a:cubicBezTo>
                  <a:pt x="226289" y="69166"/>
                  <a:pt x="225867" y="77277"/>
                  <a:pt x="225014" y="81947"/>
                </a:cubicBezTo>
                <a:cubicBezTo>
                  <a:pt x="223523" y="90330"/>
                  <a:pt x="220138" y="97166"/>
                  <a:pt x="214830" y="102474"/>
                </a:cubicBezTo>
                <a:cubicBezTo>
                  <a:pt x="206344" y="110960"/>
                  <a:pt x="195785" y="115198"/>
                  <a:pt x="183163" y="115198"/>
                </a:cubicBezTo>
                <a:cubicBezTo>
                  <a:pt x="170542" y="115198"/>
                  <a:pt x="159983" y="110960"/>
                  <a:pt x="151497" y="102474"/>
                </a:cubicBezTo>
                <a:cubicBezTo>
                  <a:pt x="146189" y="97166"/>
                  <a:pt x="142795" y="90330"/>
                  <a:pt x="141313" y="81947"/>
                </a:cubicBezTo>
                <a:cubicBezTo>
                  <a:pt x="140460" y="77277"/>
                  <a:pt x="140038" y="69166"/>
                  <a:pt x="140038" y="57604"/>
                </a:cubicBezTo>
                <a:cubicBezTo>
                  <a:pt x="140038" y="46042"/>
                  <a:pt x="140460" y="37931"/>
                  <a:pt x="141313" y="33261"/>
                </a:cubicBezTo>
                <a:cubicBezTo>
                  <a:pt x="142795" y="24887"/>
                  <a:pt x="146189" y="18042"/>
                  <a:pt x="151497" y="12734"/>
                </a:cubicBezTo>
                <a:cubicBezTo>
                  <a:pt x="159983" y="4248"/>
                  <a:pt x="170532" y="0"/>
                  <a:pt x="183163" y="0"/>
                </a:cubicBezTo>
                <a:close/>
              </a:path>
            </a:pathLst>
          </a:custGeom>
          <a:solidFill>
            <a:srgbClr val="FF3C00"/>
          </a:solidFill>
          <a:ln w="0" cap="flat">
            <a:noFill/>
            <a:prstDash val="solid"/>
            <a:miter/>
          </a:ln>
        </p:spPr>
        <p:txBody>
          <a:bodyPr rtlCol="0" anchor="ctr"/>
          <a:lstStyle/>
          <a:p>
            <a:endParaRPr lang="en-GB" sz="2400"/>
          </a:p>
        </p:txBody>
      </p:sp>
      <p:sp>
        <p:nvSpPr>
          <p:cNvPr id="2" name="Date Placeholder 3">
            <a:extLst>
              <a:ext uri="{FF2B5EF4-FFF2-40B4-BE49-F238E27FC236}">
                <a16:creationId xmlns:a16="http://schemas.microsoft.com/office/drawing/2014/main" id="{7CB56C95-A060-A144-2AA4-7E9D98359E7D}"/>
              </a:ext>
            </a:extLst>
          </p:cNvPr>
          <p:cNvSpPr>
            <a:spLocks noGrp="1"/>
          </p:cNvSpPr>
          <p:nvPr>
            <p:ph type="dt" sz="half" idx="2"/>
          </p:nvPr>
        </p:nvSpPr>
        <p:spPr>
          <a:xfrm>
            <a:off x="527051" y="204074"/>
            <a:ext cx="1671917" cy="171317"/>
          </a:xfrm>
          <a:prstGeom prst="rect">
            <a:avLst/>
          </a:prstGeom>
        </p:spPr>
        <p:txBody>
          <a:bodyPr vert="horz" lIns="0" tIns="0" rIns="0" bIns="0" rtlCol="0" anchor="t"/>
          <a:lstStyle>
            <a:lvl1pPr algn="l">
              <a:defRPr sz="800" cap="all" baseline="0">
                <a:solidFill>
                  <a:schemeClr val="tx2"/>
                </a:solidFill>
              </a:defRPr>
            </a:lvl1pPr>
          </a:lstStyle>
          <a:p>
            <a:fld id="{010DEAEF-20D8-46CC-838D-B67DD680765D}" type="datetime6">
              <a:rPr lang="en-US" smtClean="0"/>
              <a:t>October 26</a:t>
            </a:fld>
            <a:endParaRPr lang="en-GB"/>
          </a:p>
        </p:txBody>
      </p:sp>
    </p:spTree>
    <p:extLst>
      <p:ext uri="{BB962C8B-B14F-4D97-AF65-F5344CB8AC3E}">
        <p14:creationId xmlns:p14="http://schemas.microsoft.com/office/powerpoint/2010/main" val="3199263817"/>
      </p:ext>
    </p:extLst>
  </p:cSld>
  <p:clrMap bg1="lt1" tx1="dk1" bg2="lt2" tx2="dk2" accent1="accent1" accent2="accent2" accent3="accent3" accent4="accent4" accent5="accent5" accent6="accent6" hlink="hlink" folHlink="folHlink"/>
  <p:sldLayoutIdLst>
    <p:sldLayoutId id="2147483995" r:id="rId1"/>
    <p:sldLayoutId id="2147483996" r:id="rId2"/>
    <p:sldLayoutId id="2147483997" r:id="rId3"/>
    <p:sldLayoutId id="2147483998" r:id="rId4"/>
    <p:sldLayoutId id="2147483999" r:id="rId5"/>
    <p:sldLayoutId id="2147484000" r:id="rId6"/>
    <p:sldLayoutId id="2147484001" r:id="rId7"/>
    <p:sldLayoutId id="2147484002" r:id="rId8"/>
    <p:sldLayoutId id="2147484003" r:id="rId9"/>
    <p:sldLayoutId id="2147484004" r:id="rId10"/>
    <p:sldLayoutId id="2147484005" r:id="rId11"/>
    <p:sldLayoutId id="2147484006" r:id="rId12"/>
    <p:sldLayoutId id="2147484007" r:id="rId13"/>
    <p:sldLayoutId id="2147484008" r:id="rId14"/>
    <p:sldLayoutId id="2147484009" r:id="rId15"/>
  </p:sldLayoutIdLst>
  <p:transition>
    <p:fade/>
  </p:transition>
  <p:hf hdr="0" dt="0"/>
  <p:txStyles>
    <p:titleStyle>
      <a:lvl1pPr algn="l" rtl="0" eaLnBrk="1" fontAlgn="base" hangingPunct="1">
        <a:lnSpc>
          <a:spcPct val="96000"/>
        </a:lnSpc>
        <a:spcBef>
          <a:spcPct val="0"/>
        </a:spcBef>
        <a:spcAft>
          <a:spcPct val="0"/>
        </a:spcAft>
        <a:defRPr sz="2933" b="0" i="0" cap="none" baseline="0">
          <a:solidFill>
            <a:schemeClr val="tx2"/>
          </a:solidFill>
          <a:latin typeface="+mj-lt"/>
          <a:ea typeface="+mj-ea"/>
          <a:cs typeface="Tahoma" panose="020B0604030504040204" pitchFamily="34" charset="0"/>
        </a:defRPr>
      </a:lvl1pPr>
      <a:lvl2pPr algn="l" rtl="0" eaLnBrk="1" fontAlgn="base" hangingPunct="1">
        <a:spcBef>
          <a:spcPct val="0"/>
        </a:spcBef>
        <a:spcAft>
          <a:spcPct val="0"/>
        </a:spcAft>
        <a:defRPr sz="3200">
          <a:solidFill>
            <a:srgbClr val="5F5F5F"/>
          </a:solidFill>
          <a:latin typeface="Univers" pitchFamily="34" charset="0"/>
        </a:defRPr>
      </a:lvl2pPr>
      <a:lvl3pPr algn="l" rtl="0" eaLnBrk="1" fontAlgn="base" hangingPunct="1">
        <a:spcBef>
          <a:spcPct val="0"/>
        </a:spcBef>
        <a:spcAft>
          <a:spcPct val="0"/>
        </a:spcAft>
        <a:defRPr sz="3200">
          <a:solidFill>
            <a:srgbClr val="5F5F5F"/>
          </a:solidFill>
          <a:latin typeface="Univers" pitchFamily="34" charset="0"/>
        </a:defRPr>
      </a:lvl3pPr>
      <a:lvl4pPr algn="l" rtl="0" eaLnBrk="1" fontAlgn="base" hangingPunct="1">
        <a:spcBef>
          <a:spcPct val="0"/>
        </a:spcBef>
        <a:spcAft>
          <a:spcPct val="0"/>
        </a:spcAft>
        <a:defRPr sz="3200">
          <a:solidFill>
            <a:srgbClr val="5F5F5F"/>
          </a:solidFill>
          <a:latin typeface="Univers" pitchFamily="34" charset="0"/>
        </a:defRPr>
      </a:lvl4pPr>
      <a:lvl5pPr algn="l" rtl="0" eaLnBrk="1" fontAlgn="base" hangingPunct="1">
        <a:spcBef>
          <a:spcPct val="0"/>
        </a:spcBef>
        <a:spcAft>
          <a:spcPct val="0"/>
        </a:spcAft>
        <a:defRPr sz="3200">
          <a:solidFill>
            <a:srgbClr val="5F5F5F"/>
          </a:solidFill>
          <a:latin typeface="Univers" pitchFamily="34" charset="0"/>
        </a:defRPr>
      </a:lvl5pPr>
      <a:lvl6pPr marL="457189" algn="l" rtl="0" eaLnBrk="1" fontAlgn="base" hangingPunct="1">
        <a:spcBef>
          <a:spcPct val="0"/>
        </a:spcBef>
        <a:spcAft>
          <a:spcPct val="0"/>
        </a:spcAft>
        <a:defRPr sz="3200">
          <a:solidFill>
            <a:srgbClr val="5F5F5F"/>
          </a:solidFill>
          <a:latin typeface="Univers" pitchFamily="34" charset="0"/>
        </a:defRPr>
      </a:lvl6pPr>
      <a:lvl7pPr marL="914377" algn="l" rtl="0" eaLnBrk="1" fontAlgn="base" hangingPunct="1">
        <a:spcBef>
          <a:spcPct val="0"/>
        </a:spcBef>
        <a:spcAft>
          <a:spcPct val="0"/>
        </a:spcAft>
        <a:defRPr sz="3200">
          <a:solidFill>
            <a:srgbClr val="5F5F5F"/>
          </a:solidFill>
          <a:latin typeface="Univers" pitchFamily="34" charset="0"/>
        </a:defRPr>
      </a:lvl7pPr>
      <a:lvl8pPr marL="1371566" algn="l" rtl="0" eaLnBrk="1" fontAlgn="base" hangingPunct="1">
        <a:spcBef>
          <a:spcPct val="0"/>
        </a:spcBef>
        <a:spcAft>
          <a:spcPct val="0"/>
        </a:spcAft>
        <a:defRPr sz="3200">
          <a:solidFill>
            <a:srgbClr val="5F5F5F"/>
          </a:solidFill>
          <a:latin typeface="Univers" pitchFamily="34" charset="0"/>
        </a:defRPr>
      </a:lvl8pPr>
      <a:lvl9pPr marL="1828754" algn="l" rtl="0" eaLnBrk="1" fontAlgn="base" hangingPunct="1">
        <a:spcBef>
          <a:spcPct val="0"/>
        </a:spcBef>
        <a:spcAft>
          <a:spcPct val="0"/>
        </a:spcAft>
        <a:defRPr sz="3200">
          <a:solidFill>
            <a:srgbClr val="5F5F5F"/>
          </a:solidFill>
          <a:latin typeface="Univers" pitchFamily="34" charset="0"/>
        </a:defRPr>
      </a:lvl9pPr>
    </p:titleStyle>
    <p:bodyStyle>
      <a:lvl1pPr marL="0" indent="0" algn="l" rtl="0" eaLnBrk="1" fontAlgn="base" hangingPunct="1">
        <a:lnSpc>
          <a:spcPct val="120000"/>
        </a:lnSpc>
        <a:spcBef>
          <a:spcPts val="0"/>
        </a:spcBef>
        <a:spcAft>
          <a:spcPts val="1200"/>
        </a:spcAft>
        <a:buClr>
          <a:schemeClr val="tx2"/>
        </a:buClr>
        <a:buFont typeface="Arial" panose="020B0604020202020204" pitchFamily="34" charset="0"/>
        <a:buNone/>
        <a:defRPr sz="1200" b="0" i="0">
          <a:solidFill>
            <a:schemeClr val="tx2"/>
          </a:solidFill>
          <a:latin typeface="+mn-lt"/>
          <a:ea typeface="+mn-ea"/>
          <a:cs typeface="Tahoma" panose="020B0604030504040204" pitchFamily="34" charset="0"/>
        </a:defRPr>
      </a:lvl1pPr>
      <a:lvl2pPr marL="120648" indent="-120648" algn="l" rtl="0" eaLnBrk="1" fontAlgn="base" hangingPunct="1">
        <a:lnSpc>
          <a:spcPct val="120000"/>
        </a:lnSpc>
        <a:spcBef>
          <a:spcPts val="0"/>
        </a:spcBef>
        <a:spcAft>
          <a:spcPts val="1200"/>
        </a:spcAft>
        <a:buClr>
          <a:schemeClr val="accent1"/>
        </a:buClr>
        <a:buFont typeface="Wingdings" pitchFamily="2" charset="2"/>
        <a:buChar char="§"/>
        <a:defRPr sz="1200" b="0" i="0">
          <a:solidFill>
            <a:schemeClr val="tx2"/>
          </a:solidFill>
          <a:latin typeface="+mn-lt"/>
          <a:cs typeface="Tahoma" panose="020B0604030504040204" pitchFamily="34" charset="0"/>
        </a:defRPr>
      </a:lvl2pPr>
      <a:lvl3pPr marL="239178" indent="-118530" algn="l" rtl="0" eaLnBrk="1" fontAlgn="base" hangingPunct="1">
        <a:lnSpc>
          <a:spcPct val="120000"/>
        </a:lnSpc>
        <a:spcBef>
          <a:spcPts val="0"/>
        </a:spcBef>
        <a:spcAft>
          <a:spcPts val="1200"/>
        </a:spcAft>
        <a:buClr>
          <a:schemeClr val="tx2"/>
        </a:buClr>
        <a:buSzPct val="100000"/>
        <a:buFont typeface="System Font Regular"/>
        <a:buChar char="+"/>
        <a:defRPr sz="1200" b="0" i="0">
          <a:solidFill>
            <a:schemeClr val="tx2"/>
          </a:solidFill>
          <a:latin typeface="+mn-lt"/>
          <a:cs typeface="Tahoma" panose="020B0604030504040204" pitchFamily="34" charset="0"/>
        </a:defRPr>
      </a:lvl3pPr>
      <a:lvl4pPr marL="0" indent="0" algn="l" rtl="0" eaLnBrk="1" fontAlgn="base" hangingPunct="1">
        <a:lnSpc>
          <a:spcPct val="120000"/>
        </a:lnSpc>
        <a:spcBef>
          <a:spcPts val="267"/>
        </a:spcBef>
        <a:spcAft>
          <a:spcPts val="400"/>
        </a:spcAft>
        <a:buClr>
          <a:schemeClr val="tx2"/>
        </a:buClr>
        <a:buSzPct val="100000"/>
        <a:buFont typeface="Arial" panose="020B0604020202020204" pitchFamily="34" charset="0"/>
        <a:buNone/>
        <a:tabLst/>
        <a:defRPr sz="1067" b="0" i="0" cap="all" spc="67" baseline="0">
          <a:solidFill>
            <a:schemeClr val="tx2"/>
          </a:solidFill>
          <a:latin typeface="+mn-lt"/>
          <a:cs typeface="Tahoma" panose="020B0604030504040204" pitchFamily="34" charset="0"/>
        </a:defRPr>
      </a:lvl4pPr>
      <a:lvl5pPr marL="0" indent="0" algn="l" rtl="0" eaLnBrk="1" fontAlgn="base" hangingPunct="1">
        <a:lnSpc>
          <a:spcPct val="90000"/>
        </a:lnSpc>
        <a:spcBef>
          <a:spcPts val="400"/>
        </a:spcBef>
        <a:spcAft>
          <a:spcPts val="1200"/>
        </a:spcAft>
        <a:buClr>
          <a:schemeClr val="tx2"/>
        </a:buClr>
        <a:buSzPct val="100000"/>
        <a:buFont typeface="Arial" panose="020B0604020202020204" pitchFamily="34" charset="0"/>
        <a:buNone/>
        <a:defRPr sz="1600" b="0" i="0" cap="none" spc="0" baseline="0">
          <a:solidFill>
            <a:schemeClr val="tx2"/>
          </a:solidFill>
          <a:latin typeface="+mn-lt"/>
          <a:cs typeface="Tahoma" panose="020B0604030504040204" pitchFamily="34" charset="0"/>
        </a:defRPr>
      </a:lvl5pPr>
      <a:lvl6pPr marL="0" indent="0" algn="l" rtl="0" eaLnBrk="1" fontAlgn="base" hangingPunct="1">
        <a:spcBef>
          <a:spcPts val="0"/>
        </a:spcBef>
        <a:spcAft>
          <a:spcPts val="800"/>
        </a:spcAft>
        <a:buClr>
          <a:srgbClr val="A4A2D6"/>
        </a:buClr>
        <a:buSzPct val="80000"/>
        <a:buNone/>
        <a:defRPr sz="1867">
          <a:solidFill>
            <a:schemeClr val="tx2"/>
          </a:solidFill>
          <a:latin typeface="+mj-lt"/>
        </a:defRPr>
      </a:lvl6pPr>
      <a:lvl7pPr marL="2971726" indent="-228594" algn="l" rtl="0" eaLnBrk="1" fontAlgn="base" hangingPunct="1">
        <a:spcBef>
          <a:spcPct val="20000"/>
        </a:spcBef>
        <a:spcAft>
          <a:spcPct val="0"/>
        </a:spcAft>
        <a:buClr>
          <a:srgbClr val="A4A2D6"/>
        </a:buClr>
        <a:buSzPct val="80000"/>
        <a:buChar char="•"/>
        <a:defRPr sz="1600">
          <a:solidFill>
            <a:srgbClr val="5F5F5F"/>
          </a:solidFill>
          <a:latin typeface="+mn-lt"/>
        </a:defRPr>
      </a:lvl7pPr>
      <a:lvl8pPr marL="3428914" indent="-228594" algn="l" rtl="0" eaLnBrk="1" fontAlgn="base" hangingPunct="1">
        <a:spcBef>
          <a:spcPct val="20000"/>
        </a:spcBef>
        <a:spcAft>
          <a:spcPct val="0"/>
        </a:spcAft>
        <a:buClr>
          <a:srgbClr val="A4A2D6"/>
        </a:buClr>
        <a:buSzPct val="80000"/>
        <a:buChar char="•"/>
        <a:defRPr sz="1600">
          <a:solidFill>
            <a:srgbClr val="5F5F5F"/>
          </a:solidFill>
          <a:latin typeface="+mn-lt"/>
        </a:defRPr>
      </a:lvl8pPr>
      <a:lvl9pPr marL="3886103" indent="-228594" algn="l" rtl="0" eaLnBrk="1" fontAlgn="base" hangingPunct="1">
        <a:spcBef>
          <a:spcPct val="20000"/>
        </a:spcBef>
        <a:spcAft>
          <a:spcPct val="0"/>
        </a:spcAft>
        <a:buClr>
          <a:srgbClr val="A4A2D6"/>
        </a:buClr>
        <a:buSzPct val="80000"/>
        <a:buChar char="•"/>
        <a:defRPr sz="1600">
          <a:solidFill>
            <a:srgbClr val="5F5F5F"/>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5760">
          <p15:clr>
            <a:srgbClr val="F26B43"/>
          </p15:clr>
        </p15:guide>
        <p15:guide id="3" pos="232">
          <p15:clr>
            <a:srgbClr val="F26B43"/>
          </p15:clr>
        </p15:guide>
        <p15:guide id="4" pos="144">
          <p15:clr>
            <a:srgbClr val="F26B43"/>
          </p15:clr>
        </p15:guide>
        <p15:guide id="5" pos="720">
          <p15:clr>
            <a:srgbClr val="F26B43"/>
          </p15:clr>
        </p15:guide>
        <p15:guide id="6" pos="632">
          <p15:clr>
            <a:srgbClr val="F26B43"/>
          </p15:clr>
        </p15:guide>
        <p15:guide id="7" pos="1208">
          <p15:clr>
            <a:srgbClr val="F26B43"/>
          </p15:clr>
        </p15:guide>
        <p15:guide id="8" pos="1120">
          <p15:clr>
            <a:srgbClr val="F26B43"/>
          </p15:clr>
        </p15:guide>
        <p15:guide id="9" pos="1696">
          <p15:clr>
            <a:srgbClr val="F26B43"/>
          </p15:clr>
        </p15:guide>
        <p15:guide id="10" pos="1616">
          <p15:clr>
            <a:srgbClr val="F26B43"/>
          </p15:clr>
        </p15:guide>
        <p15:guide id="11" pos="2192">
          <p15:clr>
            <a:srgbClr val="F26B43"/>
          </p15:clr>
        </p15:guide>
        <p15:guide id="12" pos="2104">
          <p15:clr>
            <a:srgbClr val="F26B43"/>
          </p15:clr>
        </p15:guide>
        <p15:guide id="13" pos="2680">
          <p15:clr>
            <a:srgbClr val="F26B43"/>
          </p15:clr>
        </p15:guide>
        <p15:guide id="14" pos="2592">
          <p15:clr>
            <a:srgbClr val="F26B43"/>
          </p15:clr>
        </p15:guide>
        <p15:guide id="15" pos="3168">
          <p15:clr>
            <a:srgbClr val="F26B43"/>
          </p15:clr>
        </p15:guide>
        <p15:guide id="16" pos="3080">
          <p15:clr>
            <a:srgbClr val="F26B43"/>
          </p15:clr>
        </p15:guide>
        <p15:guide id="17" pos="3656">
          <p15:clr>
            <a:srgbClr val="F26B43"/>
          </p15:clr>
        </p15:guide>
        <p15:guide id="18" pos="3568">
          <p15:clr>
            <a:srgbClr val="F26B43"/>
          </p15:clr>
        </p15:guide>
        <p15:guide id="19" pos="4144">
          <p15:clr>
            <a:srgbClr val="F26B43"/>
          </p15:clr>
        </p15:guide>
        <p15:guide id="20" pos="4064">
          <p15:clr>
            <a:srgbClr val="F26B43"/>
          </p15:clr>
        </p15:guide>
        <p15:guide id="21" pos="4640">
          <p15:clr>
            <a:srgbClr val="F26B43"/>
          </p15:clr>
        </p15:guide>
        <p15:guide id="22" pos="4552">
          <p15:clr>
            <a:srgbClr val="F26B43"/>
          </p15:clr>
        </p15:guide>
        <p15:guide id="23" pos="5128">
          <p15:clr>
            <a:srgbClr val="F26B43"/>
          </p15:clr>
        </p15:guide>
        <p15:guide id="24" pos="5040">
          <p15:clr>
            <a:srgbClr val="F26B43"/>
          </p15:clr>
        </p15:guide>
        <p15:guide id="25" pos="5616">
          <p15:clr>
            <a:srgbClr val="F26B43"/>
          </p15:clr>
        </p15:guide>
        <p15:guide id="26" pos="5528">
          <p15:clr>
            <a:srgbClr val="F26B43"/>
          </p15:clr>
        </p15:guide>
        <p15:guide id="27" orient="horz">
          <p15:clr>
            <a:srgbClr val="F26B43"/>
          </p15:clr>
        </p15:guide>
        <p15:guide id="28" orient="horz" pos="3240">
          <p15:clr>
            <a:srgbClr val="F26B43"/>
          </p15:clr>
        </p15:guide>
        <p15:guide id="29" orient="horz" pos="256">
          <p15:clr>
            <a:srgbClr val="F26B43"/>
          </p15:clr>
        </p15:guide>
        <p15:guide id="30" orient="horz" pos="88">
          <p15:clr>
            <a:srgbClr val="F26B43"/>
          </p15:clr>
        </p15:guide>
        <p15:guide id="31" orient="horz" pos="664">
          <p15:clr>
            <a:srgbClr val="F26B43"/>
          </p15:clr>
        </p15:guide>
        <p15:guide id="32" orient="horz" pos="504">
          <p15:clr>
            <a:srgbClr val="F26B43"/>
          </p15:clr>
        </p15:guide>
        <p15:guide id="33" orient="horz" pos="1080">
          <p15:clr>
            <a:srgbClr val="F26B43"/>
          </p15:clr>
        </p15:guide>
        <p15:guide id="34" orient="horz" pos="912">
          <p15:clr>
            <a:srgbClr val="F26B43"/>
          </p15:clr>
        </p15:guide>
        <p15:guide id="35" orient="horz" pos="1488">
          <p15:clr>
            <a:srgbClr val="F26B43"/>
          </p15:clr>
        </p15:guide>
        <p15:guide id="36" orient="horz" pos="1320">
          <p15:clr>
            <a:srgbClr val="F26B43"/>
          </p15:clr>
        </p15:guide>
        <p15:guide id="37" orient="horz" pos="1896">
          <p15:clr>
            <a:srgbClr val="F26B43"/>
          </p15:clr>
        </p15:guide>
        <p15:guide id="38" orient="horz" pos="1728">
          <p15:clr>
            <a:srgbClr val="F26B43"/>
          </p15:clr>
        </p15:guide>
        <p15:guide id="39" orient="horz" pos="2304">
          <p15:clr>
            <a:srgbClr val="F26B43"/>
          </p15:clr>
        </p15:guide>
        <p15:guide id="40" orient="horz" pos="2136">
          <p15:clr>
            <a:srgbClr val="F26B43"/>
          </p15:clr>
        </p15:guide>
        <p15:guide id="41" orient="horz" pos="2712">
          <p15:clr>
            <a:srgbClr val="F26B43"/>
          </p15:clr>
        </p15:guide>
        <p15:guide id="42" orient="horz" pos="2544">
          <p15:clr>
            <a:srgbClr val="F26B43"/>
          </p15:clr>
        </p15:guide>
        <p15:guide id="43" orient="horz" pos="3120">
          <p15:clr>
            <a:srgbClr val="F26B43"/>
          </p15:clr>
        </p15:guide>
        <p15:guide id="44" orient="horz" pos="29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74.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41.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4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41.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4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4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4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4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4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4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41.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41.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41.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1.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4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1.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4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41.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4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1.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41.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41.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41.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4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1.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41.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41.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41.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41.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41.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41.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41.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14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1.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1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9.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9.xml"/></Relationships>
</file>

<file path=ppt/slides/_rels/slide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9.xml"/></Relationships>
</file>

<file path=ppt/slides/_rels/slide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9.xml"/></Relationships>
</file>

<file path=ppt/slides/_rels/slide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9.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56.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56.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56.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156.xml"/></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56.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156.xml"/></Relationships>
</file>

<file path=ppt/slides/_rels/slide60.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9.png"/><Relationship Id="rId7" Type="http://schemas.openxmlformats.org/officeDocument/2006/relationships/image" Target="../media/image19.svg"/><Relationship Id="rId2" Type="http://schemas.openxmlformats.org/officeDocument/2006/relationships/notesSlide" Target="../notesSlides/notesSlide45.xml"/><Relationship Id="rId1" Type="http://schemas.openxmlformats.org/officeDocument/2006/relationships/slideLayout" Target="../slideLayouts/slideLayout156.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156.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56.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56.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56.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56.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5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6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81.xml"/></Relationships>
</file>

<file path=ppt/slides/_rels/slide7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81.xml"/></Relationships>
</file>

<file path=ppt/slides/_rels/slide7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81.xml"/></Relationships>
</file>

<file path=ppt/slides/_rels/slide7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8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0.xml"/></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3.xml"/><Relationship Id="rId1" Type="http://schemas.openxmlformats.org/officeDocument/2006/relationships/slideLayout" Target="../slideLayouts/slideLayout141.xml"/></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141.xml"/></Relationships>
</file>

<file path=ppt/slides/_rels/slide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141.xml"/></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141.xml"/></Relationships>
</file>

<file path=ppt/slides/_rels/slide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1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5836C1C-4DE1-FCC8-C168-D7A786FF68F5}"/>
            </a:ext>
          </a:extLst>
        </p:cNvPr>
        <p:cNvGrpSpPr/>
        <p:nvPr/>
      </p:nvGrpSpPr>
      <p:grpSpPr>
        <a:xfrm>
          <a:off x="0" y="0"/>
          <a:ext cx="0" cy="0"/>
          <a:chOff x="0" y="0"/>
          <a:chExt cx="0" cy="0"/>
        </a:xfrm>
      </p:grpSpPr>
      <p:pic>
        <p:nvPicPr>
          <p:cNvPr id="9" name="Picture Placeholder 8" descr="A person sitting on a subway train&#10;&#10;AI-generated content may be incorrect.">
            <a:extLst>
              <a:ext uri="{FF2B5EF4-FFF2-40B4-BE49-F238E27FC236}">
                <a16:creationId xmlns:a16="http://schemas.microsoft.com/office/drawing/2014/main" id="{3CA5F6F1-65E4-9665-1A65-727AAAF91CDB}"/>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p:spPr>
      </p:pic>
      <p:sp>
        <p:nvSpPr>
          <p:cNvPr id="10" name="Rectangle 9">
            <a:extLst>
              <a:ext uri="{FF2B5EF4-FFF2-40B4-BE49-F238E27FC236}">
                <a16:creationId xmlns:a16="http://schemas.microsoft.com/office/drawing/2014/main" id="{73D24BBC-CB87-F904-F04F-C7D621BB8FB4}"/>
              </a:ext>
            </a:extLst>
          </p:cNvPr>
          <p:cNvSpPr/>
          <p:nvPr/>
        </p:nvSpPr>
        <p:spPr bwMode="auto">
          <a:xfrm>
            <a:off x="0" y="0"/>
            <a:ext cx="12192000" cy="6858000"/>
          </a:xfrm>
          <a:prstGeom prst="rect">
            <a:avLst/>
          </a:prstGeom>
          <a:solidFill>
            <a:schemeClr val="tx2">
              <a:alpha val="33000"/>
            </a:schemeClr>
          </a:solidFill>
          <a:ln w="12700" cap="flat" cmpd="sng" algn="ctr">
            <a:noFill/>
            <a:prstDash val="solid"/>
            <a:round/>
            <a:headEnd type="none" w="med" len="med"/>
            <a:tailEnd type="none" w="med" len="med"/>
          </a:ln>
          <a:effectLst/>
        </p:spPr>
        <p:txBody>
          <a:bodyPr rot="0" spcFirstLastPara="0" vertOverflow="overflow" horzOverflow="overflow" vert="horz" wrap="none" lIns="121920" tIns="60960" rIns="121920" bIns="60960" numCol="1" spcCol="0" rtlCol="0" fromWordArt="0" anchor="t" anchorCtr="0" forceAA="0" compatLnSpc="1">
            <a:prstTxWarp prst="textNoShape">
              <a:avLst/>
            </a:prstTxWarp>
            <a:noAutofit/>
          </a:bodyPr>
          <a:lstStyle/>
          <a:p>
            <a:pPr defTabSz="1219170" eaLnBrk="0" fontAlgn="base" hangingPunct="0">
              <a:lnSpc>
                <a:spcPct val="85000"/>
              </a:lnSpc>
              <a:spcBef>
                <a:spcPct val="0"/>
              </a:spcBef>
              <a:spcAft>
                <a:spcPts val="1600"/>
              </a:spcAft>
              <a:defRPr/>
            </a:pPr>
            <a:endParaRPr lang="en-GB" sz="2667" noProof="0" dirty="0">
              <a:solidFill>
                <a:srgbClr val="5F5F5F"/>
              </a:solidFill>
              <a:latin typeface="Aptos"/>
            </a:endParaRPr>
          </a:p>
        </p:txBody>
      </p:sp>
      <p:pic>
        <p:nvPicPr>
          <p:cNvPr id="11" name="Picture 2" descr="Homepage - London TravelWatch">
            <a:extLst>
              <a:ext uri="{FF2B5EF4-FFF2-40B4-BE49-F238E27FC236}">
                <a16:creationId xmlns:a16="http://schemas.microsoft.com/office/drawing/2014/main" id="{95F81F87-7540-C772-1BB3-B354E478E1BF}"/>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1165982" y="271422"/>
            <a:ext cx="2476297" cy="838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Yonder Consulting | LinkedIn">
            <a:extLst>
              <a:ext uri="{FF2B5EF4-FFF2-40B4-BE49-F238E27FC236}">
                <a16:creationId xmlns:a16="http://schemas.microsoft.com/office/drawing/2014/main" id="{CD47A3D8-B913-D620-92E4-1D1D1EBAB50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1609" y="271421"/>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2">
            <a:extLst>
              <a:ext uri="{FF2B5EF4-FFF2-40B4-BE49-F238E27FC236}">
                <a16:creationId xmlns:a16="http://schemas.microsoft.com/office/drawing/2014/main" id="{0B5D4FCE-B169-DAC1-B6EE-6EFA41E80562}"/>
              </a:ext>
            </a:extLst>
          </p:cNvPr>
          <p:cNvSpPr/>
          <p:nvPr/>
        </p:nvSpPr>
        <p:spPr>
          <a:xfrm flipV="1">
            <a:off x="685800" y="5873487"/>
            <a:ext cx="10820465" cy="0"/>
          </a:xfrm>
          <a:prstGeom prst="line">
            <a:avLst/>
          </a:prstGeom>
          <a:ln w="19050" cap="flat">
            <a:solidFill>
              <a:schemeClr val="bg1"/>
            </a:solidFill>
            <a:prstDash val="solid"/>
            <a:headEnd type="none" w="sm" len="sm"/>
            <a:tailEnd type="none" w="sm" len="sm"/>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5">
            <a:extLst>
              <a:ext uri="{FF2B5EF4-FFF2-40B4-BE49-F238E27FC236}">
                <a16:creationId xmlns:a16="http://schemas.microsoft.com/office/drawing/2014/main" id="{E397EAAC-4EA2-8072-7B79-6D6759CB9D23}"/>
              </a:ext>
            </a:extLst>
          </p:cNvPr>
          <p:cNvSpPr txBox="1"/>
          <p:nvPr/>
        </p:nvSpPr>
        <p:spPr>
          <a:xfrm>
            <a:off x="685798" y="1547853"/>
            <a:ext cx="10371903" cy="2462213"/>
          </a:xfrm>
          <a:prstGeom prst="rect">
            <a:avLst/>
          </a:prstGeom>
        </p:spPr>
        <p:txBody>
          <a:bodyPr wrap="square" lIns="0" tIns="0" rIns="0" bIns="0" rtlCol="0" anchor="t">
            <a:spAutoFit/>
          </a:bodyPr>
          <a:lstStyle/>
          <a:p>
            <a:pPr marL="0" marR="0" lvl="0" indent="0" algn="l" defTabSz="609630" rtl="0" eaLnBrk="1" fontAlgn="auto" latinLnBrk="0" hangingPunct="1">
              <a:spcBef>
                <a:spcPts val="0"/>
              </a:spcBef>
              <a:spcAft>
                <a:spcPts val="0"/>
              </a:spcAft>
              <a:buClrTx/>
              <a:buSzTx/>
              <a:buFontTx/>
              <a:buNone/>
              <a:tabLst/>
              <a:defRPr/>
            </a:pPr>
            <a:r>
              <a:rPr kumimoji="0" lang="en-GB" sz="4000" b="1" i="0" u="none" strike="noStrike" kern="1200" cap="none" spc="0" normalizeH="0" baseline="0" noProof="0" dirty="0">
                <a:ln>
                  <a:noFill/>
                </a:ln>
                <a:solidFill>
                  <a:schemeClr val="bg1"/>
                </a:solidFill>
                <a:effectLst/>
                <a:uLnTx/>
                <a:uFillTx/>
                <a:latin typeface="Arial Bold"/>
                <a:ea typeface="Arial Bold"/>
                <a:cs typeface="Arial Bold"/>
                <a:sym typeface="Arial Bold"/>
              </a:rPr>
              <a:t>Exploring the user journey for reporting sexual harassment, </a:t>
            </a:r>
            <a:r>
              <a:rPr lang="en-GB" sz="4000" b="1" dirty="0">
                <a:solidFill>
                  <a:schemeClr val="bg1"/>
                </a:solidFill>
                <a:latin typeface="Arial Bold"/>
                <a:ea typeface="Arial Bold"/>
                <a:cs typeface="Arial Bold"/>
                <a:sym typeface="Arial Bold"/>
              </a:rPr>
              <a:t>violence against women and girls,</a:t>
            </a:r>
            <a:r>
              <a:rPr kumimoji="0" lang="en-GB" sz="4000" b="1" i="0" u="none" strike="noStrike" kern="1200" cap="none" spc="0" normalizeH="0" baseline="0" noProof="0" dirty="0">
                <a:ln>
                  <a:noFill/>
                </a:ln>
                <a:solidFill>
                  <a:schemeClr val="bg1"/>
                </a:solidFill>
                <a:effectLst/>
                <a:uLnTx/>
                <a:uFillTx/>
                <a:latin typeface="Arial Bold"/>
                <a:ea typeface="Arial Bold"/>
                <a:cs typeface="Arial Bold"/>
                <a:sym typeface="Arial Bold"/>
              </a:rPr>
              <a:t> and hate crime on London’s public transport network</a:t>
            </a:r>
          </a:p>
        </p:txBody>
      </p:sp>
      <p:sp>
        <p:nvSpPr>
          <p:cNvPr id="15" name="TextBox 6">
            <a:extLst>
              <a:ext uri="{FF2B5EF4-FFF2-40B4-BE49-F238E27FC236}">
                <a16:creationId xmlns:a16="http://schemas.microsoft.com/office/drawing/2014/main" id="{9854C605-5F84-CC0E-E3FD-6290CB24EC03}"/>
              </a:ext>
            </a:extLst>
          </p:cNvPr>
          <p:cNvSpPr txBox="1"/>
          <p:nvPr/>
        </p:nvSpPr>
        <p:spPr>
          <a:xfrm>
            <a:off x="685798" y="4133863"/>
            <a:ext cx="10371903" cy="807913"/>
          </a:xfrm>
          <a:prstGeom prst="rect">
            <a:avLst/>
          </a:prstGeom>
        </p:spPr>
        <p:txBody>
          <a:bodyPr lIns="0" tIns="0" rIns="0" bIns="0" rtlCol="0" anchor="t">
            <a:spAutoFit/>
          </a:bodyPr>
          <a:lstStyle/>
          <a:p>
            <a:pPr marL="0" marR="0" lvl="0" indent="0" algn="l" defTabSz="609630" rtl="0" eaLnBrk="1" fontAlgn="auto" latinLnBrk="0" hangingPunct="1">
              <a:lnSpc>
                <a:spcPts val="2906"/>
              </a:lnSpc>
              <a:spcBef>
                <a:spcPts val="0"/>
              </a:spcBef>
              <a:spcAft>
                <a:spcPts val="0"/>
              </a:spcAft>
              <a:buClrTx/>
              <a:buSzTx/>
              <a:buFontTx/>
              <a:buNone/>
              <a:tabLst/>
              <a:defRPr/>
            </a:pPr>
            <a:r>
              <a:rPr lang="en-GB" sz="2666" b="1" noProof="0" dirty="0">
                <a:solidFill>
                  <a:schemeClr val="bg1"/>
                </a:solidFill>
                <a:latin typeface="Arial Bold"/>
                <a:ea typeface="Arial Bold"/>
                <a:cs typeface="Arial Bold"/>
                <a:sym typeface="Arial Bold"/>
              </a:rPr>
              <a:t>June 2026 – Insight report</a:t>
            </a:r>
            <a:endParaRPr kumimoji="0" lang="en-GB" sz="2666" b="1" i="0" u="none" strike="noStrike" kern="1200" cap="none" spc="0" normalizeH="0" baseline="0" noProof="0" dirty="0">
              <a:ln>
                <a:noFill/>
              </a:ln>
              <a:solidFill>
                <a:schemeClr val="bg1"/>
              </a:solidFill>
              <a:effectLst/>
              <a:uLnTx/>
              <a:uFillTx/>
              <a:latin typeface="Arial Bold"/>
              <a:ea typeface="Arial Bold"/>
              <a:cs typeface="Arial Bold"/>
              <a:sym typeface="Arial Bold"/>
            </a:endParaRPr>
          </a:p>
          <a:p>
            <a:pPr marL="0" marR="0" lvl="0" indent="0" algn="l" defTabSz="609630" rtl="0" eaLnBrk="1" fontAlgn="auto" latinLnBrk="0" hangingPunct="1">
              <a:lnSpc>
                <a:spcPts val="1744"/>
              </a:lnSpc>
              <a:spcBef>
                <a:spcPts val="0"/>
              </a:spcBef>
              <a:spcAft>
                <a:spcPts val="0"/>
              </a:spcAft>
              <a:buClrTx/>
              <a:buSzTx/>
              <a:buFontTx/>
              <a:buNone/>
              <a:tabLst/>
              <a:defRPr/>
            </a:pPr>
            <a:endParaRPr kumimoji="0" lang="en-GB" sz="2666" b="1" i="0" u="none" strike="noStrike" kern="1200" cap="none" spc="0" normalizeH="0" baseline="0" noProof="0" dirty="0">
              <a:ln>
                <a:noFill/>
              </a:ln>
              <a:solidFill>
                <a:schemeClr val="bg1"/>
              </a:solidFill>
              <a:effectLst/>
              <a:uLnTx/>
              <a:uFillTx/>
              <a:latin typeface="Arial Bold"/>
              <a:ea typeface="Arial Bold"/>
              <a:cs typeface="Arial Bold"/>
              <a:sym typeface="Arial Bold"/>
            </a:endParaRPr>
          </a:p>
          <a:p>
            <a:pPr lvl="0" defTabSz="609630">
              <a:lnSpc>
                <a:spcPts val="1744"/>
              </a:lnSpc>
              <a:defRPr/>
            </a:pPr>
            <a:r>
              <a:rPr lang="en-GB" sz="1600" noProof="0" dirty="0">
                <a:solidFill>
                  <a:schemeClr val="bg1"/>
                </a:solidFill>
                <a:latin typeface="Arial"/>
                <a:ea typeface="Arial"/>
                <a:cs typeface="Arial"/>
                <a:sym typeface="Arial"/>
              </a:rPr>
              <a:t>London TravelWatch</a:t>
            </a:r>
            <a:r>
              <a:rPr lang="en-GB" sz="1600" dirty="0">
                <a:solidFill>
                  <a:schemeClr val="bg1"/>
                </a:solidFill>
                <a:latin typeface="Arial"/>
                <a:ea typeface="Arial"/>
                <a:cs typeface="Arial"/>
                <a:sym typeface="Arial"/>
              </a:rPr>
              <a:t> x Yonder Consulting</a:t>
            </a:r>
            <a:endParaRPr kumimoji="0" lang="en-GB" sz="1600" b="0" i="0" u="none" strike="noStrike" kern="1200" cap="none" spc="0" normalizeH="0" baseline="0" noProof="0" dirty="0">
              <a:ln>
                <a:noFill/>
              </a:ln>
              <a:solidFill>
                <a:schemeClr val="bg1"/>
              </a:solidFill>
              <a:effectLst/>
              <a:uLnTx/>
              <a:uFillTx/>
              <a:latin typeface="Arial"/>
              <a:ea typeface="Arial"/>
              <a:cs typeface="Arial"/>
              <a:sym typeface="Arial"/>
            </a:endParaRPr>
          </a:p>
        </p:txBody>
      </p:sp>
    </p:spTree>
    <p:extLst>
      <p:ext uri="{BB962C8B-B14F-4D97-AF65-F5344CB8AC3E}">
        <p14:creationId xmlns:p14="http://schemas.microsoft.com/office/powerpoint/2010/main" val="178143123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8017A3-D0F4-69FC-9BBD-E73EA8F99F4C}"/>
              </a:ext>
            </a:extLst>
          </p:cNvPr>
          <p:cNvSpPr>
            <a:spLocks noGrp="1"/>
          </p:cNvSpPr>
          <p:nvPr>
            <p:ph type="body" sz="quarter" idx="19"/>
          </p:nvPr>
        </p:nvSpPr>
        <p:spPr>
          <a:xfrm>
            <a:off x="4071124" y="1060039"/>
            <a:ext cx="1003795" cy="419100"/>
          </a:xfrm>
        </p:spPr>
        <p:txBody>
          <a:bodyPr vert="horz" lIns="0" tIns="36000" rIns="91440" bIns="45720" rtlCol="0">
            <a:normAutofit fontScale="85000" lnSpcReduction="20000"/>
          </a:bodyPr>
          <a:lstStyle/>
          <a:p>
            <a:pPr marL="0" indent="0">
              <a:buNone/>
            </a:pPr>
            <a:r>
              <a:rPr lang="en-GB" sz="3200" noProof="0" dirty="0">
                <a:latin typeface="+mj-lt"/>
              </a:rPr>
              <a:t>01</a:t>
            </a:r>
          </a:p>
        </p:txBody>
      </p:sp>
      <p:sp>
        <p:nvSpPr>
          <p:cNvPr id="4" name="Text Placeholder 3">
            <a:extLst>
              <a:ext uri="{FF2B5EF4-FFF2-40B4-BE49-F238E27FC236}">
                <a16:creationId xmlns:a16="http://schemas.microsoft.com/office/drawing/2014/main" id="{B5A728D5-400C-986F-290C-C9B8B3DA6358}"/>
              </a:ext>
            </a:extLst>
          </p:cNvPr>
          <p:cNvSpPr>
            <a:spLocks noGrp="1"/>
          </p:cNvSpPr>
          <p:nvPr>
            <p:ph type="body" sz="quarter" idx="20"/>
          </p:nvPr>
        </p:nvSpPr>
        <p:spPr>
          <a:xfrm>
            <a:off x="4798406" y="1060039"/>
            <a:ext cx="6840000" cy="419100"/>
          </a:xfrm>
        </p:spPr>
        <p:txBody>
          <a:bodyPr>
            <a:normAutofit fontScale="85000" lnSpcReduction="20000"/>
          </a:bodyPr>
          <a:lstStyle/>
          <a:p>
            <a:pPr marL="0" indent="0">
              <a:buNone/>
            </a:pPr>
            <a:r>
              <a:rPr lang="en-GB" noProof="0" dirty="0"/>
              <a:t>Background &amp; methodology</a:t>
            </a:r>
          </a:p>
        </p:txBody>
      </p:sp>
      <p:sp>
        <p:nvSpPr>
          <p:cNvPr id="5" name="Text Placeholder 4">
            <a:extLst>
              <a:ext uri="{FF2B5EF4-FFF2-40B4-BE49-F238E27FC236}">
                <a16:creationId xmlns:a16="http://schemas.microsoft.com/office/drawing/2014/main" id="{E525509E-AF8A-FCA8-E8C5-5DD9A5D1CF3B}"/>
              </a:ext>
            </a:extLst>
          </p:cNvPr>
          <p:cNvSpPr>
            <a:spLocks noGrp="1"/>
          </p:cNvSpPr>
          <p:nvPr>
            <p:ph type="body" sz="quarter" idx="21"/>
          </p:nvPr>
        </p:nvSpPr>
        <p:spPr>
          <a:xfrm>
            <a:off x="4071124" y="1621844"/>
            <a:ext cx="1003795" cy="419100"/>
          </a:xfrm>
        </p:spPr>
        <p:txBody>
          <a:bodyPr>
            <a:normAutofit fontScale="85000" lnSpcReduction="20000"/>
          </a:bodyPr>
          <a:lstStyle/>
          <a:p>
            <a:pPr marL="0" indent="0">
              <a:buNone/>
            </a:pPr>
            <a:r>
              <a:rPr lang="en-GB" noProof="0" dirty="0"/>
              <a:t>02</a:t>
            </a:r>
          </a:p>
        </p:txBody>
      </p:sp>
      <p:sp>
        <p:nvSpPr>
          <p:cNvPr id="6" name="Text Placeholder 5">
            <a:extLst>
              <a:ext uri="{FF2B5EF4-FFF2-40B4-BE49-F238E27FC236}">
                <a16:creationId xmlns:a16="http://schemas.microsoft.com/office/drawing/2014/main" id="{904E56AB-5080-EC35-273F-87C07E99EBEE}"/>
              </a:ext>
            </a:extLst>
          </p:cNvPr>
          <p:cNvSpPr>
            <a:spLocks noGrp="1"/>
          </p:cNvSpPr>
          <p:nvPr>
            <p:ph type="body" sz="quarter" idx="22"/>
          </p:nvPr>
        </p:nvSpPr>
        <p:spPr>
          <a:xfrm>
            <a:off x="4798406" y="1621844"/>
            <a:ext cx="6840000" cy="419100"/>
          </a:xfrm>
        </p:spPr>
        <p:txBody>
          <a:bodyPr>
            <a:normAutofit fontScale="85000" lnSpcReduction="20000"/>
          </a:bodyPr>
          <a:lstStyle/>
          <a:p>
            <a:pPr marL="0" indent="0">
              <a:buNone/>
            </a:pPr>
            <a:r>
              <a:rPr lang="en-GB" noProof="0" dirty="0"/>
              <a:t>The lived experience of harm</a:t>
            </a:r>
          </a:p>
        </p:txBody>
      </p:sp>
      <p:sp>
        <p:nvSpPr>
          <p:cNvPr id="7" name="Text Placeholder 6">
            <a:extLst>
              <a:ext uri="{FF2B5EF4-FFF2-40B4-BE49-F238E27FC236}">
                <a16:creationId xmlns:a16="http://schemas.microsoft.com/office/drawing/2014/main" id="{466F9B32-6E0F-080C-89EE-EC970157052E}"/>
              </a:ext>
            </a:extLst>
          </p:cNvPr>
          <p:cNvSpPr>
            <a:spLocks noGrp="1"/>
          </p:cNvSpPr>
          <p:nvPr>
            <p:ph type="body" sz="quarter" idx="23"/>
          </p:nvPr>
        </p:nvSpPr>
        <p:spPr>
          <a:xfrm>
            <a:off x="4071124" y="2183649"/>
            <a:ext cx="1003795" cy="419100"/>
          </a:xfrm>
        </p:spPr>
        <p:txBody>
          <a:bodyPr>
            <a:normAutofit fontScale="85000" lnSpcReduction="20000"/>
          </a:bodyPr>
          <a:lstStyle/>
          <a:p>
            <a:pPr marL="0" indent="0">
              <a:buNone/>
            </a:pPr>
            <a:r>
              <a:rPr lang="en-GB" noProof="0" dirty="0"/>
              <a:t>03</a:t>
            </a:r>
          </a:p>
        </p:txBody>
      </p:sp>
      <p:sp>
        <p:nvSpPr>
          <p:cNvPr id="8" name="Text Placeholder 7">
            <a:extLst>
              <a:ext uri="{FF2B5EF4-FFF2-40B4-BE49-F238E27FC236}">
                <a16:creationId xmlns:a16="http://schemas.microsoft.com/office/drawing/2014/main" id="{E021B8E1-0348-872A-5833-A4B56FBF0587}"/>
              </a:ext>
            </a:extLst>
          </p:cNvPr>
          <p:cNvSpPr>
            <a:spLocks noGrp="1"/>
          </p:cNvSpPr>
          <p:nvPr>
            <p:ph type="body" sz="quarter" idx="24"/>
          </p:nvPr>
        </p:nvSpPr>
        <p:spPr>
          <a:xfrm>
            <a:off x="4798406" y="2183649"/>
            <a:ext cx="6840000" cy="419100"/>
          </a:xfrm>
        </p:spPr>
        <p:txBody>
          <a:bodyPr>
            <a:normAutofit fontScale="85000" lnSpcReduction="20000"/>
          </a:bodyPr>
          <a:lstStyle/>
          <a:p>
            <a:pPr marL="0" indent="0">
              <a:buNone/>
            </a:pPr>
            <a:r>
              <a:rPr lang="en-GB" noProof="0" dirty="0"/>
              <a:t>Understanding the decision to report</a:t>
            </a:r>
          </a:p>
        </p:txBody>
      </p:sp>
      <p:sp>
        <p:nvSpPr>
          <p:cNvPr id="10" name="Text Placeholder 9">
            <a:extLst>
              <a:ext uri="{FF2B5EF4-FFF2-40B4-BE49-F238E27FC236}">
                <a16:creationId xmlns:a16="http://schemas.microsoft.com/office/drawing/2014/main" id="{947F2375-8831-F029-7198-C40F566B50FE}"/>
              </a:ext>
            </a:extLst>
          </p:cNvPr>
          <p:cNvSpPr>
            <a:spLocks noGrp="1"/>
          </p:cNvSpPr>
          <p:nvPr>
            <p:ph type="body" sz="quarter" idx="26"/>
          </p:nvPr>
        </p:nvSpPr>
        <p:spPr>
          <a:xfrm>
            <a:off x="4798406" y="2693673"/>
            <a:ext cx="5952452" cy="1542709"/>
          </a:xfrm>
        </p:spPr>
        <p:txBody>
          <a:bodyPr>
            <a:noAutofit/>
          </a:bodyPr>
          <a:lstStyle/>
          <a:p>
            <a:r>
              <a:rPr lang="en-GB" sz="1600" noProof="0" dirty="0"/>
              <a:t>How the nature of the incident shapes the decision to report</a:t>
            </a:r>
          </a:p>
          <a:p>
            <a:r>
              <a:rPr lang="en-GB" sz="1600" noProof="0" dirty="0"/>
              <a:t>How the social response shapes the decision to report</a:t>
            </a:r>
          </a:p>
          <a:p>
            <a:r>
              <a:rPr lang="en-GB" sz="1600" noProof="0" dirty="0"/>
              <a:t>How the victim’s personal context and practical knowledge shapes the decision to report</a:t>
            </a:r>
          </a:p>
          <a:p>
            <a:r>
              <a:rPr lang="en-GB" sz="1600" noProof="0" dirty="0"/>
              <a:t>The cost-benefit analysis of reporting</a:t>
            </a:r>
          </a:p>
          <a:p>
            <a:r>
              <a:rPr lang="en-GB" sz="1600" noProof="0" dirty="0"/>
              <a:t>The reality of the reporting experience</a:t>
            </a:r>
          </a:p>
          <a:p>
            <a:endParaRPr lang="en-GB" sz="1600" noProof="0" dirty="0"/>
          </a:p>
        </p:txBody>
      </p:sp>
      <p:sp>
        <p:nvSpPr>
          <p:cNvPr id="11" name="Text Placeholder 10">
            <a:extLst>
              <a:ext uri="{FF2B5EF4-FFF2-40B4-BE49-F238E27FC236}">
                <a16:creationId xmlns:a16="http://schemas.microsoft.com/office/drawing/2014/main" id="{7598A3F3-FC3F-4D3F-1CF9-4992CF0C45F1}"/>
              </a:ext>
            </a:extLst>
          </p:cNvPr>
          <p:cNvSpPr>
            <a:spLocks noGrp="1"/>
          </p:cNvSpPr>
          <p:nvPr>
            <p:ph type="body" sz="quarter" idx="27"/>
          </p:nvPr>
        </p:nvSpPr>
        <p:spPr>
          <a:xfrm>
            <a:off x="4071124" y="4554388"/>
            <a:ext cx="1003795" cy="419100"/>
          </a:xfrm>
        </p:spPr>
        <p:txBody>
          <a:bodyPr>
            <a:normAutofit fontScale="85000" lnSpcReduction="20000"/>
          </a:bodyPr>
          <a:lstStyle/>
          <a:p>
            <a:pPr marL="0" indent="0">
              <a:buNone/>
            </a:pPr>
            <a:r>
              <a:rPr lang="en-GB" noProof="0" dirty="0"/>
              <a:t>05</a:t>
            </a:r>
          </a:p>
        </p:txBody>
      </p:sp>
      <p:sp>
        <p:nvSpPr>
          <p:cNvPr id="12" name="Text Placeholder 11">
            <a:extLst>
              <a:ext uri="{FF2B5EF4-FFF2-40B4-BE49-F238E27FC236}">
                <a16:creationId xmlns:a16="http://schemas.microsoft.com/office/drawing/2014/main" id="{B4FB0332-BA77-980E-CBEC-61760B4812E4}"/>
              </a:ext>
            </a:extLst>
          </p:cNvPr>
          <p:cNvSpPr>
            <a:spLocks noGrp="1"/>
          </p:cNvSpPr>
          <p:nvPr>
            <p:ph type="body" sz="quarter" idx="28"/>
          </p:nvPr>
        </p:nvSpPr>
        <p:spPr>
          <a:xfrm>
            <a:off x="4798406" y="4554388"/>
            <a:ext cx="6840000" cy="419100"/>
          </a:xfrm>
        </p:spPr>
        <p:txBody>
          <a:bodyPr>
            <a:normAutofit fontScale="85000" lnSpcReduction="20000"/>
          </a:bodyPr>
          <a:lstStyle/>
          <a:p>
            <a:pPr marL="0" indent="0">
              <a:buNone/>
            </a:pPr>
            <a:r>
              <a:rPr lang="en-GB" noProof="0" dirty="0"/>
              <a:t>Building out the ideal reporting journey</a:t>
            </a:r>
          </a:p>
        </p:txBody>
      </p:sp>
      <p:sp>
        <p:nvSpPr>
          <p:cNvPr id="15" name="Freeform 4">
            <a:extLst>
              <a:ext uri="{FF2B5EF4-FFF2-40B4-BE49-F238E27FC236}">
                <a16:creationId xmlns:a16="http://schemas.microsoft.com/office/drawing/2014/main" id="{AC49E39D-A545-2064-2EAE-8E8D1B17AEE6}"/>
              </a:ext>
            </a:extLst>
          </p:cNvPr>
          <p:cNvSpPr/>
          <p:nvPr/>
        </p:nvSpPr>
        <p:spPr>
          <a:xfrm>
            <a:off x="268505" y="503448"/>
            <a:ext cx="3270709" cy="1131463"/>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endParaRPr lang="en-GB" noProof="0" dirty="0"/>
          </a:p>
        </p:txBody>
      </p:sp>
      <p:sp>
        <p:nvSpPr>
          <p:cNvPr id="2" name="Text Placeholder 10">
            <a:extLst>
              <a:ext uri="{FF2B5EF4-FFF2-40B4-BE49-F238E27FC236}">
                <a16:creationId xmlns:a16="http://schemas.microsoft.com/office/drawing/2014/main" id="{A0C098FA-74CE-8E5A-E4ED-1BA67A98173E}"/>
              </a:ext>
            </a:extLst>
          </p:cNvPr>
          <p:cNvSpPr txBox="1">
            <a:spLocks/>
          </p:cNvSpPr>
          <p:nvPr/>
        </p:nvSpPr>
        <p:spPr>
          <a:xfrm>
            <a:off x="4071124" y="5129105"/>
            <a:ext cx="1003795" cy="419100"/>
          </a:xfrm>
          <a:prstGeom prst="rect">
            <a:avLst/>
          </a:prstGeom>
        </p:spPr>
        <p:txBody>
          <a:bodyPr vert="horz" lIns="0" tIns="36000" rIns="91440" bIns="45720" rtlCol="0">
            <a:normAutofit fontScale="85000" lnSpcReduction="20000"/>
          </a:bodyPr>
          <a:lstStyle>
            <a:lvl1pPr marL="228611" indent="-228611" algn="l" defTabSz="609630" rtl="0" eaLnBrk="1" latinLnBrk="0" hangingPunct="1">
              <a:spcBef>
                <a:spcPct val="20000"/>
              </a:spcBef>
              <a:spcAft>
                <a:spcPts val="0"/>
              </a:spcAft>
              <a:buFont typeface="Arial" pitchFamily="34" charset="0"/>
              <a:buChar char="•"/>
              <a:defRPr sz="3200" b="0" kern="1200">
                <a:solidFill>
                  <a:schemeClr val="bg1"/>
                </a:solidFill>
                <a:latin typeface="+mj-lt"/>
                <a:ea typeface="+mn-ea"/>
                <a:cs typeface="+mn-cs"/>
              </a:defRPr>
            </a:lvl1pPr>
            <a:lvl2pPr marL="495325" indent="-190510" algn="ctr"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ctr"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ctr"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ctr"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Font typeface="Arial" pitchFamily="34" charset="0"/>
              <a:buNone/>
            </a:pPr>
            <a:r>
              <a:rPr lang="en-GB" noProof="0" dirty="0"/>
              <a:t>06</a:t>
            </a:r>
          </a:p>
        </p:txBody>
      </p:sp>
      <p:sp>
        <p:nvSpPr>
          <p:cNvPr id="13" name="Text Placeholder 11">
            <a:extLst>
              <a:ext uri="{FF2B5EF4-FFF2-40B4-BE49-F238E27FC236}">
                <a16:creationId xmlns:a16="http://schemas.microsoft.com/office/drawing/2014/main" id="{33E464D3-7DBB-25C9-2FA6-3F9688FE3F79}"/>
              </a:ext>
            </a:extLst>
          </p:cNvPr>
          <p:cNvSpPr txBox="1">
            <a:spLocks/>
          </p:cNvSpPr>
          <p:nvPr/>
        </p:nvSpPr>
        <p:spPr>
          <a:xfrm>
            <a:off x="4798406" y="5129105"/>
            <a:ext cx="6840000" cy="419100"/>
          </a:xfrm>
          <a:prstGeom prst="rect">
            <a:avLst/>
          </a:prstGeom>
        </p:spPr>
        <p:txBody>
          <a:bodyPr vert="horz" lIns="0" tIns="36000" rIns="91440" bIns="45720" rtlCol="0">
            <a:normAutofit fontScale="85000" lnSpcReduction="20000"/>
          </a:bodyPr>
          <a:lstStyle>
            <a:lvl1pPr marL="228611" indent="-228611" algn="l" defTabSz="609630" rtl="0" eaLnBrk="1" latinLnBrk="0" hangingPunct="1">
              <a:spcBef>
                <a:spcPct val="20000"/>
              </a:spcBef>
              <a:spcAft>
                <a:spcPts val="0"/>
              </a:spcAft>
              <a:buFont typeface="Arial" pitchFamily="34" charset="0"/>
              <a:buChar char="•"/>
              <a:defRPr sz="3200" b="0" kern="1200">
                <a:solidFill>
                  <a:schemeClr val="bg1"/>
                </a:solidFill>
                <a:latin typeface="+mj-lt"/>
                <a:ea typeface="+mn-ea"/>
                <a:cs typeface="+mn-cs"/>
              </a:defRPr>
            </a:lvl1pPr>
            <a:lvl2pPr marL="495325" indent="-190510" algn="ctr"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ctr"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ctr"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ctr"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Font typeface="Arial" pitchFamily="34" charset="0"/>
              <a:buNone/>
            </a:pPr>
            <a:r>
              <a:rPr lang="en-GB" noProof="0" dirty="0"/>
              <a:t>Recommendations across the journey</a:t>
            </a:r>
          </a:p>
        </p:txBody>
      </p:sp>
    </p:spTree>
    <p:extLst>
      <p:ext uri="{BB962C8B-B14F-4D97-AF65-F5344CB8AC3E}">
        <p14:creationId xmlns:p14="http://schemas.microsoft.com/office/powerpoint/2010/main" val="428827733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9E2BE-3F0E-BC24-5A2C-A066588DDF3F}"/>
              </a:ext>
            </a:extLst>
          </p:cNvPr>
          <p:cNvSpPr>
            <a:spLocks noGrp="1"/>
          </p:cNvSpPr>
          <p:nvPr>
            <p:ph type="ctrTitle"/>
          </p:nvPr>
        </p:nvSpPr>
        <p:spPr/>
        <p:txBody>
          <a:bodyPr/>
          <a:lstStyle/>
          <a:p>
            <a:r>
              <a:rPr lang="en-GB" b="1" noProof="0" dirty="0"/>
              <a:t>Background &amp; methodology</a:t>
            </a:r>
          </a:p>
        </p:txBody>
      </p:sp>
      <p:sp>
        <p:nvSpPr>
          <p:cNvPr id="3" name="Freeform 4">
            <a:extLst>
              <a:ext uri="{FF2B5EF4-FFF2-40B4-BE49-F238E27FC236}">
                <a16:creationId xmlns:a16="http://schemas.microsoft.com/office/drawing/2014/main" id="{66290FD9-74F3-FA70-0A29-993E195CAE1E}"/>
              </a:ext>
            </a:extLst>
          </p:cNvPr>
          <p:cNvSpPr/>
          <p:nvPr/>
        </p:nvSpPr>
        <p:spPr>
          <a:xfrm>
            <a:off x="268505" y="503448"/>
            <a:ext cx="3270709" cy="1131463"/>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endParaRPr lang="en-GB" noProof="0" dirty="0"/>
          </a:p>
        </p:txBody>
      </p:sp>
    </p:spTree>
    <p:extLst>
      <p:ext uri="{BB962C8B-B14F-4D97-AF65-F5344CB8AC3E}">
        <p14:creationId xmlns:p14="http://schemas.microsoft.com/office/powerpoint/2010/main" val="182068823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5843E"/>
        </a:solidFill>
        <a:effectLst/>
      </p:bgPr>
    </p:bg>
    <p:spTree>
      <p:nvGrpSpPr>
        <p:cNvPr id="1" name="">
          <a:extLst>
            <a:ext uri="{FF2B5EF4-FFF2-40B4-BE49-F238E27FC236}">
              <a16:creationId xmlns:a16="http://schemas.microsoft.com/office/drawing/2014/main" id="{506557AD-A065-DC5F-A59C-C82968D36F8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162F767-7F40-DDDF-70BC-6BC4D60DF2B6}"/>
              </a:ext>
            </a:extLst>
          </p:cNvPr>
          <p:cNvSpPr txBox="1"/>
          <p:nvPr/>
        </p:nvSpPr>
        <p:spPr>
          <a:xfrm>
            <a:off x="685800" y="3193049"/>
            <a:ext cx="4736592" cy="2954655"/>
          </a:xfrm>
          <a:prstGeom prst="rect">
            <a:avLst/>
          </a:prstGeom>
        </p:spPr>
        <p:txBody>
          <a:bodyPr wrap="square" lIns="0" tIns="0" rIns="0" bIns="0" rtlCol="0" anchor="t">
            <a:spAutoFit/>
          </a:bodyPr>
          <a:lstStyle/>
          <a:p>
            <a:pPr defTabSz="609630">
              <a:spcBef>
                <a:spcPct val="0"/>
              </a:spcBef>
              <a:defRPr/>
            </a:pPr>
            <a:endParaRPr kumimoji="0" lang="en-GB" sz="1200" b="0" i="0" u="none" strike="noStrike" kern="1200" cap="none" spc="-48" normalizeH="0" baseline="0" noProof="0" dirty="0">
              <a:ln>
                <a:noFill/>
              </a:ln>
              <a:solidFill>
                <a:schemeClr val="bg1"/>
              </a:solidFill>
              <a:effectLst/>
              <a:uLnTx/>
              <a:uFillTx/>
              <a:latin typeface="Arial" panose="020B0604020202020204" pitchFamily="34" charset="0"/>
              <a:ea typeface="Arial"/>
              <a:cs typeface="Arial" panose="020B0604020202020204" pitchFamily="34" charset="0"/>
              <a:sym typeface="Arial"/>
            </a:endParaRPr>
          </a:p>
          <a:p>
            <a:pPr defTabSz="609630">
              <a:spcBef>
                <a:spcPct val="0"/>
              </a:spcBef>
              <a:defRPr/>
            </a:pPr>
            <a:r>
              <a:rPr kumimoji="0" lang="en-GB" sz="1200" b="0" i="0" u="none" strike="noStrike" kern="1200" cap="none" spc="-48" normalizeH="0" baseline="0" noProof="0" dirty="0">
                <a:ln>
                  <a:noFill/>
                </a:ln>
                <a:solidFill>
                  <a:schemeClr val="bg1"/>
                </a:solidFill>
                <a:effectLst/>
                <a:uLnTx/>
                <a:uFillTx/>
                <a:latin typeface="Arial" panose="020B0604020202020204" pitchFamily="34" charset="0"/>
                <a:ea typeface="Arial"/>
                <a:cs typeface="Arial" panose="020B0604020202020204" pitchFamily="34" charset="0"/>
                <a:sym typeface="Arial"/>
              </a:rPr>
              <a:t>There is now ample evidence that personal security</a:t>
            </a:r>
            <a:r>
              <a:rPr lang="en-GB" sz="1200" spc="-48" noProof="0" dirty="0">
                <a:solidFill>
                  <a:schemeClr val="bg1"/>
                </a:solidFill>
                <a:latin typeface="Arial" panose="020B0604020202020204" pitchFamily="34" charset="0"/>
                <a:ea typeface="Arial"/>
                <a:cs typeface="Arial" panose="020B0604020202020204" pitchFamily="34" charset="0"/>
                <a:sym typeface="Arial"/>
              </a:rPr>
              <a:t> </a:t>
            </a:r>
            <a:r>
              <a:rPr kumimoji="0" lang="en-GB" sz="1200" b="0" i="0" u="none" strike="noStrike" kern="1200" cap="none" spc="-48" normalizeH="0" baseline="0" noProof="0" dirty="0">
                <a:ln>
                  <a:noFill/>
                </a:ln>
                <a:solidFill>
                  <a:schemeClr val="bg1"/>
                </a:solidFill>
                <a:effectLst/>
                <a:uLnTx/>
                <a:uFillTx/>
                <a:latin typeface="Arial" panose="020B0604020202020204" pitchFamily="34" charset="0"/>
                <a:ea typeface="Arial"/>
                <a:cs typeface="Arial" panose="020B0604020202020204" pitchFamily="34" charset="0"/>
                <a:sym typeface="Arial"/>
              </a:rPr>
              <a:t>is a pervasive problem </a:t>
            </a:r>
            <a:r>
              <a:rPr lang="en-GB" sz="1200" spc="-48" noProof="0" dirty="0">
                <a:solidFill>
                  <a:schemeClr val="bg1"/>
                </a:solidFill>
                <a:latin typeface="Arial" panose="020B0604020202020204" pitchFamily="34" charset="0"/>
                <a:ea typeface="Arial"/>
                <a:cs typeface="Arial" panose="020B0604020202020204" pitchFamily="34" charset="0"/>
                <a:sym typeface="Arial"/>
              </a:rPr>
              <a:t>on the London transport network. Threats to personal security are experienced disproportionally by those with protected characteristics, and are intersectional in nature. These issues were highlighted in two LTW publications: the Personal Security Report, 2022 and Out in London, 2023. </a:t>
            </a:r>
          </a:p>
          <a:p>
            <a:pPr lvl="0" defTabSz="609630">
              <a:spcBef>
                <a:spcPct val="0"/>
              </a:spcBef>
              <a:defRPr/>
            </a:pPr>
            <a:endParaRPr lang="en-GB" sz="1200" noProof="0" dirty="0">
              <a:solidFill>
                <a:schemeClr val="bg1"/>
              </a:solidFill>
              <a:latin typeface="Arial" panose="020B0604020202020204" pitchFamily="34" charset="0"/>
              <a:cs typeface="Arial" panose="020B0604020202020204" pitchFamily="34" charset="0"/>
            </a:endParaRPr>
          </a:p>
          <a:p>
            <a:pPr defTabSz="609630">
              <a:spcBef>
                <a:spcPct val="0"/>
              </a:spcBef>
              <a:defRPr/>
            </a:pPr>
            <a:r>
              <a:rPr lang="en-GB" sz="1200" noProof="0" dirty="0">
                <a:solidFill>
                  <a:schemeClr val="bg1"/>
                </a:solidFill>
                <a:latin typeface="Arial" panose="020B0604020202020204" pitchFamily="34" charset="0"/>
                <a:cs typeface="Arial" panose="020B0604020202020204" pitchFamily="34" charset="0"/>
              </a:rPr>
              <a:t>The scale of underreporting means the true picture is likely worse than existing data suggests. Many people also choose not to report incidents due to a lack of trust, awareness, or confidence that action will follow. </a:t>
            </a:r>
          </a:p>
          <a:p>
            <a:pPr defTabSz="609630">
              <a:spcBef>
                <a:spcPct val="0"/>
              </a:spcBef>
              <a:defRPr/>
            </a:pPr>
            <a:endParaRPr lang="en-GB" sz="1200" noProof="0" dirty="0">
              <a:solidFill>
                <a:schemeClr val="bg1"/>
              </a:solidFill>
              <a:latin typeface="Arial" panose="020B0604020202020204" pitchFamily="34" charset="0"/>
              <a:cs typeface="Arial" panose="020B0604020202020204" pitchFamily="34" charset="0"/>
            </a:endParaRPr>
          </a:p>
          <a:p>
            <a:pPr defTabSz="609630">
              <a:spcBef>
                <a:spcPct val="0"/>
              </a:spcBef>
              <a:defRPr/>
            </a:pPr>
            <a:r>
              <a:rPr lang="en-GB" sz="1200" noProof="0" dirty="0">
                <a:solidFill>
                  <a:schemeClr val="bg1"/>
                </a:solidFill>
                <a:latin typeface="Arial" panose="020B0604020202020204" pitchFamily="34" charset="0"/>
                <a:cs typeface="Arial" panose="020B0604020202020204" pitchFamily="34" charset="0"/>
              </a:rPr>
              <a:t>For many, these experiences directly affect whether and how they travel — leading to avoidance behaviours, increased anxiety, and reduced access to the city.</a:t>
            </a:r>
          </a:p>
          <a:p>
            <a:pPr lvl="0" defTabSz="609630">
              <a:spcBef>
                <a:spcPct val="0"/>
              </a:spcBef>
              <a:defRPr/>
            </a:pPr>
            <a:endParaRPr lang="en-GB" sz="1200" spc="-48" noProof="0" dirty="0">
              <a:solidFill>
                <a:schemeClr val="bg1"/>
              </a:solidFill>
              <a:latin typeface="Arial" panose="020B0604020202020204" pitchFamily="34" charset="0"/>
              <a:ea typeface="Arial"/>
              <a:cs typeface="Arial" panose="020B0604020202020204" pitchFamily="34" charset="0"/>
              <a:sym typeface="Arial"/>
            </a:endParaRPr>
          </a:p>
        </p:txBody>
      </p:sp>
      <p:sp>
        <p:nvSpPr>
          <p:cNvPr id="3" name="TextBox 3">
            <a:extLst>
              <a:ext uri="{FF2B5EF4-FFF2-40B4-BE49-F238E27FC236}">
                <a16:creationId xmlns:a16="http://schemas.microsoft.com/office/drawing/2014/main" id="{8512D48F-ADDC-07B5-B75A-6753B25E4EB9}"/>
              </a:ext>
            </a:extLst>
          </p:cNvPr>
          <p:cNvSpPr txBox="1"/>
          <p:nvPr/>
        </p:nvSpPr>
        <p:spPr>
          <a:xfrm>
            <a:off x="6227064" y="2476244"/>
            <a:ext cx="4369307" cy="3652282"/>
          </a:xfrm>
          <a:prstGeom prst="rect">
            <a:avLst/>
          </a:prstGeom>
        </p:spPr>
        <p:txBody>
          <a:bodyPr wrap="square" lIns="0" tIns="0" rIns="0" bIns="0" rtlCol="0" anchor="t">
            <a:spAutoFit/>
          </a:bodyPr>
          <a:lstStyle/>
          <a:p>
            <a:pPr defTabSz="609630">
              <a:lnSpc>
                <a:spcPts val="2613"/>
              </a:lnSpc>
              <a:defRPr/>
            </a:pPr>
            <a:r>
              <a:rPr lang="en-GB" b="1" spc="-55" noProof="0" dirty="0">
                <a:solidFill>
                  <a:srgbClr val="FFF1CC"/>
                </a:solidFill>
                <a:latin typeface="Arial Bold"/>
                <a:cs typeface="Arial Bold"/>
                <a:sym typeface="Arial Bold"/>
              </a:rPr>
              <a:t>The need: </a:t>
            </a:r>
            <a:r>
              <a:rPr lang="en-GB" b="1" spc="-55" noProof="0" dirty="0">
                <a:solidFill>
                  <a:srgbClr val="FFFFFF"/>
                </a:solidFill>
                <a:latin typeface="Arial Bold"/>
                <a:cs typeface="Arial Bold"/>
                <a:sym typeface="Arial Bold"/>
              </a:rPr>
              <a:t>clear post-incident pathways</a:t>
            </a:r>
          </a:p>
          <a:p>
            <a:pPr defTabSz="609630">
              <a:lnSpc>
                <a:spcPts val="2613"/>
              </a:lnSpc>
              <a:defRPr/>
            </a:pPr>
            <a:endParaRPr lang="en-GB" sz="2000" b="1" spc="-55" noProof="0" dirty="0">
              <a:solidFill>
                <a:srgbClr val="FFFFFF"/>
              </a:solidFill>
              <a:latin typeface="Arial Bold"/>
              <a:cs typeface="Arial Bold"/>
              <a:sym typeface="Arial Bold"/>
            </a:endParaRPr>
          </a:p>
          <a:p>
            <a:r>
              <a:rPr lang="en-GB" sz="200" b="1" spc="-55" noProof="0" dirty="0">
                <a:solidFill>
                  <a:srgbClr val="FFFFFF"/>
                </a:solidFill>
                <a:latin typeface="Arial Bold"/>
                <a:cs typeface="Arial Bold"/>
                <a:sym typeface="Arial Bold"/>
              </a:rPr>
              <a:t> </a:t>
            </a:r>
          </a:p>
          <a:p>
            <a:endParaRPr lang="en-GB" sz="200" b="1" spc="-55" noProof="0" dirty="0">
              <a:solidFill>
                <a:srgbClr val="FFFFFF"/>
              </a:solidFill>
              <a:latin typeface="Arial Bold"/>
              <a:cs typeface="Arial Bold"/>
              <a:sym typeface="Arial Bold"/>
            </a:endParaRPr>
          </a:p>
          <a:p>
            <a:endParaRPr lang="en-GB" sz="200" b="1" spc="-55" noProof="0" dirty="0">
              <a:solidFill>
                <a:srgbClr val="FFFFFF"/>
              </a:solidFill>
              <a:latin typeface="Arial Bold"/>
              <a:cs typeface="Arial Bold"/>
              <a:sym typeface="Arial Bold"/>
            </a:endParaRPr>
          </a:p>
          <a:p>
            <a:endParaRPr lang="en-GB" sz="200" b="1" spc="-55" noProof="0" dirty="0">
              <a:solidFill>
                <a:srgbClr val="FFFFFF"/>
              </a:solidFill>
              <a:latin typeface="Arial Bold"/>
              <a:cs typeface="Arial Bold"/>
              <a:sym typeface="Arial Bold"/>
            </a:endParaRPr>
          </a:p>
          <a:p>
            <a:endParaRPr lang="en-GB" sz="200" b="1" spc="-55" noProof="0" dirty="0">
              <a:solidFill>
                <a:srgbClr val="FFFFFF"/>
              </a:solidFill>
              <a:latin typeface="Arial Bold"/>
              <a:cs typeface="Arial Bold"/>
              <a:sym typeface="Arial Bold"/>
            </a:endParaRPr>
          </a:p>
          <a:p>
            <a:endParaRPr lang="en-GB" sz="200" b="1" spc="-55" noProof="0" dirty="0">
              <a:solidFill>
                <a:srgbClr val="FFFFFF"/>
              </a:solidFill>
              <a:latin typeface="Arial Bold"/>
              <a:cs typeface="Arial Bold"/>
              <a:sym typeface="Arial Bold"/>
            </a:endParaRPr>
          </a:p>
          <a:p>
            <a:endParaRPr lang="en-GB" sz="200" b="1" spc="-55" noProof="0" dirty="0">
              <a:solidFill>
                <a:srgbClr val="FFFFFF"/>
              </a:solidFill>
              <a:latin typeface="Arial Bold"/>
              <a:cs typeface="Arial Bold"/>
              <a:sym typeface="Arial Bold"/>
            </a:endParaRPr>
          </a:p>
          <a:p>
            <a:r>
              <a:rPr lang="en-GB" sz="1200" noProof="0" dirty="0">
                <a:solidFill>
                  <a:schemeClr val="bg1"/>
                </a:solidFill>
                <a:latin typeface="Arial" panose="020B0604020202020204" pitchFamily="34" charset="0"/>
                <a:cs typeface="Arial" panose="020B0604020202020204" pitchFamily="34" charset="0"/>
              </a:rPr>
              <a:t>The 2024 Personal Security Summit, co-convened by TfL and LTW, identified four cross-industry priorities: collaboration, intersectional solutions, breaking down barriers to reporting, and inclusive campaigns.</a:t>
            </a:r>
          </a:p>
          <a:p>
            <a:endParaRPr lang="en-GB" sz="1200" noProof="0" dirty="0">
              <a:solidFill>
                <a:schemeClr val="bg1"/>
              </a:solidFill>
              <a:latin typeface="Arial" panose="020B0604020202020204" pitchFamily="34" charset="0"/>
              <a:cs typeface="Arial" panose="020B0604020202020204" pitchFamily="34" charset="0"/>
            </a:endParaRPr>
          </a:p>
          <a:p>
            <a:r>
              <a:rPr lang="en-GB" sz="1200" noProof="0" dirty="0">
                <a:solidFill>
                  <a:schemeClr val="bg1"/>
                </a:solidFill>
                <a:latin typeface="Arial" panose="020B0604020202020204" pitchFamily="34" charset="0"/>
                <a:cs typeface="Arial" panose="020B0604020202020204" pitchFamily="34" charset="0"/>
              </a:rPr>
              <a:t>The summit discussed an ideal post-incident pathway — Support → Report → Action → Feedback — but there is currently a lack of evidence on the lived experience of harassment and hate on London Transport, particularly regarding the reporting journey.</a:t>
            </a:r>
          </a:p>
          <a:p>
            <a:endParaRPr lang="en-GB" sz="1200" noProof="0" dirty="0">
              <a:solidFill>
                <a:schemeClr val="bg1"/>
              </a:solidFill>
              <a:latin typeface="Arial" panose="020B0604020202020204" pitchFamily="34" charset="0"/>
              <a:cs typeface="Arial" panose="020B0604020202020204" pitchFamily="34" charset="0"/>
            </a:endParaRPr>
          </a:p>
          <a:p>
            <a:r>
              <a:rPr lang="en-GB" sz="1200" noProof="0" dirty="0">
                <a:solidFill>
                  <a:schemeClr val="bg1"/>
                </a:solidFill>
                <a:latin typeface="Arial" panose="020B0604020202020204" pitchFamily="34" charset="0"/>
                <a:cs typeface="Arial" panose="020B0604020202020204" pitchFamily="34" charset="0"/>
              </a:rPr>
              <a:t>From the moment an incident occurs through to a report being made or not, we need to understand whether the reporting journey is fit for purpose, and how it can be made better for those who need it. This pathway now needs stress-testing to ensure its suitability and intersectional appropriateness.</a:t>
            </a:r>
          </a:p>
        </p:txBody>
      </p:sp>
      <p:sp>
        <p:nvSpPr>
          <p:cNvPr id="5" name="TextBox 5">
            <a:extLst>
              <a:ext uri="{FF2B5EF4-FFF2-40B4-BE49-F238E27FC236}">
                <a16:creationId xmlns:a16="http://schemas.microsoft.com/office/drawing/2014/main" id="{F8926FBA-8C34-4175-523F-6A9172D3BA50}"/>
              </a:ext>
            </a:extLst>
          </p:cNvPr>
          <p:cNvSpPr txBox="1"/>
          <p:nvPr/>
        </p:nvSpPr>
        <p:spPr>
          <a:xfrm>
            <a:off x="685800" y="1357962"/>
            <a:ext cx="10633116" cy="715132"/>
          </a:xfrm>
          <a:prstGeom prst="rect">
            <a:avLst/>
          </a:prstGeom>
        </p:spPr>
        <p:txBody>
          <a:bodyPr wrap="square" lIns="0" tIns="0" rIns="0" bIns="0" rtlCol="0" anchor="t">
            <a:spAutoFit/>
          </a:bodyPr>
          <a:lstStyle/>
          <a:p>
            <a:pPr marL="0" marR="0" lvl="0" indent="0" algn="l" defTabSz="609630" rtl="0" eaLnBrk="1" fontAlgn="auto" latinLnBrk="0" hangingPunct="1">
              <a:lnSpc>
                <a:spcPts val="6134"/>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FFF1CC"/>
                </a:solidFill>
                <a:effectLst/>
                <a:uLnTx/>
                <a:uFillTx/>
                <a:latin typeface="Arial Bold"/>
                <a:ea typeface="Arial Bold"/>
                <a:cs typeface="Arial Bold"/>
                <a:sym typeface="Arial Bold"/>
              </a:rPr>
              <a:t>Research Background</a:t>
            </a:r>
          </a:p>
        </p:txBody>
      </p:sp>
      <p:cxnSp>
        <p:nvCxnSpPr>
          <p:cNvPr id="11" name="Straight Connector 10">
            <a:extLst>
              <a:ext uri="{FF2B5EF4-FFF2-40B4-BE49-F238E27FC236}">
                <a16:creationId xmlns:a16="http://schemas.microsoft.com/office/drawing/2014/main" id="{DE3F2078-BD0A-B36C-1DA0-22775224AFC5}"/>
              </a:ext>
            </a:extLst>
          </p:cNvPr>
          <p:cNvCxnSpPr>
            <a:cxnSpLocks/>
          </p:cNvCxnSpPr>
          <p:nvPr/>
        </p:nvCxnSpPr>
        <p:spPr>
          <a:xfrm>
            <a:off x="685800" y="3206496"/>
            <a:ext cx="3374136" cy="0"/>
          </a:xfrm>
          <a:prstGeom prst="line">
            <a:avLst/>
          </a:prstGeom>
          <a:ln>
            <a:solidFill>
              <a:srgbClr val="FFF1CC"/>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48D9F6D-28CF-496B-8EC9-8872364C00FA}"/>
              </a:ext>
            </a:extLst>
          </p:cNvPr>
          <p:cNvCxnSpPr>
            <a:cxnSpLocks/>
          </p:cNvCxnSpPr>
          <p:nvPr/>
        </p:nvCxnSpPr>
        <p:spPr>
          <a:xfrm>
            <a:off x="6227064" y="3187318"/>
            <a:ext cx="3374136" cy="0"/>
          </a:xfrm>
          <a:prstGeom prst="line">
            <a:avLst/>
          </a:prstGeom>
          <a:ln>
            <a:solidFill>
              <a:srgbClr val="FFF1CC"/>
            </a:solidFill>
          </a:ln>
        </p:spPr>
        <p:style>
          <a:lnRef idx="1">
            <a:schemeClr val="accent1"/>
          </a:lnRef>
          <a:fillRef idx="0">
            <a:schemeClr val="accent1"/>
          </a:fillRef>
          <a:effectRef idx="0">
            <a:schemeClr val="accent1"/>
          </a:effectRef>
          <a:fontRef idx="minor">
            <a:schemeClr val="tx1"/>
          </a:fontRef>
        </p:style>
      </p:cxnSp>
      <p:sp>
        <p:nvSpPr>
          <p:cNvPr id="15" name="Freeform 4">
            <a:extLst>
              <a:ext uri="{FF2B5EF4-FFF2-40B4-BE49-F238E27FC236}">
                <a16:creationId xmlns:a16="http://schemas.microsoft.com/office/drawing/2014/main" id="{7A02D905-760F-1427-78BD-B15F1A7255FF}"/>
              </a:ext>
            </a:extLst>
          </p:cNvPr>
          <p:cNvSpPr/>
          <p:nvPr/>
        </p:nvSpPr>
        <p:spPr>
          <a:xfrm>
            <a:off x="163056" y="171751"/>
            <a:ext cx="1685567" cy="583102"/>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4C95203A-9F04-29B4-A820-FD1CE4508230}"/>
              </a:ext>
            </a:extLst>
          </p:cNvPr>
          <p:cNvSpPr txBox="1"/>
          <p:nvPr/>
        </p:nvSpPr>
        <p:spPr>
          <a:xfrm>
            <a:off x="585216" y="2476244"/>
            <a:ext cx="5641848" cy="923330"/>
          </a:xfrm>
          <a:prstGeom prst="rect">
            <a:avLst/>
          </a:prstGeom>
          <a:noFill/>
        </p:spPr>
        <p:txBody>
          <a:bodyPr wrap="square" rtlCol="0">
            <a:spAutoFit/>
          </a:bodyPr>
          <a:lstStyle/>
          <a:p>
            <a:r>
              <a:rPr lang="en-GB" b="1" spc="-55" dirty="0">
                <a:solidFill>
                  <a:srgbClr val="FFF1CC"/>
                </a:solidFill>
                <a:latin typeface="Arial Bold"/>
                <a:ea typeface="Arial Bold"/>
                <a:cs typeface="Arial Bold"/>
                <a:sym typeface="Arial Bold"/>
              </a:rPr>
              <a:t>The problem: </a:t>
            </a:r>
            <a:r>
              <a:rPr lang="en-GB" b="1" spc="-55" dirty="0">
                <a:solidFill>
                  <a:srgbClr val="FFFFFF"/>
                </a:solidFill>
                <a:latin typeface="Arial Bold"/>
                <a:ea typeface="Arial Bold"/>
                <a:cs typeface="Arial Bold"/>
                <a:sym typeface="Arial Bold"/>
              </a:rPr>
              <a:t>ongoing violence against women and girls, hate and harassment on London transport</a:t>
            </a:r>
            <a:endParaRPr lang="en-GB" sz="1000" b="1" spc="-55" dirty="0">
              <a:solidFill>
                <a:srgbClr val="FFFFFF"/>
              </a:solidFill>
              <a:latin typeface="Arial Bold"/>
              <a:ea typeface="Arial Bold"/>
              <a:cs typeface="Arial Bold"/>
              <a:sym typeface="Arial Bold"/>
            </a:endParaRPr>
          </a:p>
          <a:p>
            <a:endParaRPr lang="en-GB" dirty="0"/>
          </a:p>
        </p:txBody>
      </p:sp>
    </p:spTree>
    <p:extLst>
      <p:ext uri="{BB962C8B-B14F-4D97-AF65-F5344CB8AC3E}">
        <p14:creationId xmlns:p14="http://schemas.microsoft.com/office/powerpoint/2010/main" val="2051518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C0FECB-0644-6B77-C8D3-E381EA74A33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338279B-F3DE-F712-560A-D092DD2BD301}"/>
              </a:ext>
            </a:extLst>
          </p:cNvPr>
          <p:cNvSpPr/>
          <p:nvPr/>
        </p:nvSpPr>
        <p:spPr>
          <a:xfrm>
            <a:off x="-1" y="0"/>
            <a:ext cx="7884543" cy="685800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TextBox 7">
            <a:extLst>
              <a:ext uri="{FF2B5EF4-FFF2-40B4-BE49-F238E27FC236}">
                <a16:creationId xmlns:a16="http://schemas.microsoft.com/office/drawing/2014/main" id="{E6C2747B-5DB5-3DA3-B266-E89A2C1A2F0A}"/>
              </a:ext>
            </a:extLst>
          </p:cNvPr>
          <p:cNvSpPr txBox="1"/>
          <p:nvPr/>
        </p:nvSpPr>
        <p:spPr>
          <a:xfrm>
            <a:off x="685800" y="1178807"/>
            <a:ext cx="5102526" cy="715132"/>
          </a:xfrm>
          <a:prstGeom prst="rect">
            <a:avLst/>
          </a:prstGeom>
        </p:spPr>
        <p:txBody>
          <a:bodyPr wrap="square" lIns="0" tIns="0" rIns="0" bIns="0" rtlCol="0" anchor="t">
            <a:spAutoFit/>
          </a:bodyPr>
          <a:lstStyle/>
          <a:p>
            <a:pPr marL="0" marR="0" lvl="0" indent="0" algn="l" defTabSz="609630" rtl="0" eaLnBrk="1" fontAlgn="auto" latinLnBrk="0" hangingPunct="1">
              <a:lnSpc>
                <a:spcPts val="6134"/>
              </a:lnSpc>
              <a:spcBef>
                <a:spcPts val="0"/>
              </a:spcBef>
              <a:spcAft>
                <a:spcPts val="0"/>
              </a:spcAft>
              <a:buClrTx/>
              <a:buSzTx/>
              <a:buFontTx/>
              <a:buNone/>
              <a:tabLst/>
              <a:defRPr/>
            </a:pPr>
            <a:r>
              <a:rPr kumimoji="0" lang="en-GB" sz="4400" b="1" i="0" u="none" strike="noStrike" kern="1200" cap="none" spc="0" normalizeH="0" baseline="0" noProof="0" dirty="0">
                <a:ln>
                  <a:noFill/>
                </a:ln>
                <a:solidFill>
                  <a:schemeClr val="bg1"/>
                </a:solidFill>
                <a:effectLst/>
                <a:uLnTx/>
                <a:uFillTx/>
                <a:latin typeface="Arial Bold"/>
                <a:ea typeface="Arial Bold"/>
                <a:cs typeface="Arial Bold"/>
                <a:sym typeface="Arial Bold"/>
              </a:rPr>
              <a:t>Project Objectives</a:t>
            </a:r>
          </a:p>
        </p:txBody>
      </p:sp>
      <p:sp>
        <p:nvSpPr>
          <p:cNvPr id="6" name="Freeform 4">
            <a:extLst>
              <a:ext uri="{FF2B5EF4-FFF2-40B4-BE49-F238E27FC236}">
                <a16:creationId xmlns:a16="http://schemas.microsoft.com/office/drawing/2014/main" id="{647DC584-96FB-D85D-EECA-F6B034321FBC}"/>
              </a:ext>
            </a:extLst>
          </p:cNvPr>
          <p:cNvSpPr/>
          <p:nvPr/>
        </p:nvSpPr>
        <p:spPr>
          <a:xfrm>
            <a:off x="163056" y="171751"/>
            <a:ext cx="1685567" cy="583102"/>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0FE434FF-0DD4-B59C-B550-C5AF8480FCC8}"/>
              </a:ext>
            </a:extLst>
          </p:cNvPr>
          <p:cNvGrpSpPr/>
          <p:nvPr/>
        </p:nvGrpSpPr>
        <p:grpSpPr>
          <a:xfrm>
            <a:off x="493776" y="2317893"/>
            <a:ext cx="7232905" cy="4253537"/>
            <a:chOff x="685799" y="2400300"/>
            <a:chExt cx="6894577" cy="4253537"/>
          </a:xfrm>
        </p:grpSpPr>
        <p:sp>
          <p:nvSpPr>
            <p:cNvPr id="8" name="TextBox 8">
              <a:extLst>
                <a:ext uri="{FF2B5EF4-FFF2-40B4-BE49-F238E27FC236}">
                  <a16:creationId xmlns:a16="http://schemas.microsoft.com/office/drawing/2014/main" id="{01BDF571-ABC5-2FB3-6F5E-E4C951EAFD1F}"/>
                </a:ext>
              </a:extLst>
            </p:cNvPr>
            <p:cNvSpPr txBox="1"/>
            <p:nvPr/>
          </p:nvSpPr>
          <p:spPr>
            <a:xfrm>
              <a:off x="685799" y="2400300"/>
              <a:ext cx="6894577" cy="4253537"/>
            </a:xfrm>
            <a:prstGeom prst="rect">
              <a:avLst/>
            </a:prstGeom>
          </p:spPr>
          <p:txBody>
            <a:bodyPr wrap="square" lIns="0" tIns="0" rIns="0" bIns="0" rtlCol="0" anchor="t">
              <a:spAutoFit/>
            </a:bodyPr>
            <a:lstStyle/>
            <a:p>
              <a:pPr marR="0" lvl="0" algn="l" defTabSz="609630" rtl="0" eaLnBrk="1" fontAlgn="auto" latinLnBrk="0" hangingPunct="1">
                <a:lnSpc>
                  <a:spcPts val="2239"/>
                </a:lnSpc>
                <a:spcBef>
                  <a:spcPts val="0"/>
                </a:spcBef>
                <a:spcAft>
                  <a:spcPts val="1200"/>
                </a:spcAft>
                <a:buClrTx/>
                <a:buSzTx/>
                <a:tabLst/>
                <a:defRPr/>
              </a:pPr>
              <a:r>
                <a:rPr kumimoji="0" lang="en-GB" sz="1600" b="1" i="0" u="none" strike="noStrike" kern="1200" cap="none" spc="-48" normalizeH="0" baseline="0" noProof="0" dirty="0">
                  <a:ln>
                    <a:noFill/>
                  </a:ln>
                  <a:solidFill>
                    <a:srgbClr val="FFF1CC"/>
                  </a:solidFill>
                  <a:effectLst/>
                  <a:uLnTx/>
                  <a:uFillTx/>
                  <a:latin typeface="Arial"/>
                  <a:ea typeface="Arial"/>
                  <a:cs typeface="Arial"/>
                  <a:sym typeface="Arial"/>
                </a:rPr>
                <a:t>The project was commissioned because there was a need to better understand the user journey for reporting sexual harassment, violence against women and girls (VAWG), and hate crime on London’s public transport network. Core objectives include:</a:t>
              </a:r>
              <a:endParaRPr kumimoji="0" lang="en-GB" sz="300" b="1" i="0" u="none" strike="noStrike" kern="1200" cap="none" spc="-48" normalizeH="0" baseline="0" noProof="0" dirty="0">
                <a:ln>
                  <a:noFill/>
                </a:ln>
                <a:solidFill>
                  <a:srgbClr val="FFF1CC"/>
                </a:solidFill>
                <a:effectLst/>
                <a:uLnTx/>
                <a:uFillTx/>
                <a:latin typeface="Arial"/>
                <a:ea typeface="Arial"/>
                <a:cs typeface="Arial"/>
                <a:sym typeface="Arial"/>
              </a:endParaRPr>
            </a:p>
            <a:p>
              <a:pPr marL="342900" marR="0" lvl="0" indent="-342900" algn="l" defTabSz="609630" rtl="0" eaLnBrk="1" fontAlgn="auto" latinLnBrk="0" hangingPunct="1">
                <a:lnSpc>
                  <a:spcPts val="2239"/>
                </a:lnSpc>
                <a:spcBef>
                  <a:spcPts val="0"/>
                </a:spcBef>
                <a:spcAft>
                  <a:spcPts val="1200"/>
                </a:spcAft>
                <a:buClrTx/>
                <a:buSzTx/>
                <a:buFontTx/>
                <a:buAutoNum type="arabicPeriod"/>
                <a:tabLst/>
                <a:defRPr/>
              </a:pPr>
              <a:r>
                <a:rPr kumimoji="0" lang="en-GB" sz="1400" b="1" i="0" u="none" strike="noStrike" kern="1200" cap="none" spc="-48" normalizeH="0" baseline="0" noProof="0" dirty="0">
                  <a:ln>
                    <a:noFill/>
                  </a:ln>
                  <a:solidFill>
                    <a:srgbClr val="E8F3EC"/>
                  </a:solidFill>
                  <a:effectLst/>
                  <a:uLnTx/>
                  <a:uFillTx/>
                  <a:latin typeface="Arial"/>
                  <a:ea typeface="Arial"/>
                  <a:cs typeface="Arial"/>
                  <a:sym typeface="Arial"/>
                </a:rPr>
                <a:t>Map the current journey: </a:t>
              </a:r>
              <a:r>
                <a:rPr kumimoji="0" lang="en-GB" sz="1400" b="0" i="0" u="none" strike="noStrike" kern="1200" cap="none" spc="-48" normalizeH="0" baseline="0" noProof="0" dirty="0">
                  <a:ln>
                    <a:noFill/>
                  </a:ln>
                  <a:solidFill>
                    <a:schemeClr val="bg1"/>
                  </a:solidFill>
                  <a:effectLst/>
                  <a:uLnTx/>
                  <a:uFillTx/>
                  <a:latin typeface="Arial"/>
                  <a:ea typeface="Arial"/>
                  <a:cs typeface="Arial"/>
                  <a:sym typeface="Arial"/>
                </a:rPr>
                <a:t>Document passenger experiences of reporting (and not reporting) incidents to identify the key emotional, practical, and trust-based barriers.</a:t>
              </a:r>
            </a:p>
            <a:p>
              <a:pPr marL="342900" marR="0" lvl="0" indent="-342900" algn="l" defTabSz="609630" rtl="0" eaLnBrk="1" fontAlgn="auto" latinLnBrk="0" hangingPunct="1">
                <a:lnSpc>
                  <a:spcPts val="2239"/>
                </a:lnSpc>
                <a:spcBef>
                  <a:spcPts val="0"/>
                </a:spcBef>
                <a:spcAft>
                  <a:spcPts val="1200"/>
                </a:spcAft>
                <a:buClrTx/>
                <a:buSzTx/>
                <a:buFontTx/>
                <a:buAutoNum type="arabicPeriod"/>
                <a:tabLst/>
                <a:defRPr/>
              </a:pPr>
              <a:r>
                <a:rPr kumimoji="0" lang="en-GB" sz="1400" b="1" i="0" u="none" strike="noStrike" kern="1200" cap="none" spc="-48" normalizeH="0" baseline="0" noProof="0" dirty="0">
                  <a:ln>
                    <a:noFill/>
                  </a:ln>
                  <a:solidFill>
                    <a:srgbClr val="E8F3EC"/>
                  </a:solidFill>
                  <a:effectLst/>
                  <a:uLnTx/>
                  <a:uFillTx/>
                  <a:latin typeface="Arial"/>
                  <a:ea typeface="Arial"/>
                  <a:cs typeface="Arial"/>
                  <a:sym typeface="Arial"/>
                </a:rPr>
                <a:t>Evaluate existing pathways: </a:t>
              </a:r>
              <a:r>
                <a:rPr kumimoji="0" lang="en-GB" sz="1400" b="0" i="0" u="none" strike="noStrike" kern="1200" cap="none" spc="-48" normalizeH="0" baseline="0" noProof="0" dirty="0">
                  <a:ln>
                    <a:noFill/>
                  </a:ln>
                  <a:solidFill>
                    <a:schemeClr val="bg1"/>
                  </a:solidFill>
                  <a:effectLst/>
                  <a:uLnTx/>
                  <a:uFillTx/>
                  <a:latin typeface="Arial"/>
                  <a:ea typeface="Arial"/>
                  <a:cs typeface="Arial"/>
                  <a:sym typeface="Arial"/>
                </a:rPr>
                <a:t>Assess what works and what doesn’t in current systems to pinpoint where trust fails and which groups are being excluded.</a:t>
              </a:r>
            </a:p>
            <a:p>
              <a:pPr marL="342900" marR="0" lvl="0" indent="-342900" algn="l" defTabSz="609630" rtl="0" eaLnBrk="1" fontAlgn="auto" latinLnBrk="0" hangingPunct="1">
                <a:lnSpc>
                  <a:spcPts val="2239"/>
                </a:lnSpc>
                <a:spcBef>
                  <a:spcPts val="0"/>
                </a:spcBef>
                <a:spcAft>
                  <a:spcPts val="1200"/>
                </a:spcAft>
                <a:buClrTx/>
                <a:buSzTx/>
                <a:buFontTx/>
                <a:buAutoNum type="arabicPeriod"/>
                <a:tabLst/>
                <a:defRPr/>
              </a:pPr>
              <a:r>
                <a:rPr kumimoji="0" lang="en-GB" sz="1400" b="1" i="0" u="none" strike="noStrike" kern="1200" cap="none" spc="-48" normalizeH="0" baseline="0" noProof="0" dirty="0">
                  <a:ln>
                    <a:noFill/>
                  </a:ln>
                  <a:solidFill>
                    <a:srgbClr val="E8F3EC"/>
                  </a:solidFill>
                  <a:effectLst/>
                  <a:uLnTx/>
                  <a:uFillTx/>
                  <a:latin typeface="Arial"/>
                  <a:ea typeface="Arial"/>
                  <a:cs typeface="Arial"/>
                  <a:sym typeface="Arial"/>
                </a:rPr>
                <a:t>Define the ideal journey: </a:t>
              </a:r>
              <a:r>
                <a:rPr kumimoji="0" lang="en-GB" sz="1400" b="0" i="0" u="none" strike="noStrike" kern="1200" cap="none" spc="-48" normalizeH="0" baseline="0" noProof="0" dirty="0">
                  <a:ln>
                    <a:noFill/>
                  </a:ln>
                  <a:solidFill>
                    <a:schemeClr val="bg1"/>
                  </a:solidFill>
                  <a:effectLst/>
                  <a:uLnTx/>
                  <a:uFillTx/>
                  <a:latin typeface="Arial"/>
                  <a:ea typeface="Arial"/>
                  <a:cs typeface="Arial"/>
                  <a:sym typeface="Arial"/>
                </a:rPr>
                <a:t>Co-design a practical, victim-centred pathway by stress-testing</a:t>
              </a:r>
              <a:r>
                <a:rPr lang="en-GB" sz="1400" spc="-48" dirty="0">
                  <a:solidFill>
                    <a:schemeClr val="bg1"/>
                  </a:solidFill>
                  <a:latin typeface="Arial"/>
                  <a:ea typeface="Arial"/>
                  <a:cs typeface="Arial"/>
                  <a:sym typeface="Arial"/>
                </a:rPr>
                <a:t> and refining</a:t>
              </a:r>
              <a:r>
                <a:rPr kumimoji="0" lang="en-GB" sz="1400" b="0" i="0" u="none" strike="noStrike" kern="1200" cap="none" spc="-48" normalizeH="0" baseline="0" noProof="0" dirty="0">
                  <a:ln>
                    <a:noFill/>
                  </a:ln>
                  <a:solidFill>
                    <a:schemeClr val="bg1"/>
                  </a:solidFill>
                  <a:effectLst/>
                  <a:uLnTx/>
                  <a:uFillTx/>
                  <a:latin typeface="Arial"/>
                  <a:ea typeface="Arial"/>
                  <a:cs typeface="Arial"/>
                  <a:sym typeface="Arial"/>
                </a:rPr>
                <a:t> the ‘Support → Report → Action → Feedback’ framework against lived experience.</a:t>
              </a:r>
            </a:p>
            <a:p>
              <a:pPr marL="342900" marR="0" lvl="0" indent="-342900" algn="l" defTabSz="609630" rtl="0" eaLnBrk="1" fontAlgn="auto" latinLnBrk="0" hangingPunct="1">
                <a:lnSpc>
                  <a:spcPts val="2239"/>
                </a:lnSpc>
                <a:spcBef>
                  <a:spcPts val="0"/>
                </a:spcBef>
                <a:spcAft>
                  <a:spcPts val="1200"/>
                </a:spcAft>
                <a:buClrTx/>
                <a:buSzTx/>
                <a:buFontTx/>
                <a:buAutoNum type="arabicPeriod"/>
                <a:tabLst/>
                <a:defRPr/>
              </a:pPr>
              <a:r>
                <a:rPr kumimoji="0" lang="en-GB" sz="1400" b="1" i="0" u="none" strike="noStrike" kern="1200" cap="none" spc="-48" normalizeH="0" baseline="0" noProof="0" dirty="0">
                  <a:ln>
                    <a:noFill/>
                  </a:ln>
                  <a:solidFill>
                    <a:srgbClr val="E8F3EC"/>
                  </a:solidFill>
                  <a:effectLst/>
                  <a:uLnTx/>
                  <a:uFillTx/>
                  <a:latin typeface="Arial"/>
                  <a:ea typeface="Arial"/>
                  <a:cs typeface="Arial"/>
                  <a:sym typeface="Arial"/>
                </a:rPr>
                <a:t>Deliver actionable recommendations: </a:t>
              </a:r>
              <a:r>
                <a:rPr kumimoji="0" lang="en-GB" sz="1400" b="0" i="0" u="none" strike="noStrike" kern="1200" cap="none" spc="-48" normalizeH="0" baseline="0" noProof="0" dirty="0">
                  <a:ln>
                    <a:noFill/>
                  </a:ln>
                  <a:solidFill>
                    <a:schemeClr val="bg1"/>
                  </a:solidFill>
                  <a:effectLst/>
                  <a:uLnTx/>
                  <a:uFillTx/>
                  <a:latin typeface="Arial"/>
                  <a:ea typeface="Arial"/>
                  <a:cs typeface="Arial"/>
                  <a:sym typeface="Arial"/>
                </a:rPr>
                <a:t>Provide a blueprint of specific, tangible actions that London </a:t>
              </a:r>
              <a:r>
                <a:rPr kumimoji="0" lang="en-GB" sz="1400" b="0" i="0" u="none" strike="noStrike" kern="1200" cap="none" spc="-48" normalizeH="0" baseline="0" noProof="0" dirty="0" err="1">
                  <a:ln>
                    <a:noFill/>
                  </a:ln>
                  <a:solidFill>
                    <a:schemeClr val="bg1"/>
                  </a:solidFill>
                  <a:effectLst/>
                  <a:uLnTx/>
                  <a:uFillTx/>
                  <a:latin typeface="Arial"/>
                  <a:ea typeface="Arial"/>
                  <a:cs typeface="Arial"/>
                  <a:sym typeface="Arial"/>
                </a:rPr>
                <a:t>TravelWatch</a:t>
              </a:r>
              <a:r>
                <a:rPr kumimoji="0" lang="en-GB" sz="1400" b="0" i="0" u="none" strike="noStrike" kern="1200" cap="none" spc="-48" normalizeH="0" baseline="0" noProof="0" dirty="0">
                  <a:ln>
                    <a:noFill/>
                  </a:ln>
                  <a:solidFill>
                    <a:schemeClr val="bg1"/>
                  </a:solidFill>
                  <a:effectLst/>
                  <a:uLnTx/>
                  <a:uFillTx/>
                  <a:latin typeface="Arial"/>
                  <a:ea typeface="Arial"/>
                  <a:cs typeface="Arial"/>
                  <a:sym typeface="Arial"/>
                </a:rPr>
                <a:t> and its partners can take to improve passenger outcomes.</a:t>
              </a:r>
            </a:p>
          </p:txBody>
        </p:sp>
        <p:cxnSp>
          <p:nvCxnSpPr>
            <p:cNvPr id="12" name="Straight Connector 11">
              <a:extLst>
                <a:ext uri="{FF2B5EF4-FFF2-40B4-BE49-F238E27FC236}">
                  <a16:creationId xmlns:a16="http://schemas.microsoft.com/office/drawing/2014/main" id="{6000A5CA-B310-4BB9-29E7-80416D705ACA}"/>
                </a:ext>
              </a:extLst>
            </p:cNvPr>
            <p:cNvCxnSpPr>
              <a:cxnSpLocks/>
            </p:cNvCxnSpPr>
            <p:nvPr/>
          </p:nvCxnSpPr>
          <p:spPr>
            <a:xfrm>
              <a:off x="1005840" y="4315968"/>
              <a:ext cx="5596128" cy="0"/>
            </a:xfrm>
            <a:prstGeom prst="line">
              <a:avLst/>
            </a:prstGeom>
            <a:ln>
              <a:solidFill>
                <a:srgbClr val="FFF1CC"/>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19FEA78-2DFF-906F-0503-6CEAD0C2CE1A}"/>
                </a:ext>
              </a:extLst>
            </p:cNvPr>
            <p:cNvCxnSpPr>
              <a:cxnSpLocks/>
            </p:cNvCxnSpPr>
            <p:nvPr/>
          </p:nvCxnSpPr>
          <p:spPr>
            <a:xfrm>
              <a:off x="1005840" y="5003292"/>
              <a:ext cx="5596128" cy="0"/>
            </a:xfrm>
            <a:prstGeom prst="line">
              <a:avLst/>
            </a:prstGeom>
            <a:ln>
              <a:solidFill>
                <a:srgbClr val="FFF1CC"/>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7FB3FE7-C882-FF45-2896-219A91487D77}"/>
                </a:ext>
              </a:extLst>
            </p:cNvPr>
            <p:cNvCxnSpPr>
              <a:cxnSpLocks/>
            </p:cNvCxnSpPr>
            <p:nvPr/>
          </p:nvCxnSpPr>
          <p:spPr>
            <a:xfrm>
              <a:off x="1005840" y="5727192"/>
              <a:ext cx="5596128" cy="0"/>
            </a:xfrm>
            <a:prstGeom prst="line">
              <a:avLst/>
            </a:prstGeom>
            <a:ln>
              <a:solidFill>
                <a:srgbClr val="FFF1CC"/>
              </a:solidFill>
            </a:ln>
          </p:spPr>
          <p:style>
            <a:lnRef idx="1">
              <a:schemeClr val="accent1"/>
            </a:lnRef>
            <a:fillRef idx="0">
              <a:schemeClr val="accent1"/>
            </a:fillRef>
            <a:effectRef idx="0">
              <a:schemeClr val="accent1"/>
            </a:effectRef>
            <a:fontRef idx="minor">
              <a:schemeClr val="tx1"/>
            </a:fontRef>
          </p:style>
        </p:cxnSp>
      </p:grpSp>
      <p:pic>
        <p:nvPicPr>
          <p:cNvPr id="20" name="Picture 19">
            <a:extLst>
              <a:ext uri="{FF2B5EF4-FFF2-40B4-BE49-F238E27FC236}">
                <a16:creationId xmlns:a16="http://schemas.microsoft.com/office/drawing/2014/main" id="{F348255D-26E4-FF09-2E4F-C625CABE58AC}"/>
              </a:ext>
            </a:extLst>
          </p:cNvPr>
          <p:cNvPicPr>
            <a:picLocks noChangeAspect="1"/>
          </p:cNvPicPr>
          <p:nvPr/>
        </p:nvPicPr>
        <p:blipFill>
          <a:blip r:embed="rId3">
            <a:extLst>
              <a:ext uri="{28A0092B-C50C-407E-A947-70E740481C1C}">
                <a14:useLocalDpi xmlns:a14="http://schemas.microsoft.com/office/drawing/2010/main" val="0"/>
              </a:ext>
            </a:extLst>
          </a:blip>
          <a:srcRect l="4231"/>
          <a:stretch>
            <a:fillRect/>
          </a:stretch>
        </p:blipFill>
        <p:spPr>
          <a:xfrm>
            <a:off x="7884542" y="0"/>
            <a:ext cx="4378578" cy="6858000"/>
          </a:xfrm>
          <a:prstGeom prst="rect">
            <a:avLst/>
          </a:prstGeom>
        </p:spPr>
      </p:pic>
    </p:spTree>
    <p:extLst>
      <p:ext uri="{BB962C8B-B14F-4D97-AF65-F5344CB8AC3E}">
        <p14:creationId xmlns:p14="http://schemas.microsoft.com/office/powerpoint/2010/main" val="1229978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F3EC"/>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F18A261-C1D2-B35A-4522-85CC5DA0F4A4}"/>
              </a:ext>
            </a:extLst>
          </p:cNvPr>
          <p:cNvSpPr/>
          <p:nvPr/>
        </p:nvSpPr>
        <p:spPr>
          <a:xfrm>
            <a:off x="0" y="0"/>
            <a:ext cx="12192000" cy="201168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le 1">
            <a:extLst>
              <a:ext uri="{FF2B5EF4-FFF2-40B4-BE49-F238E27FC236}">
                <a16:creationId xmlns:a16="http://schemas.microsoft.com/office/drawing/2014/main" id="{CFDC5198-E79B-2E3B-9EED-8AE9F14FBEFC}"/>
              </a:ext>
            </a:extLst>
          </p:cNvPr>
          <p:cNvSpPr>
            <a:spLocks noGrp="1"/>
          </p:cNvSpPr>
          <p:nvPr>
            <p:ph type="title"/>
          </p:nvPr>
        </p:nvSpPr>
        <p:spPr>
          <a:xfrm>
            <a:off x="447928" y="521374"/>
            <a:ext cx="11131552" cy="736588"/>
          </a:xfrm>
        </p:spPr>
        <p:txBody>
          <a:bodyPr>
            <a:normAutofit/>
          </a:bodyPr>
          <a:lstStyle/>
          <a:p>
            <a:pPr algn="l"/>
            <a:r>
              <a:rPr lang="en-GB" sz="3600" b="1" noProof="0" dirty="0">
                <a:solidFill>
                  <a:schemeClr val="bg1"/>
                </a:solidFill>
              </a:rPr>
              <a:t>An overview of the research programme</a:t>
            </a:r>
          </a:p>
        </p:txBody>
      </p:sp>
      <p:sp>
        <p:nvSpPr>
          <p:cNvPr id="5" name="Text Placeholder 4">
            <a:extLst>
              <a:ext uri="{FF2B5EF4-FFF2-40B4-BE49-F238E27FC236}">
                <a16:creationId xmlns:a16="http://schemas.microsoft.com/office/drawing/2014/main" id="{01D849A0-0EEF-6AF7-FD58-1A00C92FD949}"/>
              </a:ext>
            </a:extLst>
          </p:cNvPr>
          <p:cNvSpPr>
            <a:spLocks noGrp="1"/>
          </p:cNvSpPr>
          <p:nvPr>
            <p:ph type="body" sz="quarter" idx="15"/>
          </p:nvPr>
        </p:nvSpPr>
        <p:spPr>
          <a:xfrm>
            <a:off x="541054" y="1372501"/>
            <a:ext cx="11154431" cy="419100"/>
          </a:xfrm>
        </p:spPr>
        <p:txBody>
          <a:bodyPr>
            <a:normAutofit fontScale="92500" lnSpcReduction="20000"/>
          </a:bodyPr>
          <a:lstStyle/>
          <a:p>
            <a:pPr marL="0" indent="0">
              <a:buNone/>
            </a:pPr>
            <a:r>
              <a:rPr lang="en-GB" noProof="0" dirty="0">
                <a:solidFill>
                  <a:schemeClr val="bg1"/>
                </a:solidFill>
              </a:rPr>
              <a:t>A research programme to deliver actionable recommendations for the ideal reporting journey through lived experience and stakeholder insight. </a:t>
            </a:r>
          </a:p>
        </p:txBody>
      </p:sp>
      <p:sp>
        <p:nvSpPr>
          <p:cNvPr id="4" name="Title 5">
            <a:extLst>
              <a:ext uri="{FF2B5EF4-FFF2-40B4-BE49-F238E27FC236}">
                <a16:creationId xmlns:a16="http://schemas.microsoft.com/office/drawing/2014/main" id="{C4FA675D-0EF7-FE2E-B951-653208158121}"/>
              </a:ext>
            </a:extLst>
          </p:cNvPr>
          <p:cNvSpPr txBox="1">
            <a:spLocks/>
          </p:cNvSpPr>
          <p:nvPr/>
        </p:nvSpPr>
        <p:spPr bwMode="auto">
          <a:xfrm>
            <a:off x="447928" y="2266187"/>
            <a:ext cx="1728000" cy="29982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6000"/>
              </a:lnSpc>
              <a:spcBef>
                <a:spcPct val="0"/>
              </a:spcBef>
              <a:spcAft>
                <a:spcPct val="0"/>
              </a:spcAft>
              <a:defRPr sz="2200" b="0" i="0" cap="none" baseline="0">
                <a:solidFill>
                  <a:schemeClr val="tx2"/>
                </a:solidFill>
                <a:latin typeface="+mj-lt"/>
                <a:ea typeface="+mj-ea"/>
                <a:cs typeface="Tahoma" panose="020B0604030504040204" pitchFamily="34" charset="0"/>
              </a:defRPr>
            </a:lvl1pPr>
            <a:lvl2pPr algn="l" rtl="0" eaLnBrk="1" fontAlgn="base" hangingPunct="1">
              <a:spcBef>
                <a:spcPct val="0"/>
              </a:spcBef>
              <a:spcAft>
                <a:spcPct val="0"/>
              </a:spcAft>
              <a:defRPr sz="2400">
                <a:solidFill>
                  <a:srgbClr val="5F5F5F"/>
                </a:solidFill>
                <a:latin typeface="Univers" pitchFamily="34" charset="0"/>
              </a:defRPr>
            </a:lvl2pPr>
            <a:lvl3pPr algn="l" rtl="0" eaLnBrk="1" fontAlgn="base" hangingPunct="1">
              <a:spcBef>
                <a:spcPct val="0"/>
              </a:spcBef>
              <a:spcAft>
                <a:spcPct val="0"/>
              </a:spcAft>
              <a:defRPr sz="2400">
                <a:solidFill>
                  <a:srgbClr val="5F5F5F"/>
                </a:solidFill>
                <a:latin typeface="Univers" pitchFamily="34" charset="0"/>
              </a:defRPr>
            </a:lvl3pPr>
            <a:lvl4pPr algn="l" rtl="0" eaLnBrk="1" fontAlgn="base" hangingPunct="1">
              <a:spcBef>
                <a:spcPct val="0"/>
              </a:spcBef>
              <a:spcAft>
                <a:spcPct val="0"/>
              </a:spcAft>
              <a:defRPr sz="2400">
                <a:solidFill>
                  <a:srgbClr val="5F5F5F"/>
                </a:solidFill>
                <a:latin typeface="Univers" pitchFamily="34" charset="0"/>
              </a:defRPr>
            </a:lvl4pPr>
            <a:lvl5pPr algn="l" rtl="0" eaLnBrk="1" fontAlgn="base" hangingPunct="1">
              <a:spcBef>
                <a:spcPct val="0"/>
              </a:spcBef>
              <a:spcAft>
                <a:spcPct val="0"/>
              </a:spcAft>
              <a:defRPr sz="2400">
                <a:solidFill>
                  <a:srgbClr val="5F5F5F"/>
                </a:solidFill>
                <a:latin typeface="Univers" pitchFamily="34" charset="0"/>
              </a:defRPr>
            </a:lvl5pPr>
            <a:lvl6pPr marL="342900" algn="l" rtl="0" eaLnBrk="1" fontAlgn="base" hangingPunct="1">
              <a:spcBef>
                <a:spcPct val="0"/>
              </a:spcBef>
              <a:spcAft>
                <a:spcPct val="0"/>
              </a:spcAft>
              <a:defRPr sz="2400">
                <a:solidFill>
                  <a:srgbClr val="5F5F5F"/>
                </a:solidFill>
                <a:latin typeface="Univers" pitchFamily="34" charset="0"/>
              </a:defRPr>
            </a:lvl6pPr>
            <a:lvl7pPr marL="685800" algn="l" rtl="0" eaLnBrk="1" fontAlgn="base" hangingPunct="1">
              <a:spcBef>
                <a:spcPct val="0"/>
              </a:spcBef>
              <a:spcAft>
                <a:spcPct val="0"/>
              </a:spcAft>
              <a:defRPr sz="2400">
                <a:solidFill>
                  <a:srgbClr val="5F5F5F"/>
                </a:solidFill>
                <a:latin typeface="Univers" pitchFamily="34" charset="0"/>
              </a:defRPr>
            </a:lvl7pPr>
            <a:lvl8pPr marL="1028700" algn="l" rtl="0" eaLnBrk="1" fontAlgn="base" hangingPunct="1">
              <a:spcBef>
                <a:spcPct val="0"/>
              </a:spcBef>
              <a:spcAft>
                <a:spcPct val="0"/>
              </a:spcAft>
              <a:defRPr sz="2400">
                <a:solidFill>
                  <a:srgbClr val="5F5F5F"/>
                </a:solidFill>
                <a:latin typeface="Univers" pitchFamily="34" charset="0"/>
              </a:defRPr>
            </a:lvl8pPr>
            <a:lvl9pPr marL="1371600" algn="l" rtl="0" eaLnBrk="1" fontAlgn="base" hangingPunct="1">
              <a:spcBef>
                <a:spcPct val="0"/>
              </a:spcBef>
              <a:spcAft>
                <a:spcPct val="0"/>
              </a:spcAft>
              <a:defRPr sz="2400">
                <a:solidFill>
                  <a:srgbClr val="5F5F5F"/>
                </a:solidFill>
                <a:latin typeface="Univers" pitchFamily="34" charset="0"/>
              </a:defRPr>
            </a:lvl9pPr>
          </a:lstStyle>
          <a:p>
            <a:pPr defTabSz="1219170"/>
            <a:r>
              <a:rPr lang="en-GB" sz="1800" b="1" kern="0" noProof="0" dirty="0">
                <a:solidFill>
                  <a:schemeClr val="tx1"/>
                </a:solidFill>
              </a:rPr>
              <a:t>Phase 1</a:t>
            </a:r>
          </a:p>
          <a:p>
            <a:pPr defTabSz="1219170"/>
            <a:endParaRPr lang="en-GB" sz="1000" b="1" kern="0" noProof="0" dirty="0">
              <a:solidFill>
                <a:srgbClr val="15843E"/>
              </a:solidFill>
            </a:endParaRPr>
          </a:p>
          <a:p>
            <a:pPr defTabSz="950952">
              <a:lnSpc>
                <a:spcPct val="112000"/>
              </a:lnSpc>
            </a:pPr>
            <a:r>
              <a:rPr lang="en-GB" sz="1400" b="1" noProof="0" dirty="0">
                <a:solidFill>
                  <a:srgbClr val="15843E"/>
                </a:solidFill>
              </a:rPr>
              <a:t>Grounding research in existing data </a:t>
            </a:r>
            <a:endParaRPr lang="en-GB" sz="1400" b="1" noProof="0" dirty="0">
              <a:solidFill>
                <a:schemeClr val="tx1"/>
              </a:solidFill>
            </a:endParaRPr>
          </a:p>
          <a:p>
            <a:pPr defTabSz="950952">
              <a:lnSpc>
                <a:spcPct val="112000"/>
              </a:lnSpc>
            </a:pPr>
            <a:endParaRPr lang="en-GB" sz="1800" b="1" noProof="0" dirty="0">
              <a:solidFill>
                <a:schemeClr val="tx1"/>
              </a:solidFill>
            </a:endParaRPr>
          </a:p>
          <a:p>
            <a:pPr defTabSz="1219170"/>
            <a:endParaRPr lang="en-GB" sz="1800" b="1" kern="0" noProof="0" dirty="0">
              <a:solidFill>
                <a:srgbClr val="15843E"/>
              </a:solidFill>
            </a:endParaRPr>
          </a:p>
        </p:txBody>
      </p:sp>
      <p:sp>
        <p:nvSpPr>
          <p:cNvPr id="26" name="TextBox 25">
            <a:extLst>
              <a:ext uri="{FF2B5EF4-FFF2-40B4-BE49-F238E27FC236}">
                <a16:creationId xmlns:a16="http://schemas.microsoft.com/office/drawing/2014/main" id="{47CEA685-A07B-C149-B8CC-424681499DC2}"/>
              </a:ext>
            </a:extLst>
          </p:cNvPr>
          <p:cNvSpPr txBox="1"/>
          <p:nvPr/>
        </p:nvSpPr>
        <p:spPr>
          <a:xfrm>
            <a:off x="447928" y="3351214"/>
            <a:ext cx="2092418" cy="2677656"/>
          </a:xfrm>
          <a:prstGeom prst="rect">
            <a:avLst/>
          </a:prstGeom>
          <a:noFill/>
        </p:spPr>
        <p:txBody>
          <a:bodyPr wrap="square">
            <a:spAutoFit/>
          </a:bodyPr>
          <a:lstStyle/>
          <a:p>
            <a:pPr defTabSz="950952"/>
            <a:r>
              <a:rPr lang="en-GB" sz="1200" b="1" noProof="0" dirty="0">
                <a:solidFill>
                  <a:srgbClr val="15843E"/>
                </a:solidFill>
              </a:rPr>
              <a:t>Desk research</a:t>
            </a:r>
          </a:p>
          <a:p>
            <a:pPr defTabSz="950952"/>
            <a:endParaRPr lang="en-GB" sz="400" b="1" noProof="0" dirty="0">
              <a:solidFill>
                <a:schemeClr val="tx1"/>
              </a:solidFill>
            </a:endParaRPr>
          </a:p>
          <a:p>
            <a:pPr defTabSz="950952"/>
            <a:r>
              <a:rPr lang="en-GB" sz="1200" noProof="0" dirty="0">
                <a:solidFill>
                  <a:srgbClr val="000000"/>
                </a:solidFill>
                <a:cs typeface="Arial" panose="020B0604020202020204" pitchFamily="34" charset="0"/>
              </a:rPr>
              <a:t>Exploration of existing publicly available data sources to inform both the design and help shape the recommendations</a:t>
            </a:r>
            <a:endParaRPr lang="en-GB" sz="1200" b="1" noProof="0" dirty="0">
              <a:solidFill>
                <a:schemeClr val="tx1"/>
              </a:solidFill>
            </a:endParaRPr>
          </a:p>
          <a:p>
            <a:pPr defTabSz="950952"/>
            <a:endParaRPr lang="en-GB" sz="1200" b="1" noProof="0" dirty="0">
              <a:solidFill>
                <a:schemeClr val="tx1"/>
              </a:solidFill>
            </a:endParaRPr>
          </a:p>
          <a:p>
            <a:pPr defTabSz="950952"/>
            <a:r>
              <a:rPr lang="en-GB" sz="1200" b="1" noProof="0" dirty="0">
                <a:solidFill>
                  <a:srgbClr val="15843E"/>
                </a:solidFill>
              </a:rPr>
              <a:t>Social media analysis</a:t>
            </a:r>
          </a:p>
          <a:p>
            <a:pPr defTabSz="950952"/>
            <a:endParaRPr lang="en-GB" sz="400" b="1" noProof="0" dirty="0">
              <a:solidFill>
                <a:schemeClr val="tx1"/>
              </a:solidFill>
            </a:endParaRPr>
          </a:p>
          <a:p>
            <a:pPr defTabSz="950952"/>
            <a:r>
              <a:rPr lang="en-GB" sz="1200" noProof="0" dirty="0">
                <a:solidFill>
                  <a:srgbClr val="000000"/>
                </a:solidFill>
                <a:cs typeface="Arial" panose="020B0604020202020204" pitchFamily="34" charset="0"/>
              </a:rPr>
              <a:t>Examination of how people discuss incidents and reporting online via authentic unfiltered conversations and content</a:t>
            </a:r>
            <a:endParaRPr lang="en-GB" sz="1200" b="1" noProof="0" dirty="0">
              <a:solidFill>
                <a:schemeClr val="tx1"/>
              </a:solidFill>
            </a:endParaRPr>
          </a:p>
        </p:txBody>
      </p:sp>
      <p:cxnSp>
        <p:nvCxnSpPr>
          <p:cNvPr id="38" name="Straight Connector 37">
            <a:extLst>
              <a:ext uri="{FF2B5EF4-FFF2-40B4-BE49-F238E27FC236}">
                <a16:creationId xmlns:a16="http://schemas.microsoft.com/office/drawing/2014/main" id="{735FD91E-4ADA-5495-417A-5700710D13D2}"/>
              </a:ext>
            </a:extLst>
          </p:cNvPr>
          <p:cNvCxnSpPr>
            <a:cxnSpLocks/>
          </p:cNvCxnSpPr>
          <p:nvPr/>
        </p:nvCxnSpPr>
        <p:spPr>
          <a:xfrm>
            <a:off x="447928" y="3264408"/>
            <a:ext cx="1918683" cy="0"/>
          </a:xfrm>
          <a:prstGeom prst="line">
            <a:avLst/>
          </a:prstGeom>
          <a:ln w="19050">
            <a:solidFill>
              <a:srgbClr val="15843E"/>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84ED4043-BFA2-B9C6-AD0F-F87D71CE678D}"/>
              </a:ext>
            </a:extLst>
          </p:cNvPr>
          <p:cNvSpPr txBox="1">
            <a:spLocks/>
          </p:cNvSpPr>
          <p:nvPr/>
        </p:nvSpPr>
        <p:spPr bwMode="auto">
          <a:xfrm>
            <a:off x="2800301" y="2266187"/>
            <a:ext cx="5724000" cy="29982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6000"/>
              </a:lnSpc>
              <a:spcBef>
                <a:spcPct val="0"/>
              </a:spcBef>
              <a:spcAft>
                <a:spcPct val="0"/>
              </a:spcAft>
              <a:defRPr sz="2200" b="0" i="0" cap="none" baseline="0">
                <a:solidFill>
                  <a:schemeClr val="tx2"/>
                </a:solidFill>
                <a:latin typeface="+mj-lt"/>
                <a:ea typeface="+mj-ea"/>
                <a:cs typeface="Tahoma" panose="020B0604030504040204" pitchFamily="34" charset="0"/>
              </a:defRPr>
            </a:lvl1pPr>
            <a:lvl2pPr algn="l" rtl="0" eaLnBrk="1" fontAlgn="base" hangingPunct="1">
              <a:spcBef>
                <a:spcPct val="0"/>
              </a:spcBef>
              <a:spcAft>
                <a:spcPct val="0"/>
              </a:spcAft>
              <a:defRPr sz="2400">
                <a:solidFill>
                  <a:srgbClr val="5F5F5F"/>
                </a:solidFill>
                <a:latin typeface="Univers" pitchFamily="34" charset="0"/>
              </a:defRPr>
            </a:lvl2pPr>
            <a:lvl3pPr algn="l" rtl="0" eaLnBrk="1" fontAlgn="base" hangingPunct="1">
              <a:spcBef>
                <a:spcPct val="0"/>
              </a:spcBef>
              <a:spcAft>
                <a:spcPct val="0"/>
              </a:spcAft>
              <a:defRPr sz="2400">
                <a:solidFill>
                  <a:srgbClr val="5F5F5F"/>
                </a:solidFill>
                <a:latin typeface="Univers" pitchFamily="34" charset="0"/>
              </a:defRPr>
            </a:lvl3pPr>
            <a:lvl4pPr algn="l" rtl="0" eaLnBrk="1" fontAlgn="base" hangingPunct="1">
              <a:spcBef>
                <a:spcPct val="0"/>
              </a:spcBef>
              <a:spcAft>
                <a:spcPct val="0"/>
              </a:spcAft>
              <a:defRPr sz="2400">
                <a:solidFill>
                  <a:srgbClr val="5F5F5F"/>
                </a:solidFill>
                <a:latin typeface="Univers" pitchFamily="34" charset="0"/>
              </a:defRPr>
            </a:lvl4pPr>
            <a:lvl5pPr algn="l" rtl="0" eaLnBrk="1" fontAlgn="base" hangingPunct="1">
              <a:spcBef>
                <a:spcPct val="0"/>
              </a:spcBef>
              <a:spcAft>
                <a:spcPct val="0"/>
              </a:spcAft>
              <a:defRPr sz="2400">
                <a:solidFill>
                  <a:srgbClr val="5F5F5F"/>
                </a:solidFill>
                <a:latin typeface="Univers" pitchFamily="34" charset="0"/>
              </a:defRPr>
            </a:lvl5pPr>
            <a:lvl6pPr marL="342900" algn="l" rtl="0" eaLnBrk="1" fontAlgn="base" hangingPunct="1">
              <a:spcBef>
                <a:spcPct val="0"/>
              </a:spcBef>
              <a:spcAft>
                <a:spcPct val="0"/>
              </a:spcAft>
              <a:defRPr sz="2400">
                <a:solidFill>
                  <a:srgbClr val="5F5F5F"/>
                </a:solidFill>
                <a:latin typeface="Univers" pitchFamily="34" charset="0"/>
              </a:defRPr>
            </a:lvl6pPr>
            <a:lvl7pPr marL="685800" algn="l" rtl="0" eaLnBrk="1" fontAlgn="base" hangingPunct="1">
              <a:spcBef>
                <a:spcPct val="0"/>
              </a:spcBef>
              <a:spcAft>
                <a:spcPct val="0"/>
              </a:spcAft>
              <a:defRPr sz="2400">
                <a:solidFill>
                  <a:srgbClr val="5F5F5F"/>
                </a:solidFill>
                <a:latin typeface="Univers" pitchFamily="34" charset="0"/>
              </a:defRPr>
            </a:lvl7pPr>
            <a:lvl8pPr marL="1028700" algn="l" rtl="0" eaLnBrk="1" fontAlgn="base" hangingPunct="1">
              <a:spcBef>
                <a:spcPct val="0"/>
              </a:spcBef>
              <a:spcAft>
                <a:spcPct val="0"/>
              </a:spcAft>
              <a:defRPr sz="2400">
                <a:solidFill>
                  <a:srgbClr val="5F5F5F"/>
                </a:solidFill>
                <a:latin typeface="Univers" pitchFamily="34" charset="0"/>
              </a:defRPr>
            </a:lvl8pPr>
            <a:lvl9pPr marL="1371600" algn="l" rtl="0" eaLnBrk="1" fontAlgn="base" hangingPunct="1">
              <a:spcBef>
                <a:spcPct val="0"/>
              </a:spcBef>
              <a:spcAft>
                <a:spcPct val="0"/>
              </a:spcAft>
              <a:defRPr sz="2400">
                <a:solidFill>
                  <a:srgbClr val="5F5F5F"/>
                </a:solidFill>
                <a:latin typeface="Univers" pitchFamily="34" charset="0"/>
              </a:defRPr>
            </a:lvl9pPr>
          </a:lstStyle>
          <a:p>
            <a:pPr defTabSz="1219170"/>
            <a:r>
              <a:rPr lang="en-GB" sz="1800" b="1" kern="0" noProof="0" dirty="0">
                <a:solidFill>
                  <a:schemeClr val="tx1"/>
                </a:solidFill>
              </a:rPr>
              <a:t>Phase 2</a:t>
            </a:r>
          </a:p>
          <a:p>
            <a:pPr defTabSz="1219170"/>
            <a:endParaRPr lang="en-GB" sz="1000" b="1" kern="0" noProof="0" dirty="0"/>
          </a:p>
          <a:p>
            <a:pPr defTabSz="950952">
              <a:lnSpc>
                <a:spcPct val="112000"/>
              </a:lnSpc>
            </a:pPr>
            <a:r>
              <a:rPr lang="en-GB" sz="1400" b="1" noProof="0" dirty="0"/>
              <a:t>Primary research with stakeholders and those with lived experience </a:t>
            </a:r>
          </a:p>
          <a:p>
            <a:pPr defTabSz="950952">
              <a:lnSpc>
                <a:spcPct val="112000"/>
              </a:lnSpc>
            </a:pPr>
            <a:endParaRPr lang="en-GB" sz="1400" b="1" noProof="0" dirty="0">
              <a:solidFill>
                <a:schemeClr val="tx1"/>
              </a:solidFill>
            </a:endParaRPr>
          </a:p>
          <a:p>
            <a:pPr defTabSz="950952">
              <a:lnSpc>
                <a:spcPct val="112000"/>
              </a:lnSpc>
            </a:pPr>
            <a:endParaRPr lang="en-GB" sz="1400" b="1" noProof="0" dirty="0">
              <a:solidFill>
                <a:schemeClr val="tx1"/>
              </a:solidFill>
            </a:endParaRPr>
          </a:p>
          <a:p>
            <a:pPr defTabSz="950952">
              <a:lnSpc>
                <a:spcPct val="112000"/>
              </a:lnSpc>
            </a:pPr>
            <a:endParaRPr lang="en-GB" sz="1400" b="1" noProof="0" dirty="0">
              <a:solidFill>
                <a:schemeClr val="tx1"/>
              </a:solidFill>
            </a:endParaRPr>
          </a:p>
          <a:p>
            <a:pPr defTabSz="1219170"/>
            <a:endParaRPr lang="en-GB" sz="1800" b="1" kern="0" noProof="0" dirty="0"/>
          </a:p>
        </p:txBody>
      </p:sp>
      <p:sp>
        <p:nvSpPr>
          <p:cNvPr id="19" name="TextBox 18">
            <a:extLst>
              <a:ext uri="{FF2B5EF4-FFF2-40B4-BE49-F238E27FC236}">
                <a16:creationId xmlns:a16="http://schemas.microsoft.com/office/drawing/2014/main" id="{9260E5F7-EA23-C20E-44F3-C1B5BC207B18}"/>
              </a:ext>
            </a:extLst>
          </p:cNvPr>
          <p:cNvSpPr txBox="1"/>
          <p:nvPr/>
        </p:nvSpPr>
        <p:spPr>
          <a:xfrm>
            <a:off x="2800301" y="3351214"/>
            <a:ext cx="1981281" cy="1477328"/>
          </a:xfrm>
          <a:prstGeom prst="rect">
            <a:avLst/>
          </a:prstGeom>
          <a:noFill/>
        </p:spPr>
        <p:txBody>
          <a:bodyPr wrap="square">
            <a:spAutoFit/>
          </a:bodyPr>
          <a:lstStyle/>
          <a:p>
            <a:pPr defTabSz="950952"/>
            <a:r>
              <a:rPr lang="en-GB" sz="1200" b="1" noProof="0" dirty="0">
                <a:solidFill>
                  <a:schemeClr val="tx2"/>
                </a:solidFill>
              </a:rPr>
              <a:t>Stakeholder insight</a:t>
            </a:r>
          </a:p>
          <a:p>
            <a:pPr defTabSz="950952"/>
            <a:endParaRPr lang="en-GB" sz="400" b="1" noProof="0" dirty="0">
              <a:solidFill>
                <a:schemeClr val="tx1"/>
              </a:solidFill>
            </a:endParaRPr>
          </a:p>
          <a:p>
            <a:pPr defTabSz="950952"/>
            <a:r>
              <a:rPr lang="en-GB" sz="1200" noProof="0" dirty="0">
                <a:solidFill>
                  <a:srgbClr val="000000"/>
                </a:solidFill>
                <a:cs typeface="Arial" panose="020B0604020202020204" pitchFamily="34" charset="0"/>
              </a:rPr>
              <a:t>Taskforce working session to gather input into the ideal journey and align on key knowledge gaps</a:t>
            </a:r>
          </a:p>
          <a:p>
            <a:pPr defTabSz="1219170" eaLnBrk="0" hangingPunct="0"/>
            <a:r>
              <a:rPr lang="en-GB" sz="1200" noProof="0" dirty="0">
                <a:solidFill>
                  <a:srgbClr val="000000"/>
                </a:solidFill>
                <a:cs typeface="Arial" panose="020B0604020202020204" pitchFamily="34" charset="0"/>
              </a:rPr>
              <a:t>Industry and charity partner interviews</a:t>
            </a:r>
          </a:p>
        </p:txBody>
      </p:sp>
      <p:sp>
        <p:nvSpPr>
          <p:cNvPr id="27" name="TextBox 26">
            <a:extLst>
              <a:ext uri="{FF2B5EF4-FFF2-40B4-BE49-F238E27FC236}">
                <a16:creationId xmlns:a16="http://schemas.microsoft.com/office/drawing/2014/main" id="{92E93812-98C4-E080-9682-B4C499FC817B}"/>
              </a:ext>
            </a:extLst>
          </p:cNvPr>
          <p:cNvSpPr txBox="1"/>
          <p:nvPr/>
        </p:nvSpPr>
        <p:spPr>
          <a:xfrm>
            <a:off x="4920538" y="3351214"/>
            <a:ext cx="1981281" cy="2000548"/>
          </a:xfrm>
          <a:prstGeom prst="rect">
            <a:avLst/>
          </a:prstGeom>
          <a:noFill/>
        </p:spPr>
        <p:txBody>
          <a:bodyPr wrap="square">
            <a:spAutoFit/>
          </a:bodyPr>
          <a:lstStyle/>
          <a:p>
            <a:pPr defTabSz="1219170" eaLnBrk="0" fontAlgn="base" hangingPunct="0"/>
            <a:r>
              <a:rPr lang="en-GB" sz="1200" b="1" noProof="0" dirty="0">
                <a:solidFill>
                  <a:schemeClr val="tx2"/>
                </a:solidFill>
              </a:rPr>
              <a:t>Qualitative research with lived experience individuals</a:t>
            </a:r>
          </a:p>
          <a:p>
            <a:pPr defTabSz="1219170" eaLnBrk="0" fontAlgn="base" hangingPunct="0"/>
            <a:endParaRPr lang="en-GB" sz="400" b="1" noProof="0" dirty="0">
              <a:solidFill>
                <a:srgbClr val="000000"/>
              </a:solidFill>
            </a:endParaRPr>
          </a:p>
          <a:p>
            <a:pPr defTabSz="1219170" eaLnBrk="0" fontAlgn="base" hangingPunct="0"/>
            <a:r>
              <a:rPr lang="en-GB" sz="1200" noProof="0" dirty="0">
                <a:solidFill>
                  <a:srgbClr val="000000"/>
                </a:solidFill>
                <a:cs typeface="Arial" panose="020B0604020202020204" pitchFamily="34" charset="0"/>
              </a:rPr>
              <a:t>Engagement via friendship pairs and individual interviews with a pre-task to provide a detailed exploration of needs and co-create an ideal reporting pathway</a:t>
            </a:r>
          </a:p>
        </p:txBody>
      </p:sp>
      <p:sp>
        <p:nvSpPr>
          <p:cNvPr id="28" name="TextBox 27">
            <a:extLst>
              <a:ext uri="{FF2B5EF4-FFF2-40B4-BE49-F238E27FC236}">
                <a16:creationId xmlns:a16="http://schemas.microsoft.com/office/drawing/2014/main" id="{012AA4AF-F335-07A4-3E28-42AE8959637B}"/>
              </a:ext>
            </a:extLst>
          </p:cNvPr>
          <p:cNvSpPr txBox="1"/>
          <p:nvPr/>
        </p:nvSpPr>
        <p:spPr>
          <a:xfrm>
            <a:off x="7040775" y="3351214"/>
            <a:ext cx="2092418" cy="2031325"/>
          </a:xfrm>
          <a:prstGeom prst="rect">
            <a:avLst/>
          </a:prstGeom>
          <a:noFill/>
        </p:spPr>
        <p:txBody>
          <a:bodyPr wrap="square">
            <a:spAutoFit/>
          </a:bodyPr>
          <a:lstStyle/>
          <a:p>
            <a:pPr defTabSz="1219170" eaLnBrk="0" fontAlgn="base" hangingPunct="0"/>
            <a:r>
              <a:rPr lang="en-GB" sz="1200" b="1" noProof="0" dirty="0">
                <a:solidFill>
                  <a:schemeClr val="tx2"/>
                </a:solidFill>
              </a:rPr>
              <a:t>Quantitative analysis</a:t>
            </a:r>
          </a:p>
          <a:p>
            <a:pPr defTabSz="1219170" eaLnBrk="0" fontAlgn="base" hangingPunct="0"/>
            <a:endParaRPr lang="en-GB" sz="400" b="1" noProof="0" dirty="0">
              <a:solidFill>
                <a:srgbClr val="000000"/>
              </a:solidFill>
            </a:endParaRPr>
          </a:p>
          <a:p>
            <a:pPr defTabSz="1219170" eaLnBrk="0" fontAlgn="base" hangingPunct="0"/>
            <a:r>
              <a:rPr lang="en-GB" sz="1200" noProof="0" dirty="0">
                <a:solidFill>
                  <a:srgbClr val="000000"/>
                </a:solidFill>
                <a:cs typeface="Arial" panose="020B0604020202020204" pitchFamily="34" charset="0"/>
              </a:rPr>
              <a:t>An online survey with 1,000 Londoners, with robust base sizes for key groups of interest (Women, LGBTQ+, ethnic minority, disabled). </a:t>
            </a:r>
          </a:p>
          <a:p>
            <a:pPr defTabSz="1219170" eaLnBrk="0" fontAlgn="base" hangingPunct="0"/>
            <a:r>
              <a:rPr lang="en-GB" sz="1200" noProof="0" dirty="0">
                <a:solidFill>
                  <a:srgbClr val="000000"/>
                </a:solidFill>
                <a:cs typeface="Arial" panose="020B0604020202020204" pitchFamily="34" charset="0"/>
              </a:rPr>
              <a:t>An overlay of Index of Multiple Deprivation (IMD) data to access crime &amp; victimisation measures</a:t>
            </a:r>
          </a:p>
        </p:txBody>
      </p:sp>
      <p:cxnSp>
        <p:nvCxnSpPr>
          <p:cNvPr id="39" name="Straight Connector 38">
            <a:extLst>
              <a:ext uri="{FF2B5EF4-FFF2-40B4-BE49-F238E27FC236}">
                <a16:creationId xmlns:a16="http://schemas.microsoft.com/office/drawing/2014/main" id="{7E2F1225-09EC-FDBC-B223-0F533E4EB58B}"/>
              </a:ext>
            </a:extLst>
          </p:cNvPr>
          <p:cNvCxnSpPr>
            <a:cxnSpLocks/>
          </p:cNvCxnSpPr>
          <p:nvPr/>
        </p:nvCxnSpPr>
        <p:spPr>
          <a:xfrm>
            <a:off x="2800301" y="3264408"/>
            <a:ext cx="627029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itle 5">
            <a:extLst>
              <a:ext uri="{FF2B5EF4-FFF2-40B4-BE49-F238E27FC236}">
                <a16:creationId xmlns:a16="http://schemas.microsoft.com/office/drawing/2014/main" id="{3C505E75-AEC4-FB34-5108-7CCD6C0D37F3}"/>
              </a:ext>
            </a:extLst>
          </p:cNvPr>
          <p:cNvSpPr txBox="1">
            <a:spLocks/>
          </p:cNvSpPr>
          <p:nvPr/>
        </p:nvSpPr>
        <p:spPr bwMode="auto">
          <a:xfrm>
            <a:off x="9492672" y="2266187"/>
            <a:ext cx="1980000" cy="299825"/>
          </a:xfrm>
          <a:prstGeom prst="rect">
            <a:avLst/>
          </a:prstGeom>
          <a:noFill/>
          <a:ln w="12700">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6000"/>
              </a:lnSpc>
              <a:spcBef>
                <a:spcPct val="0"/>
              </a:spcBef>
              <a:spcAft>
                <a:spcPct val="0"/>
              </a:spcAft>
              <a:defRPr sz="2200" b="0" i="0" cap="none" baseline="0">
                <a:solidFill>
                  <a:schemeClr val="tx2"/>
                </a:solidFill>
                <a:latin typeface="+mj-lt"/>
                <a:ea typeface="+mj-ea"/>
                <a:cs typeface="Tahoma" panose="020B0604030504040204" pitchFamily="34" charset="0"/>
              </a:defRPr>
            </a:lvl1pPr>
            <a:lvl2pPr algn="l" rtl="0" eaLnBrk="1" fontAlgn="base" hangingPunct="1">
              <a:spcBef>
                <a:spcPct val="0"/>
              </a:spcBef>
              <a:spcAft>
                <a:spcPct val="0"/>
              </a:spcAft>
              <a:defRPr sz="2400">
                <a:solidFill>
                  <a:srgbClr val="5F5F5F"/>
                </a:solidFill>
                <a:latin typeface="Univers" pitchFamily="34" charset="0"/>
              </a:defRPr>
            </a:lvl2pPr>
            <a:lvl3pPr algn="l" rtl="0" eaLnBrk="1" fontAlgn="base" hangingPunct="1">
              <a:spcBef>
                <a:spcPct val="0"/>
              </a:spcBef>
              <a:spcAft>
                <a:spcPct val="0"/>
              </a:spcAft>
              <a:defRPr sz="2400">
                <a:solidFill>
                  <a:srgbClr val="5F5F5F"/>
                </a:solidFill>
                <a:latin typeface="Univers" pitchFamily="34" charset="0"/>
              </a:defRPr>
            </a:lvl3pPr>
            <a:lvl4pPr algn="l" rtl="0" eaLnBrk="1" fontAlgn="base" hangingPunct="1">
              <a:spcBef>
                <a:spcPct val="0"/>
              </a:spcBef>
              <a:spcAft>
                <a:spcPct val="0"/>
              </a:spcAft>
              <a:defRPr sz="2400">
                <a:solidFill>
                  <a:srgbClr val="5F5F5F"/>
                </a:solidFill>
                <a:latin typeface="Univers" pitchFamily="34" charset="0"/>
              </a:defRPr>
            </a:lvl4pPr>
            <a:lvl5pPr algn="l" rtl="0" eaLnBrk="1" fontAlgn="base" hangingPunct="1">
              <a:spcBef>
                <a:spcPct val="0"/>
              </a:spcBef>
              <a:spcAft>
                <a:spcPct val="0"/>
              </a:spcAft>
              <a:defRPr sz="2400">
                <a:solidFill>
                  <a:srgbClr val="5F5F5F"/>
                </a:solidFill>
                <a:latin typeface="Univers" pitchFamily="34" charset="0"/>
              </a:defRPr>
            </a:lvl5pPr>
            <a:lvl6pPr marL="342900" algn="l" rtl="0" eaLnBrk="1" fontAlgn="base" hangingPunct="1">
              <a:spcBef>
                <a:spcPct val="0"/>
              </a:spcBef>
              <a:spcAft>
                <a:spcPct val="0"/>
              </a:spcAft>
              <a:defRPr sz="2400">
                <a:solidFill>
                  <a:srgbClr val="5F5F5F"/>
                </a:solidFill>
                <a:latin typeface="Univers" pitchFamily="34" charset="0"/>
              </a:defRPr>
            </a:lvl6pPr>
            <a:lvl7pPr marL="685800" algn="l" rtl="0" eaLnBrk="1" fontAlgn="base" hangingPunct="1">
              <a:spcBef>
                <a:spcPct val="0"/>
              </a:spcBef>
              <a:spcAft>
                <a:spcPct val="0"/>
              </a:spcAft>
              <a:defRPr sz="2400">
                <a:solidFill>
                  <a:srgbClr val="5F5F5F"/>
                </a:solidFill>
                <a:latin typeface="Univers" pitchFamily="34" charset="0"/>
              </a:defRPr>
            </a:lvl7pPr>
            <a:lvl8pPr marL="1028700" algn="l" rtl="0" eaLnBrk="1" fontAlgn="base" hangingPunct="1">
              <a:spcBef>
                <a:spcPct val="0"/>
              </a:spcBef>
              <a:spcAft>
                <a:spcPct val="0"/>
              </a:spcAft>
              <a:defRPr sz="2400">
                <a:solidFill>
                  <a:srgbClr val="5F5F5F"/>
                </a:solidFill>
                <a:latin typeface="Univers" pitchFamily="34" charset="0"/>
              </a:defRPr>
            </a:lvl8pPr>
            <a:lvl9pPr marL="1371600" algn="l" rtl="0" eaLnBrk="1" fontAlgn="base" hangingPunct="1">
              <a:spcBef>
                <a:spcPct val="0"/>
              </a:spcBef>
              <a:spcAft>
                <a:spcPct val="0"/>
              </a:spcAft>
              <a:defRPr sz="2400">
                <a:solidFill>
                  <a:srgbClr val="5F5F5F"/>
                </a:solidFill>
                <a:latin typeface="Univers" pitchFamily="34" charset="0"/>
              </a:defRPr>
            </a:lvl9pPr>
          </a:lstStyle>
          <a:p>
            <a:pPr defTabSz="1219170"/>
            <a:r>
              <a:rPr lang="en-GB" sz="1800" b="1" kern="0" noProof="0" dirty="0">
                <a:solidFill>
                  <a:schemeClr val="tx1"/>
                </a:solidFill>
              </a:rPr>
              <a:t>Phase 3</a:t>
            </a:r>
          </a:p>
          <a:p>
            <a:pPr defTabSz="1219170"/>
            <a:endParaRPr lang="en-GB" sz="1000" b="1" kern="0" noProof="0" dirty="0">
              <a:solidFill>
                <a:schemeClr val="accent2"/>
              </a:solidFill>
            </a:endParaRPr>
          </a:p>
          <a:p>
            <a:pPr defTabSz="1219170"/>
            <a:r>
              <a:rPr lang="en-GB" sz="1400" b="1" noProof="0" dirty="0">
                <a:solidFill>
                  <a:schemeClr val="accent2"/>
                </a:solidFill>
              </a:rPr>
              <a:t>Ensuring actionability &amp; validity of findings</a:t>
            </a:r>
          </a:p>
          <a:p>
            <a:pPr defTabSz="1219170"/>
            <a:endParaRPr lang="en-GB" sz="1800" b="1" kern="0" noProof="0" dirty="0">
              <a:solidFill>
                <a:schemeClr val="accent2"/>
              </a:solidFill>
            </a:endParaRPr>
          </a:p>
        </p:txBody>
      </p:sp>
      <p:sp>
        <p:nvSpPr>
          <p:cNvPr id="30" name="TextBox 29">
            <a:extLst>
              <a:ext uri="{FF2B5EF4-FFF2-40B4-BE49-F238E27FC236}">
                <a16:creationId xmlns:a16="http://schemas.microsoft.com/office/drawing/2014/main" id="{7E3F40D0-5F69-14B8-0A9E-2331BD78229B}"/>
              </a:ext>
            </a:extLst>
          </p:cNvPr>
          <p:cNvSpPr txBox="1"/>
          <p:nvPr/>
        </p:nvSpPr>
        <p:spPr>
          <a:xfrm>
            <a:off x="9492672" y="3351214"/>
            <a:ext cx="2232626" cy="1077218"/>
          </a:xfrm>
          <a:prstGeom prst="rect">
            <a:avLst/>
          </a:prstGeom>
          <a:noFill/>
        </p:spPr>
        <p:txBody>
          <a:bodyPr wrap="square">
            <a:spAutoFit/>
          </a:bodyPr>
          <a:lstStyle/>
          <a:p>
            <a:pPr defTabSz="1219170" eaLnBrk="0" fontAlgn="base" hangingPunct="0"/>
            <a:r>
              <a:rPr lang="en-GB" sz="1200" b="1" noProof="0" dirty="0">
                <a:solidFill>
                  <a:schemeClr val="accent2"/>
                </a:solidFill>
              </a:rPr>
              <a:t>Stakeholder roundtable</a:t>
            </a:r>
            <a:br>
              <a:rPr lang="en-GB" sz="1200" b="1" noProof="0" dirty="0">
                <a:solidFill>
                  <a:srgbClr val="000000"/>
                </a:solidFill>
              </a:rPr>
            </a:br>
            <a:r>
              <a:rPr lang="en-GB" sz="400" b="1" noProof="0" dirty="0">
                <a:solidFill>
                  <a:srgbClr val="000000"/>
                </a:solidFill>
              </a:rPr>
              <a:t> </a:t>
            </a:r>
            <a:br>
              <a:rPr lang="en-GB" sz="1200" b="1" noProof="0" dirty="0">
                <a:solidFill>
                  <a:srgbClr val="000000"/>
                </a:solidFill>
              </a:rPr>
            </a:br>
            <a:r>
              <a:rPr lang="en-GB" sz="1200" noProof="0" dirty="0">
                <a:solidFill>
                  <a:srgbClr val="000000"/>
                </a:solidFill>
                <a:cs typeface="Arial" panose="020B0604020202020204" pitchFamily="34" charset="0"/>
              </a:rPr>
              <a:t>To reflect on the key findings and collaboratively shape an impactful and actionable future framework</a:t>
            </a:r>
          </a:p>
        </p:txBody>
      </p:sp>
      <p:cxnSp>
        <p:nvCxnSpPr>
          <p:cNvPr id="41" name="Straight Connector 40">
            <a:extLst>
              <a:ext uri="{FF2B5EF4-FFF2-40B4-BE49-F238E27FC236}">
                <a16:creationId xmlns:a16="http://schemas.microsoft.com/office/drawing/2014/main" id="{262C4A07-0632-A248-09CB-24C319C0AFD1}"/>
              </a:ext>
            </a:extLst>
          </p:cNvPr>
          <p:cNvCxnSpPr>
            <a:cxnSpLocks/>
          </p:cNvCxnSpPr>
          <p:nvPr/>
        </p:nvCxnSpPr>
        <p:spPr>
          <a:xfrm>
            <a:off x="9492672" y="3264408"/>
            <a:ext cx="191868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5" name="Rectangle: Rounded Corners 44">
            <a:extLst>
              <a:ext uri="{FF2B5EF4-FFF2-40B4-BE49-F238E27FC236}">
                <a16:creationId xmlns:a16="http://schemas.microsoft.com/office/drawing/2014/main" id="{7E84B6C4-7330-68D1-EA21-73C91A251C58}"/>
              </a:ext>
            </a:extLst>
          </p:cNvPr>
          <p:cNvSpPr/>
          <p:nvPr/>
        </p:nvSpPr>
        <p:spPr>
          <a:xfrm>
            <a:off x="2634834" y="5613744"/>
            <a:ext cx="9363456" cy="866900"/>
          </a:xfrm>
          <a:prstGeom prst="roundRect">
            <a:avLst>
              <a:gd name="adj" fmla="val 50000"/>
            </a:avLst>
          </a:prstGeom>
          <a:solidFill>
            <a:srgbClr val="BBDB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noProof="0" dirty="0">
                <a:solidFill>
                  <a:srgbClr val="000000"/>
                </a:solidFill>
              </a:rPr>
              <a:t>Lived experience advisory panel</a:t>
            </a:r>
            <a:br>
              <a:rPr lang="en-GB" sz="1200" b="1" noProof="0" dirty="0">
                <a:solidFill>
                  <a:srgbClr val="000000"/>
                </a:solidFill>
              </a:rPr>
            </a:br>
            <a:r>
              <a:rPr lang="en-GB" sz="1200" noProof="0" dirty="0">
                <a:solidFill>
                  <a:srgbClr val="000000"/>
                </a:solidFill>
                <a:cs typeface="Arial" panose="020B0604020202020204" pitchFamily="34" charset="0"/>
              </a:rPr>
              <a:t>Across the primary research we will be supported by a small advisory panel (recruited through key charities and advocacy groups), they will provide a crucial lived experience perspective in developing ethically &amp; culturally sensitive research materials, and be re-engaged during analysis to validate our interpretation, build out key insights and help inform an impactful recommendations. </a:t>
            </a:r>
          </a:p>
        </p:txBody>
      </p:sp>
      <p:cxnSp>
        <p:nvCxnSpPr>
          <p:cNvPr id="51" name="Straight Connector 50">
            <a:extLst>
              <a:ext uri="{FF2B5EF4-FFF2-40B4-BE49-F238E27FC236}">
                <a16:creationId xmlns:a16="http://schemas.microsoft.com/office/drawing/2014/main" id="{D3F55FE4-61EB-B497-EB41-41F469943CB3}"/>
              </a:ext>
            </a:extLst>
          </p:cNvPr>
          <p:cNvCxnSpPr>
            <a:cxnSpLocks/>
          </p:cNvCxnSpPr>
          <p:nvPr/>
        </p:nvCxnSpPr>
        <p:spPr>
          <a:xfrm>
            <a:off x="2634834" y="3429000"/>
            <a:ext cx="0" cy="1922762"/>
          </a:xfrm>
          <a:prstGeom prst="line">
            <a:avLst/>
          </a:prstGeom>
          <a:ln>
            <a:solidFill>
              <a:srgbClr val="BBDBC6"/>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9D9B63A-2900-2DC0-3ECA-9B0BB82054C4}"/>
              </a:ext>
            </a:extLst>
          </p:cNvPr>
          <p:cNvCxnSpPr>
            <a:cxnSpLocks/>
          </p:cNvCxnSpPr>
          <p:nvPr/>
        </p:nvCxnSpPr>
        <p:spPr>
          <a:xfrm>
            <a:off x="9316050" y="3429000"/>
            <a:ext cx="0" cy="1922762"/>
          </a:xfrm>
          <a:prstGeom prst="line">
            <a:avLst/>
          </a:prstGeom>
          <a:ln>
            <a:solidFill>
              <a:srgbClr val="BBDBC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133080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5B026-6A9A-B818-F4A4-E510B1869504}"/>
            </a:ext>
          </a:extLst>
        </p:cNvPr>
        <p:cNvGrpSpPr/>
        <p:nvPr/>
      </p:nvGrpSpPr>
      <p:grpSpPr>
        <a:xfrm>
          <a:off x="0" y="0"/>
          <a:ext cx="0" cy="0"/>
          <a:chOff x="0" y="0"/>
          <a:chExt cx="0" cy="0"/>
        </a:xfrm>
      </p:grpSpPr>
      <p:sp>
        <p:nvSpPr>
          <p:cNvPr id="4" name="Text 3">
            <a:extLst>
              <a:ext uri="{FF2B5EF4-FFF2-40B4-BE49-F238E27FC236}">
                <a16:creationId xmlns:a16="http://schemas.microsoft.com/office/drawing/2014/main" id="{5F43EFA5-9E2E-C379-BF77-2BFD05DD9CE7}"/>
              </a:ext>
            </a:extLst>
          </p:cNvPr>
          <p:cNvSpPr/>
          <p:nvPr/>
        </p:nvSpPr>
        <p:spPr>
          <a:xfrm>
            <a:off x="516960" y="681531"/>
            <a:ext cx="10859751" cy="755904"/>
          </a:xfrm>
          <a:prstGeom prst="rect">
            <a:avLst/>
          </a:prstGeom>
          <a:noFill/>
          <a:ln/>
        </p:spPr>
        <p:txBody>
          <a:bodyPr wrap="square" rtlCol="0" anchor="t"/>
          <a:lstStyle/>
          <a:p>
            <a:r>
              <a:rPr lang="en-GB" sz="2200" b="1" noProof="0" dirty="0">
                <a:solidFill>
                  <a:srgbClr val="008000"/>
                </a:solidFill>
                <a:latin typeface="Arial" pitchFamily="34" charset="0"/>
                <a:cs typeface="Arial" pitchFamily="34" charset="-120"/>
              </a:rPr>
              <a:t>Qualitative methodology &amp; sample</a:t>
            </a:r>
          </a:p>
        </p:txBody>
      </p:sp>
      <p:sp>
        <p:nvSpPr>
          <p:cNvPr id="5" name="Rectangle 4">
            <a:extLst>
              <a:ext uri="{FF2B5EF4-FFF2-40B4-BE49-F238E27FC236}">
                <a16:creationId xmlns:a16="http://schemas.microsoft.com/office/drawing/2014/main" id="{C5113BDA-81FB-8182-4457-218A0C5F94F8}"/>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Freeform 2">
            <a:extLst>
              <a:ext uri="{FF2B5EF4-FFF2-40B4-BE49-F238E27FC236}">
                <a16:creationId xmlns:a16="http://schemas.microsoft.com/office/drawing/2014/main" id="{54DFE0E3-844E-191D-9F29-2BE8ADDABDAD}"/>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2"/>
            <a:stretch>
              <a:fillRect/>
            </a:stretch>
          </a:blipFill>
        </p:spPr>
        <p:txBody>
          <a:bodyPr/>
          <a:lstStyle/>
          <a:p>
            <a:endParaRPr lang="en-GB" noProof="0" dirty="0"/>
          </a:p>
        </p:txBody>
      </p:sp>
      <p:graphicFrame>
        <p:nvGraphicFramePr>
          <p:cNvPr id="7" name="Table 6">
            <a:extLst>
              <a:ext uri="{FF2B5EF4-FFF2-40B4-BE49-F238E27FC236}">
                <a16:creationId xmlns:a16="http://schemas.microsoft.com/office/drawing/2014/main" id="{4C6196FE-6F65-CC45-D54D-DD5C9EF3DE03}"/>
              </a:ext>
            </a:extLst>
          </p:cNvPr>
          <p:cNvGraphicFramePr>
            <a:graphicFrameLocks noGrp="1"/>
          </p:cNvGraphicFramePr>
          <p:nvPr>
            <p:extLst>
              <p:ext uri="{D42A27DB-BD31-4B8C-83A1-F6EECF244321}">
                <p14:modId xmlns:p14="http://schemas.microsoft.com/office/powerpoint/2010/main" val="2111872773"/>
              </p:ext>
            </p:extLst>
          </p:nvPr>
        </p:nvGraphicFramePr>
        <p:xfrm>
          <a:off x="7170003" y="2244549"/>
          <a:ext cx="4386944" cy="3931920"/>
        </p:xfrm>
        <a:graphic>
          <a:graphicData uri="http://schemas.openxmlformats.org/drawingml/2006/table">
            <a:tbl>
              <a:tblPr firstRow="1" bandRow="1">
                <a:tableStyleId>{5940675A-B579-460E-94D1-54222C63F5DA}</a:tableStyleId>
              </a:tblPr>
              <a:tblGrid>
                <a:gridCol w="2193472">
                  <a:extLst>
                    <a:ext uri="{9D8B030D-6E8A-4147-A177-3AD203B41FA5}">
                      <a16:colId xmlns:a16="http://schemas.microsoft.com/office/drawing/2014/main" val="426468927"/>
                    </a:ext>
                  </a:extLst>
                </a:gridCol>
                <a:gridCol w="2193472">
                  <a:extLst>
                    <a:ext uri="{9D8B030D-6E8A-4147-A177-3AD203B41FA5}">
                      <a16:colId xmlns:a16="http://schemas.microsoft.com/office/drawing/2014/main" val="2819602349"/>
                    </a:ext>
                  </a:extLst>
                </a:gridCol>
              </a:tblGrid>
              <a:tr h="0">
                <a:tc>
                  <a:txBody>
                    <a:bodyPr/>
                    <a:lstStyle/>
                    <a:p>
                      <a:r>
                        <a:rPr lang="en-GB" b="1" noProof="0" dirty="0"/>
                        <a:t>Individual depth interviews / friendship pairs</a:t>
                      </a:r>
                    </a:p>
                  </a:txBody>
                  <a:tcPr>
                    <a:solidFill>
                      <a:srgbClr val="E8F3EC"/>
                    </a:solidFill>
                  </a:tcPr>
                </a:tc>
                <a:tc>
                  <a:txBody>
                    <a:bodyPr/>
                    <a:lstStyle/>
                    <a:p>
                      <a:r>
                        <a:rPr lang="en-GB" noProof="0" dirty="0"/>
                        <a:t>6x IDI</a:t>
                      </a:r>
                    </a:p>
                    <a:p>
                      <a:r>
                        <a:rPr lang="en-GB" noProof="0" dirty="0"/>
                        <a:t>12x friendship pairs</a:t>
                      </a:r>
                    </a:p>
                  </a:txBody>
                  <a:tcPr>
                    <a:solidFill>
                      <a:srgbClr val="E8F3EC"/>
                    </a:solidFill>
                  </a:tcPr>
                </a:tc>
                <a:extLst>
                  <a:ext uri="{0D108BD9-81ED-4DB2-BD59-A6C34878D82A}">
                    <a16:rowId xmlns:a16="http://schemas.microsoft.com/office/drawing/2014/main" val="2766809860"/>
                  </a:ext>
                </a:extLst>
              </a:tr>
              <a:tr h="177922">
                <a:tc>
                  <a:txBody>
                    <a:bodyPr/>
                    <a:lstStyle/>
                    <a:p>
                      <a:r>
                        <a:rPr lang="en-GB" b="1" noProof="0" dirty="0"/>
                        <a:t>Gender</a:t>
                      </a:r>
                    </a:p>
                  </a:txBody>
                  <a:tcPr>
                    <a:solidFill>
                      <a:srgbClr val="E8F3EC"/>
                    </a:solidFill>
                  </a:tcPr>
                </a:tc>
                <a:tc>
                  <a:txBody>
                    <a:bodyPr/>
                    <a:lstStyle/>
                    <a:p>
                      <a:r>
                        <a:rPr lang="en-GB" noProof="0" dirty="0"/>
                        <a:t>17x women</a:t>
                      </a:r>
                    </a:p>
                    <a:p>
                      <a:r>
                        <a:rPr lang="en-GB" noProof="0" dirty="0"/>
                        <a:t>12x men</a:t>
                      </a:r>
                    </a:p>
                    <a:p>
                      <a:r>
                        <a:rPr lang="en-GB" noProof="0" dirty="0"/>
                        <a:t>1x non-binary</a:t>
                      </a:r>
                    </a:p>
                  </a:txBody>
                  <a:tcPr>
                    <a:solidFill>
                      <a:srgbClr val="E8F3EC"/>
                    </a:solidFill>
                  </a:tcPr>
                </a:tc>
                <a:extLst>
                  <a:ext uri="{0D108BD9-81ED-4DB2-BD59-A6C34878D82A}">
                    <a16:rowId xmlns:a16="http://schemas.microsoft.com/office/drawing/2014/main" val="397443371"/>
                  </a:ext>
                </a:extLst>
              </a:tr>
              <a:tr h="127087">
                <a:tc>
                  <a:txBody>
                    <a:bodyPr/>
                    <a:lstStyle/>
                    <a:p>
                      <a:r>
                        <a:rPr lang="en-GB" b="1" noProof="0" dirty="0"/>
                        <a:t>LGBTQ+</a:t>
                      </a:r>
                    </a:p>
                  </a:txBody>
                  <a:tcPr>
                    <a:solidFill>
                      <a:srgbClr val="E8F3EC"/>
                    </a:solidFill>
                  </a:tcPr>
                </a:tc>
                <a:tc>
                  <a:txBody>
                    <a:bodyPr/>
                    <a:lstStyle/>
                    <a:p>
                      <a:r>
                        <a:rPr lang="en-GB" noProof="0" dirty="0"/>
                        <a:t>8x LGB</a:t>
                      </a:r>
                    </a:p>
                    <a:p>
                      <a:r>
                        <a:rPr lang="en-GB" noProof="0" dirty="0"/>
                        <a:t>2x trans / non-binary</a:t>
                      </a:r>
                    </a:p>
                  </a:txBody>
                  <a:tcPr>
                    <a:solidFill>
                      <a:srgbClr val="E8F3EC"/>
                    </a:solidFill>
                  </a:tcPr>
                </a:tc>
                <a:extLst>
                  <a:ext uri="{0D108BD9-81ED-4DB2-BD59-A6C34878D82A}">
                    <a16:rowId xmlns:a16="http://schemas.microsoft.com/office/drawing/2014/main" val="227451372"/>
                  </a:ext>
                </a:extLst>
              </a:tr>
              <a:tr h="127087">
                <a:tc>
                  <a:txBody>
                    <a:bodyPr/>
                    <a:lstStyle/>
                    <a:p>
                      <a:r>
                        <a:rPr lang="en-GB" b="1" noProof="0" dirty="0"/>
                        <a:t>Minority ethnic group</a:t>
                      </a:r>
                    </a:p>
                  </a:txBody>
                  <a:tcPr>
                    <a:solidFill>
                      <a:srgbClr val="E8F3EC"/>
                    </a:solidFill>
                  </a:tcPr>
                </a:tc>
                <a:tc>
                  <a:txBody>
                    <a:bodyPr/>
                    <a:lstStyle/>
                    <a:p>
                      <a:r>
                        <a:rPr lang="en-GB" noProof="0" dirty="0"/>
                        <a:t>19x minority ethnic</a:t>
                      </a:r>
                    </a:p>
                    <a:p>
                      <a:r>
                        <a:rPr lang="en-GB" noProof="0" dirty="0"/>
                        <a:t>11x white</a:t>
                      </a:r>
                    </a:p>
                  </a:txBody>
                  <a:tcPr>
                    <a:solidFill>
                      <a:srgbClr val="E8F3EC"/>
                    </a:solidFill>
                  </a:tcPr>
                </a:tc>
                <a:extLst>
                  <a:ext uri="{0D108BD9-81ED-4DB2-BD59-A6C34878D82A}">
                    <a16:rowId xmlns:a16="http://schemas.microsoft.com/office/drawing/2014/main" val="3533459952"/>
                  </a:ext>
                </a:extLst>
              </a:tr>
              <a:tr h="177922">
                <a:tc>
                  <a:txBody>
                    <a:bodyPr/>
                    <a:lstStyle/>
                    <a:p>
                      <a:r>
                        <a:rPr lang="en-GB" b="1" noProof="0" dirty="0"/>
                        <a:t>Mode of travel</a:t>
                      </a:r>
                    </a:p>
                  </a:txBody>
                  <a:tcPr>
                    <a:solidFill>
                      <a:srgbClr val="E8F3EC"/>
                    </a:solidFill>
                  </a:tcPr>
                </a:tc>
                <a:tc>
                  <a:txBody>
                    <a:bodyPr/>
                    <a:lstStyle/>
                    <a:p>
                      <a:r>
                        <a:rPr lang="en-GB" noProof="0" dirty="0"/>
                        <a:t>19x bus users</a:t>
                      </a:r>
                    </a:p>
                    <a:p>
                      <a:r>
                        <a:rPr lang="en-GB" noProof="0" dirty="0"/>
                        <a:t>22x tube users</a:t>
                      </a:r>
                    </a:p>
                    <a:p>
                      <a:r>
                        <a:rPr lang="en-GB" noProof="0" dirty="0"/>
                        <a:t>18x train users</a:t>
                      </a:r>
                    </a:p>
                  </a:txBody>
                  <a:tcPr>
                    <a:solidFill>
                      <a:srgbClr val="E8F3EC"/>
                    </a:solidFill>
                  </a:tcPr>
                </a:tc>
                <a:extLst>
                  <a:ext uri="{0D108BD9-81ED-4DB2-BD59-A6C34878D82A}">
                    <a16:rowId xmlns:a16="http://schemas.microsoft.com/office/drawing/2014/main" val="3081076602"/>
                  </a:ext>
                </a:extLst>
              </a:tr>
              <a:tr h="177922">
                <a:tc>
                  <a:txBody>
                    <a:bodyPr/>
                    <a:lstStyle/>
                    <a:p>
                      <a:r>
                        <a:rPr lang="en-GB" b="1" noProof="0" dirty="0"/>
                        <a:t>Age</a:t>
                      </a:r>
                    </a:p>
                  </a:txBody>
                  <a:tcPr>
                    <a:solidFill>
                      <a:srgbClr val="E8F3EC"/>
                    </a:solidFill>
                  </a:tcPr>
                </a:tc>
                <a:tc>
                  <a:txBody>
                    <a:bodyPr/>
                    <a:lstStyle/>
                    <a:p>
                      <a:r>
                        <a:rPr lang="en-GB" noProof="0" dirty="0"/>
                        <a:t>6x &lt;22</a:t>
                      </a:r>
                    </a:p>
                    <a:p>
                      <a:r>
                        <a:rPr lang="en-GB" noProof="0" dirty="0"/>
                        <a:t>20x 22-65</a:t>
                      </a:r>
                    </a:p>
                    <a:p>
                      <a:r>
                        <a:rPr lang="en-GB" noProof="0" dirty="0"/>
                        <a:t>4x &gt;64</a:t>
                      </a:r>
                    </a:p>
                  </a:txBody>
                  <a:tcPr>
                    <a:solidFill>
                      <a:srgbClr val="E8F3EC"/>
                    </a:solidFill>
                  </a:tcPr>
                </a:tc>
                <a:extLst>
                  <a:ext uri="{0D108BD9-81ED-4DB2-BD59-A6C34878D82A}">
                    <a16:rowId xmlns:a16="http://schemas.microsoft.com/office/drawing/2014/main" val="3141909009"/>
                  </a:ext>
                </a:extLst>
              </a:tr>
              <a:tr h="177922">
                <a:tc>
                  <a:txBody>
                    <a:bodyPr/>
                    <a:lstStyle/>
                    <a:p>
                      <a:r>
                        <a:rPr lang="en-GB" b="1" noProof="0" dirty="0"/>
                        <a:t>Disability</a:t>
                      </a:r>
                    </a:p>
                  </a:txBody>
                  <a:tcPr>
                    <a:solidFill>
                      <a:srgbClr val="E8F3EC"/>
                    </a:solidFill>
                  </a:tcPr>
                </a:tc>
                <a:tc>
                  <a:txBody>
                    <a:bodyPr/>
                    <a:lstStyle/>
                    <a:p>
                      <a:r>
                        <a:rPr lang="en-GB" noProof="0" dirty="0"/>
                        <a:t>12x with a disability (inc. neurological, physical and invisible) </a:t>
                      </a:r>
                    </a:p>
                  </a:txBody>
                  <a:tcPr>
                    <a:solidFill>
                      <a:srgbClr val="E8F3EC"/>
                    </a:solidFill>
                  </a:tcPr>
                </a:tc>
                <a:extLst>
                  <a:ext uri="{0D108BD9-81ED-4DB2-BD59-A6C34878D82A}">
                    <a16:rowId xmlns:a16="http://schemas.microsoft.com/office/drawing/2014/main" val="3515988058"/>
                  </a:ext>
                </a:extLst>
              </a:tr>
            </a:tbl>
          </a:graphicData>
        </a:graphic>
      </p:graphicFrame>
      <p:sp>
        <p:nvSpPr>
          <p:cNvPr id="8" name="Text 2">
            <a:extLst>
              <a:ext uri="{FF2B5EF4-FFF2-40B4-BE49-F238E27FC236}">
                <a16:creationId xmlns:a16="http://schemas.microsoft.com/office/drawing/2014/main" id="{DE7B42C0-05D0-41E0-A384-7EFA0333643A}"/>
              </a:ext>
            </a:extLst>
          </p:cNvPr>
          <p:cNvSpPr/>
          <p:nvPr/>
        </p:nvSpPr>
        <p:spPr>
          <a:xfrm>
            <a:off x="516960" y="1317632"/>
            <a:ext cx="11185183" cy="548640"/>
          </a:xfrm>
          <a:prstGeom prst="rect">
            <a:avLst/>
          </a:prstGeom>
          <a:noFill/>
          <a:ln/>
        </p:spPr>
        <p:txBody>
          <a:bodyPr wrap="square" rtlCol="0" anchor="ctr"/>
          <a:lstStyle/>
          <a:p>
            <a:r>
              <a:rPr lang="en-GB" sz="1400" b="1" noProof="0" dirty="0"/>
              <a:t>Throughout March 2026, 30 lived experience participants took place in this study, either as the lead participant or as a supportive friend (pairs vs individual interview set up was led by participant preference) with direct or indirect experience of hate and harassment on London transport.</a:t>
            </a:r>
          </a:p>
        </p:txBody>
      </p:sp>
      <p:sp>
        <p:nvSpPr>
          <p:cNvPr id="9" name="Text 2">
            <a:extLst>
              <a:ext uri="{FF2B5EF4-FFF2-40B4-BE49-F238E27FC236}">
                <a16:creationId xmlns:a16="http://schemas.microsoft.com/office/drawing/2014/main" id="{2A14DE3C-7CA3-9088-B5F7-7CC0BEC030EE}"/>
              </a:ext>
            </a:extLst>
          </p:cNvPr>
          <p:cNvSpPr/>
          <p:nvPr/>
        </p:nvSpPr>
        <p:spPr>
          <a:xfrm>
            <a:off x="516960" y="2060760"/>
            <a:ext cx="6475917" cy="2149443"/>
          </a:xfrm>
          <a:prstGeom prst="rect">
            <a:avLst/>
          </a:prstGeom>
          <a:noFill/>
          <a:ln/>
        </p:spPr>
        <p:txBody>
          <a:bodyPr wrap="square" rtlCol="0" anchor="t"/>
          <a:lstStyle/>
          <a:p>
            <a:r>
              <a:rPr lang="en-GB" sz="1400" b="1" noProof="0" dirty="0"/>
              <a:t>Interview pre-task</a:t>
            </a:r>
          </a:p>
          <a:p>
            <a:pPr marL="285750" indent="-285750">
              <a:buFont typeface="Arial" panose="020B0604020202020204" pitchFamily="34" charset="0"/>
              <a:buChar char="•"/>
            </a:pPr>
            <a:r>
              <a:rPr lang="en-GB" sz="1400" noProof="0" dirty="0"/>
              <a:t>Each participant completed an interview pre-task in the days leading up to their interview. </a:t>
            </a:r>
          </a:p>
          <a:p>
            <a:pPr marL="285750" indent="-285750">
              <a:buFont typeface="Arial" panose="020B0604020202020204" pitchFamily="34" charset="0"/>
              <a:buChar char="•"/>
            </a:pPr>
            <a:r>
              <a:rPr lang="en-GB" sz="1400" noProof="0" dirty="0"/>
              <a:t>The pre-task helps participants reconstruct and reflect on their experiences in their own time and on their own terms, providing psychological safety to consider experiences ahead of the interview.</a:t>
            </a:r>
          </a:p>
          <a:p>
            <a:pPr marL="285750" indent="-285750">
              <a:buFont typeface="Arial" panose="020B0604020202020204" pitchFamily="34" charset="0"/>
              <a:buChar char="•"/>
            </a:pPr>
            <a:r>
              <a:rPr lang="en-GB" sz="1400" noProof="0" dirty="0"/>
              <a:t>It also captures the full journey following incident to (non)reporting - including informal support-seeking and decision points that may otherwise be forgotten in recall. </a:t>
            </a:r>
          </a:p>
          <a:p>
            <a:pPr marL="285750" indent="-285750">
              <a:buFont typeface="Arial" panose="020B0604020202020204" pitchFamily="34" charset="0"/>
              <a:buChar char="•"/>
            </a:pPr>
            <a:r>
              <a:rPr lang="en-GB" sz="1400" noProof="0" dirty="0"/>
              <a:t>Generates rich, individual data that will inform discussions and enhance co-design exercises by surfacing real-world examples and needs.</a:t>
            </a:r>
            <a:endParaRPr lang="en-GB" sz="1400" b="1" noProof="0" dirty="0"/>
          </a:p>
        </p:txBody>
      </p:sp>
      <p:sp>
        <p:nvSpPr>
          <p:cNvPr id="10" name="Text 2">
            <a:extLst>
              <a:ext uri="{FF2B5EF4-FFF2-40B4-BE49-F238E27FC236}">
                <a16:creationId xmlns:a16="http://schemas.microsoft.com/office/drawing/2014/main" id="{DB3DBC06-CB8B-1BD4-7D1D-681FFFAC08E3}"/>
              </a:ext>
            </a:extLst>
          </p:cNvPr>
          <p:cNvSpPr/>
          <p:nvPr/>
        </p:nvSpPr>
        <p:spPr>
          <a:xfrm>
            <a:off x="516960" y="4588174"/>
            <a:ext cx="6475917" cy="1771472"/>
          </a:xfrm>
          <a:prstGeom prst="rect">
            <a:avLst/>
          </a:prstGeom>
          <a:noFill/>
          <a:ln/>
        </p:spPr>
        <p:txBody>
          <a:bodyPr wrap="square" rtlCol="0" anchor="t"/>
          <a:lstStyle/>
          <a:p>
            <a:r>
              <a:rPr lang="en-GB" sz="1400" b="1" noProof="0" dirty="0"/>
              <a:t>Interview discussion guide</a:t>
            </a:r>
          </a:p>
          <a:p>
            <a:pPr marL="285750" indent="-285750">
              <a:buFont typeface="Arial" panose="020B0604020202020204" pitchFamily="34" charset="0"/>
              <a:buChar char="•"/>
            </a:pPr>
            <a:r>
              <a:rPr lang="en-GB" sz="1400" noProof="0" dirty="0"/>
              <a:t>Interviews were conducted by expert interviewers, skilled in sensitive qualitative research methods. Individual depth interviews and paired depths enabled participants to share lived experiences and shape solutions in a safe, empowering space. </a:t>
            </a:r>
          </a:p>
          <a:p>
            <a:pPr marL="285750" indent="-285750">
              <a:buFont typeface="Arial" panose="020B0604020202020204" pitchFamily="34" charset="0"/>
              <a:buChar char="•"/>
            </a:pPr>
            <a:r>
              <a:rPr lang="en-GB" sz="1400" noProof="0" dirty="0"/>
              <a:t>Interviews covered immediate feelings in the aftermath of an incident, the decision to report (or not), experiences of the current reporting process, and thoughts on the ideal reporting pathway.</a:t>
            </a:r>
          </a:p>
        </p:txBody>
      </p:sp>
    </p:spTree>
    <p:extLst>
      <p:ext uri="{BB962C8B-B14F-4D97-AF65-F5344CB8AC3E}">
        <p14:creationId xmlns:p14="http://schemas.microsoft.com/office/powerpoint/2010/main" val="1599929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3">
            <a:extLst>
              <a:ext uri="{FF2B5EF4-FFF2-40B4-BE49-F238E27FC236}">
                <a16:creationId xmlns:a16="http://schemas.microsoft.com/office/drawing/2014/main" id="{3D0A0A2E-A492-A643-2F59-00D698B728B1}"/>
              </a:ext>
            </a:extLst>
          </p:cNvPr>
          <p:cNvSpPr/>
          <p:nvPr/>
        </p:nvSpPr>
        <p:spPr>
          <a:xfrm>
            <a:off x="516960" y="681531"/>
            <a:ext cx="10859751" cy="755904"/>
          </a:xfrm>
          <a:prstGeom prst="rect">
            <a:avLst/>
          </a:prstGeom>
          <a:noFill/>
          <a:ln/>
        </p:spPr>
        <p:txBody>
          <a:bodyPr wrap="square" rtlCol="0" anchor="t"/>
          <a:lstStyle/>
          <a:p>
            <a:r>
              <a:rPr lang="en-GB" sz="2200" b="1" noProof="0" dirty="0">
                <a:solidFill>
                  <a:srgbClr val="008000"/>
                </a:solidFill>
                <a:latin typeface="Arial" pitchFamily="34" charset="0"/>
                <a:cs typeface="Arial" pitchFamily="34" charset="-120"/>
              </a:rPr>
              <a:t>Quantitative methodology &amp; sample</a:t>
            </a:r>
          </a:p>
        </p:txBody>
      </p:sp>
      <p:sp>
        <p:nvSpPr>
          <p:cNvPr id="5" name="Rectangle 4">
            <a:extLst>
              <a:ext uri="{FF2B5EF4-FFF2-40B4-BE49-F238E27FC236}">
                <a16:creationId xmlns:a16="http://schemas.microsoft.com/office/drawing/2014/main" id="{DA92E3F6-885D-74C7-AA90-85B04D9D3824}"/>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Freeform 2">
            <a:extLst>
              <a:ext uri="{FF2B5EF4-FFF2-40B4-BE49-F238E27FC236}">
                <a16:creationId xmlns:a16="http://schemas.microsoft.com/office/drawing/2014/main" id="{E499CFAB-9C83-48C2-AB1B-CAFF6B25B396}"/>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2"/>
            <a:stretch>
              <a:fillRect/>
            </a:stretch>
          </a:blipFill>
        </p:spPr>
        <p:txBody>
          <a:bodyPr/>
          <a:lstStyle/>
          <a:p>
            <a:endParaRPr lang="en-GB" noProof="0" dirty="0"/>
          </a:p>
        </p:txBody>
      </p:sp>
      <p:sp>
        <p:nvSpPr>
          <p:cNvPr id="7" name="Text 2">
            <a:extLst>
              <a:ext uri="{FF2B5EF4-FFF2-40B4-BE49-F238E27FC236}">
                <a16:creationId xmlns:a16="http://schemas.microsoft.com/office/drawing/2014/main" id="{1AF69F64-A587-23F8-CFEB-C34267DB5AE0}"/>
              </a:ext>
            </a:extLst>
          </p:cNvPr>
          <p:cNvSpPr/>
          <p:nvPr/>
        </p:nvSpPr>
        <p:spPr>
          <a:xfrm>
            <a:off x="567140" y="1163115"/>
            <a:ext cx="11107900" cy="548640"/>
          </a:xfrm>
          <a:prstGeom prst="rect">
            <a:avLst/>
          </a:prstGeom>
          <a:noFill/>
          <a:ln/>
        </p:spPr>
        <p:txBody>
          <a:bodyPr wrap="square" rtlCol="0" anchor="ctr"/>
          <a:lstStyle/>
          <a:p>
            <a:r>
              <a:rPr lang="en-GB" sz="1400" b="1" noProof="0" dirty="0"/>
              <a:t>After the conclusion of the qualitative interviews, quantitative sampling was conducted via a London Omnibus Survey from 23 March to 31 March 2026, with a representative sample of 1,000 18+ Londoners. </a:t>
            </a:r>
          </a:p>
        </p:txBody>
      </p:sp>
      <p:sp>
        <p:nvSpPr>
          <p:cNvPr id="9" name="TextBox 8">
            <a:extLst>
              <a:ext uri="{FF2B5EF4-FFF2-40B4-BE49-F238E27FC236}">
                <a16:creationId xmlns:a16="http://schemas.microsoft.com/office/drawing/2014/main" id="{99C3B1F4-A56B-A20C-1100-F8326B8C3E7A}"/>
              </a:ext>
            </a:extLst>
          </p:cNvPr>
          <p:cNvSpPr txBox="1"/>
          <p:nvPr/>
        </p:nvSpPr>
        <p:spPr>
          <a:xfrm>
            <a:off x="567140" y="2131758"/>
            <a:ext cx="5017231" cy="4478149"/>
          </a:xfrm>
          <a:prstGeom prst="rect">
            <a:avLst/>
          </a:prstGeom>
          <a:noFill/>
        </p:spPr>
        <p:txBody>
          <a:bodyPr wrap="square" lIns="91440" tIns="45720" rIns="91440" bIns="45720" anchor="t">
            <a:spAutoFit/>
          </a:bodyPr>
          <a:lstStyle/>
          <a:p>
            <a:pPr>
              <a:spcAft>
                <a:spcPts val="600"/>
              </a:spcAft>
            </a:pPr>
            <a:r>
              <a:rPr lang="en-GB" sz="1400" b="1" noProof="0" dirty="0">
                <a:latin typeface="+mj-lt"/>
              </a:rPr>
              <a:t>Methodology</a:t>
            </a:r>
          </a:p>
          <a:p>
            <a:r>
              <a:rPr lang="en-GB" sz="1400" noProof="0" dirty="0">
                <a:latin typeface="+mj-lt"/>
              </a:rPr>
              <a:t>Panellists were selected on multiple demographic criteria to ensure that the final pool of respondents had a profile as close as possible to that of the London population. This sophisticated quota sampling approach, which takes into account information about predicted differential response rates on a panellist-by-panellist basis, minimises self-selection bias and means the profile of the final set of respondents is likely to reflect the population profile. Once the demographic criteria and response rates had been factored in, panellists are selected at random, mimicking the process of random probability approaches, such as stratified sampling, where sample elements are selected at random within pre-defined strata.</a:t>
            </a:r>
            <a:endParaRPr lang="en-GB" sz="1400" noProof="0" dirty="0">
              <a:latin typeface="+mj-lt"/>
              <a:cs typeface="Arial"/>
            </a:endParaRPr>
          </a:p>
          <a:p>
            <a:endParaRPr lang="en-GB" sz="1400" noProof="0" dirty="0">
              <a:latin typeface="+mj-lt"/>
            </a:endParaRPr>
          </a:p>
          <a:p>
            <a:r>
              <a:rPr lang="en-GB" sz="1400" noProof="0" dirty="0">
                <a:latin typeface="+mj-lt"/>
              </a:rPr>
              <a:t>Quotas were set on age, gender, London region (North, East, South, West and Central) and ethnicity. The data is then weighted using age, gender, region, ethnicity, employment status, and housing tenure to align the sample with the known profile of London residents.</a:t>
            </a:r>
          </a:p>
        </p:txBody>
      </p:sp>
      <p:sp>
        <p:nvSpPr>
          <p:cNvPr id="10" name="TextBox 9">
            <a:extLst>
              <a:ext uri="{FF2B5EF4-FFF2-40B4-BE49-F238E27FC236}">
                <a16:creationId xmlns:a16="http://schemas.microsoft.com/office/drawing/2014/main" id="{E7477BFD-91AD-C6DD-CD81-CC6B0A609BC5}"/>
              </a:ext>
            </a:extLst>
          </p:cNvPr>
          <p:cNvSpPr txBox="1"/>
          <p:nvPr/>
        </p:nvSpPr>
        <p:spPr>
          <a:xfrm>
            <a:off x="5946835" y="2131757"/>
            <a:ext cx="5017231" cy="307777"/>
          </a:xfrm>
          <a:prstGeom prst="rect">
            <a:avLst/>
          </a:prstGeom>
          <a:noFill/>
        </p:spPr>
        <p:txBody>
          <a:bodyPr wrap="square">
            <a:spAutoFit/>
          </a:bodyPr>
          <a:lstStyle/>
          <a:p>
            <a:pPr>
              <a:spcAft>
                <a:spcPts val="600"/>
              </a:spcAft>
            </a:pPr>
            <a:r>
              <a:rPr lang="en-GB" sz="1400" b="1" noProof="0" dirty="0">
                <a:latin typeface="+mj-lt"/>
              </a:rPr>
              <a:t>Questionnaire structure</a:t>
            </a:r>
          </a:p>
        </p:txBody>
      </p:sp>
      <p:sp>
        <p:nvSpPr>
          <p:cNvPr id="2" name="Rectangle: Rounded Corners 1">
            <a:extLst>
              <a:ext uri="{FF2B5EF4-FFF2-40B4-BE49-F238E27FC236}">
                <a16:creationId xmlns:a16="http://schemas.microsoft.com/office/drawing/2014/main" id="{66636FD4-A92B-705C-ED3B-353F07DE0CA1}"/>
              </a:ext>
            </a:extLst>
          </p:cNvPr>
          <p:cNvSpPr/>
          <p:nvPr/>
        </p:nvSpPr>
        <p:spPr>
          <a:xfrm>
            <a:off x="6096000" y="2623457"/>
            <a:ext cx="4868066" cy="307777"/>
          </a:xfrm>
          <a:prstGeom prst="roundRect">
            <a:avLst>
              <a:gd name="adj" fmla="val 50000"/>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noProof="0" dirty="0"/>
              <a:t>Demographic sampling</a:t>
            </a:r>
          </a:p>
        </p:txBody>
      </p:sp>
      <p:sp>
        <p:nvSpPr>
          <p:cNvPr id="3" name="Rectangle: Rounded Corners 2">
            <a:extLst>
              <a:ext uri="{FF2B5EF4-FFF2-40B4-BE49-F238E27FC236}">
                <a16:creationId xmlns:a16="http://schemas.microsoft.com/office/drawing/2014/main" id="{97C01C1E-287A-F23F-3B24-0102FF23B9BE}"/>
              </a:ext>
            </a:extLst>
          </p:cNvPr>
          <p:cNvSpPr/>
          <p:nvPr/>
        </p:nvSpPr>
        <p:spPr>
          <a:xfrm>
            <a:off x="6096000" y="3352842"/>
            <a:ext cx="4868066" cy="307777"/>
          </a:xfrm>
          <a:prstGeom prst="roundRect">
            <a:avLst>
              <a:gd name="adj" fmla="val 50000"/>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noProof="0" dirty="0"/>
              <a:t>Experiences of hate and harassment</a:t>
            </a:r>
          </a:p>
        </p:txBody>
      </p:sp>
      <p:sp>
        <p:nvSpPr>
          <p:cNvPr id="8" name="Rectangle: Rounded Corners 7">
            <a:extLst>
              <a:ext uri="{FF2B5EF4-FFF2-40B4-BE49-F238E27FC236}">
                <a16:creationId xmlns:a16="http://schemas.microsoft.com/office/drawing/2014/main" id="{1B1C471E-2FD1-3422-52F7-06C0D0C881D2}"/>
              </a:ext>
            </a:extLst>
          </p:cNvPr>
          <p:cNvSpPr/>
          <p:nvPr/>
        </p:nvSpPr>
        <p:spPr>
          <a:xfrm>
            <a:off x="6096000" y="4082227"/>
            <a:ext cx="4868066" cy="307777"/>
          </a:xfrm>
          <a:prstGeom prst="roundRect">
            <a:avLst>
              <a:gd name="adj" fmla="val 50000"/>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noProof="0" dirty="0"/>
              <a:t>Pathways after hate and harassment</a:t>
            </a:r>
          </a:p>
        </p:txBody>
      </p:sp>
      <p:sp>
        <p:nvSpPr>
          <p:cNvPr id="11" name="Rectangle: Rounded Corners 10">
            <a:extLst>
              <a:ext uri="{FF2B5EF4-FFF2-40B4-BE49-F238E27FC236}">
                <a16:creationId xmlns:a16="http://schemas.microsoft.com/office/drawing/2014/main" id="{EBBC2CB8-F79D-A247-CE5F-D21F3956FDC7}"/>
              </a:ext>
            </a:extLst>
          </p:cNvPr>
          <p:cNvSpPr/>
          <p:nvPr/>
        </p:nvSpPr>
        <p:spPr>
          <a:xfrm>
            <a:off x="6096000" y="4811612"/>
            <a:ext cx="4868066" cy="307777"/>
          </a:xfrm>
          <a:prstGeom prst="roundRect">
            <a:avLst>
              <a:gd name="adj" fmla="val 50000"/>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noProof="0" dirty="0"/>
              <a:t>Priority allocation</a:t>
            </a:r>
          </a:p>
        </p:txBody>
      </p:sp>
      <p:sp>
        <p:nvSpPr>
          <p:cNvPr id="12" name="Rectangle: Rounded Corners 11">
            <a:extLst>
              <a:ext uri="{FF2B5EF4-FFF2-40B4-BE49-F238E27FC236}">
                <a16:creationId xmlns:a16="http://schemas.microsoft.com/office/drawing/2014/main" id="{0022DD71-913B-DC30-64A4-44D075AC2846}"/>
              </a:ext>
            </a:extLst>
          </p:cNvPr>
          <p:cNvSpPr/>
          <p:nvPr/>
        </p:nvSpPr>
        <p:spPr>
          <a:xfrm>
            <a:off x="6096000" y="5540996"/>
            <a:ext cx="4868066" cy="307777"/>
          </a:xfrm>
          <a:prstGeom prst="roundRect">
            <a:avLst>
              <a:gd name="adj" fmla="val 50000"/>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noProof="0" dirty="0"/>
              <a:t>Ideal pathway</a:t>
            </a:r>
          </a:p>
        </p:txBody>
      </p:sp>
      <p:sp>
        <p:nvSpPr>
          <p:cNvPr id="13" name="Arrow: Down 12">
            <a:extLst>
              <a:ext uri="{FF2B5EF4-FFF2-40B4-BE49-F238E27FC236}">
                <a16:creationId xmlns:a16="http://schemas.microsoft.com/office/drawing/2014/main" id="{03F88120-577B-4A89-CB59-C2365385D1E6}"/>
              </a:ext>
            </a:extLst>
          </p:cNvPr>
          <p:cNvSpPr/>
          <p:nvPr/>
        </p:nvSpPr>
        <p:spPr>
          <a:xfrm>
            <a:off x="8404847" y="2985621"/>
            <a:ext cx="250371" cy="307777"/>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Arrow: Down 13">
            <a:extLst>
              <a:ext uri="{FF2B5EF4-FFF2-40B4-BE49-F238E27FC236}">
                <a16:creationId xmlns:a16="http://schemas.microsoft.com/office/drawing/2014/main" id="{0CD04CA8-89B2-C8E4-410B-9EA5E37355A4}"/>
              </a:ext>
            </a:extLst>
          </p:cNvPr>
          <p:cNvSpPr/>
          <p:nvPr/>
        </p:nvSpPr>
        <p:spPr>
          <a:xfrm>
            <a:off x="8404846" y="3715005"/>
            <a:ext cx="250371" cy="307777"/>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Arrow: Down 14">
            <a:extLst>
              <a:ext uri="{FF2B5EF4-FFF2-40B4-BE49-F238E27FC236}">
                <a16:creationId xmlns:a16="http://schemas.microsoft.com/office/drawing/2014/main" id="{FB15F0F3-E66D-42FE-E99B-A6006C81ACC4}"/>
              </a:ext>
            </a:extLst>
          </p:cNvPr>
          <p:cNvSpPr/>
          <p:nvPr/>
        </p:nvSpPr>
        <p:spPr>
          <a:xfrm>
            <a:off x="8404845" y="4444389"/>
            <a:ext cx="250371" cy="307777"/>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Arrow: Down 15">
            <a:extLst>
              <a:ext uri="{FF2B5EF4-FFF2-40B4-BE49-F238E27FC236}">
                <a16:creationId xmlns:a16="http://schemas.microsoft.com/office/drawing/2014/main" id="{3A6231EB-29E9-E5C4-A139-F2AD13113951}"/>
              </a:ext>
            </a:extLst>
          </p:cNvPr>
          <p:cNvSpPr/>
          <p:nvPr/>
        </p:nvSpPr>
        <p:spPr>
          <a:xfrm>
            <a:off x="8404844" y="5173773"/>
            <a:ext cx="250371" cy="307777"/>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616678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45F62-650D-A92E-546F-2C2E35B2D7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AF505-E4DE-FD41-5DD4-5693B2A339F2}"/>
              </a:ext>
            </a:extLst>
          </p:cNvPr>
          <p:cNvSpPr>
            <a:spLocks noGrp="1"/>
          </p:cNvSpPr>
          <p:nvPr>
            <p:ph type="ctrTitle"/>
          </p:nvPr>
        </p:nvSpPr>
        <p:spPr/>
        <p:txBody>
          <a:bodyPr/>
          <a:lstStyle/>
          <a:p>
            <a:r>
              <a:rPr lang="en-GB" b="1" noProof="0" dirty="0"/>
              <a:t>Executive summary</a:t>
            </a:r>
          </a:p>
        </p:txBody>
      </p:sp>
      <p:sp>
        <p:nvSpPr>
          <p:cNvPr id="3" name="Freeform 4">
            <a:extLst>
              <a:ext uri="{FF2B5EF4-FFF2-40B4-BE49-F238E27FC236}">
                <a16:creationId xmlns:a16="http://schemas.microsoft.com/office/drawing/2014/main" id="{894A6301-19A0-A66D-4DF5-A593D98EF23D}"/>
              </a:ext>
            </a:extLst>
          </p:cNvPr>
          <p:cNvSpPr/>
          <p:nvPr/>
        </p:nvSpPr>
        <p:spPr>
          <a:xfrm>
            <a:off x="268505" y="503448"/>
            <a:ext cx="3270709" cy="1131463"/>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863172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6FFD7-6E04-ABA7-038C-EC579A7E47D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C2E770F-1D78-230E-13E1-52CA69797BEA}"/>
              </a:ext>
            </a:extLst>
          </p:cNvPr>
          <p:cNvSpPr/>
          <p:nvPr/>
        </p:nvSpPr>
        <p:spPr>
          <a:xfrm>
            <a:off x="0" y="1"/>
            <a:ext cx="4165600"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Text 1">
            <a:extLst>
              <a:ext uri="{FF2B5EF4-FFF2-40B4-BE49-F238E27FC236}">
                <a16:creationId xmlns:a16="http://schemas.microsoft.com/office/drawing/2014/main" id="{31AE1D0C-7B77-D065-A89A-C7075F00B086}"/>
              </a:ext>
            </a:extLst>
          </p:cNvPr>
          <p:cNvSpPr/>
          <p:nvPr/>
        </p:nvSpPr>
        <p:spPr>
          <a:xfrm>
            <a:off x="424945" y="1036849"/>
            <a:ext cx="3408146" cy="716168"/>
          </a:xfrm>
          <a:prstGeom prst="rect">
            <a:avLst/>
          </a:prstGeom>
          <a:noFill/>
          <a:ln/>
        </p:spPr>
        <p:txBody>
          <a:bodyPr wrap="square" rtlCol="0" anchor="t"/>
          <a:lstStyle/>
          <a:p>
            <a:r>
              <a:rPr lang="en-GB" sz="2800" b="1" noProof="0" dirty="0">
                <a:solidFill>
                  <a:schemeClr val="bg1"/>
                </a:solidFill>
                <a:latin typeface="Arial" pitchFamily="34" charset="0"/>
                <a:cs typeface="Arial" pitchFamily="34" charset="-120"/>
              </a:rPr>
              <a:t>The current lived experience of reporting:</a:t>
            </a:r>
          </a:p>
          <a:p>
            <a:r>
              <a:rPr lang="en-GB" sz="2800" b="1" noProof="0" dirty="0">
                <a:solidFill>
                  <a:schemeClr val="bg1"/>
                </a:solidFill>
                <a:latin typeface="Arial" pitchFamily="34" charset="0"/>
                <a:cs typeface="Arial" pitchFamily="34" charset="-120"/>
              </a:rPr>
              <a:t>Key findings</a:t>
            </a:r>
          </a:p>
          <a:p>
            <a:endParaRPr lang="en-GB" sz="2800" b="1" noProof="0" dirty="0">
              <a:solidFill>
                <a:schemeClr val="bg1"/>
              </a:solidFill>
              <a:latin typeface="Arial" pitchFamily="34" charset="0"/>
              <a:cs typeface="Arial" pitchFamily="34" charset="-120"/>
            </a:endParaRPr>
          </a:p>
          <a:p>
            <a:r>
              <a:rPr lang="en-GB" sz="1600" noProof="0" dirty="0">
                <a:solidFill>
                  <a:schemeClr val="bg1"/>
                </a:solidFill>
              </a:rPr>
              <a:t>While most people intend to report unwanted behaviour, the reality is that the vast majority do not. </a:t>
            </a:r>
          </a:p>
          <a:p>
            <a:endParaRPr lang="en-GB" sz="1600" noProof="0" dirty="0">
              <a:solidFill>
                <a:schemeClr val="bg1"/>
              </a:solidFill>
            </a:endParaRPr>
          </a:p>
          <a:p>
            <a:r>
              <a:rPr lang="en-GB" sz="1600" noProof="0" dirty="0">
                <a:solidFill>
                  <a:schemeClr val="bg1"/>
                </a:solidFill>
              </a:rPr>
              <a:t>Our research identified six core findings that explain why the rational, self-protecting choice for many victims is to remain silent.</a:t>
            </a:r>
            <a:endParaRPr lang="en-GB" sz="2400" b="1" noProof="0" dirty="0">
              <a:solidFill>
                <a:schemeClr val="bg1"/>
              </a:solidFill>
              <a:latin typeface="Arial" pitchFamily="34" charset="0"/>
              <a:cs typeface="Arial" pitchFamily="34" charset="-120"/>
            </a:endParaRPr>
          </a:p>
          <a:p>
            <a:endParaRPr lang="en-GB" sz="2800" b="1" noProof="0" dirty="0">
              <a:solidFill>
                <a:schemeClr val="bg1"/>
              </a:solidFill>
              <a:latin typeface="Arial" pitchFamily="34" charset="0"/>
              <a:cs typeface="Arial" pitchFamily="34" charset="-120"/>
            </a:endParaRPr>
          </a:p>
        </p:txBody>
      </p:sp>
      <p:sp>
        <p:nvSpPr>
          <p:cNvPr id="2" name="Freeform 4">
            <a:extLst>
              <a:ext uri="{FF2B5EF4-FFF2-40B4-BE49-F238E27FC236}">
                <a16:creationId xmlns:a16="http://schemas.microsoft.com/office/drawing/2014/main" id="{49B0E3C0-50ED-F423-91D0-EB329616401E}"/>
              </a:ext>
            </a:extLst>
          </p:cNvPr>
          <p:cNvSpPr/>
          <p:nvPr/>
        </p:nvSpPr>
        <p:spPr>
          <a:xfrm>
            <a:off x="256269" y="150148"/>
            <a:ext cx="1794473" cy="620777"/>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Google Shape;2205;p8">
            <a:extLst>
              <a:ext uri="{FF2B5EF4-FFF2-40B4-BE49-F238E27FC236}">
                <a16:creationId xmlns:a16="http://schemas.microsoft.com/office/drawing/2014/main" id="{D2DF249E-E42F-7247-1367-EA972B6734CD}"/>
              </a:ext>
            </a:extLst>
          </p:cNvPr>
          <p:cNvSpPr/>
          <p:nvPr/>
        </p:nvSpPr>
        <p:spPr>
          <a:xfrm>
            <a:off x="5026535" y="531706"/>
            <a:ext cx="6741503" cy="862986"/>
          </a:xfrm>
          <a:prstGeom prst="rect">
            <a:avLst/>
          </a:prstGeom>
          <a:solidFill>
            <a:srgbClr val="E8F3EC"/>
          </a:solidFill>
          <a:ln>
            <a:noFill/>
          </a:ln>
        </p:spPr>
        <p:txBody>
          <a:bodyPr spcFirstLastPara="1" wrap="square" lIns="91425" tIns="45700" rIns="91425" bIns="45700" anchor="t" anchorCtr="0">
            <a:noAutofit/>
          </a:bodyPr>
          <a:lstStyle/>
          <a:p>
            <a:pPr lvl="0"/>
            <a:r>
              <a:rPr lang="en-GB" sz="1200" b="1" noProof="0" dirty="0"/>
              <a:t>Harm is widespread, yet reporting is the exception, not the rule.</a:t>
            </a:r>
          </a:p>
          <a:p>
            <a:pPr lvl="0"/>
            <a:r>
              <a:rPr lang="en-GB" sz="1200" noProof="0" dirty="0"/>
              <a:t>41% of Londoners have experienced unwanted behaviour, but reporting rates are low (e.g., only 20% for verbal abuse and harassment). There is a vast gap between public intent to report and actual behaviour.</a:t>
            </a:r>
          </a:p>
        </p:txBody>
      </p:sp>
      <p:sp>
        <p:nvSpPr>
          <p:cNvPr id="12" name="Google Shape;2210;p8">
            <a:extLst>
              <a:ext uri="{FF2B5EF4-FFF2-40B4-BE49-F238E27FC236}">
                <a16:creationId xmlns:a16="http://schemas.microsoft.com/office/drawing/2014/main" id="{DCEE1BAC-5D93-2AEE-A5E9-26D19231A280}"/>
              </a:ext>
            </a:extLst>
          </p:cNvPr>
          <p:cNvSpPr/>
          <p:nvPr/>
        </p:nvSpPr>
        <p:spPr>
          <a:xfrm>
            <a:off x="4591528" y="531706"/>
            <a:ext cx="443474" cy="862986"/>
          </a:xfrm>
          <a:prstGeom prst="rect">
            <a:avLst/>
          </a:prstGeom>
          <a:solidFill>
            <a:srgbClr val="1C8844"/>
          </a:soli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Clr>
                <a:schemeClr val="lt1"/>
              </a:buClr>
              <a:buSzPts val="900"/>
              <a:buFont typeface="Arial"/>
              <a:buNone/>
            </a:pPr>
            <a:r>
              <a:rPr lang="en-GB" sz="1050" b="0" i="0" u="none" strike="noStrike" cap="none" noProof="0" dirty="0">
                <a:solidFill>
                  <a:schemeClr val="lt1"/>
                </a:solidFill>
                <a:ea typeface="Arial"/>
                <a:cs typeface="Arial"/>
                <a:sym typeface="Arial"/>
              </a:rPr>
              <a:t>01</a:t>
            </a:r>
            <a:endParaRPr lang="en-GB" sz="2400" noProof="0" dirty="0"/>
          </a:p>
        </p:txBody>
      </p:sp>
      <p:sp>
        <p:nvSpPr>
          <p:cNvPr id="19" name="Google Shape;2205;p8">
            <a:extLst>
              <a:ext uri="{FF2B5EF4-FFF2-40B4-BE49-F238E27FC236}">
                <a16:creationId xmlns:a16="http://schemas.microsoft.com/office/drawing/2014/main" id="{811E5F00-1FF9-6FF0-614A-BF263FB8C9B2}"/>
              </a:ext>
            </a:extLst>
          </p:cNvPr>
          <p:cNvSpPr/>
          <p:nvPr/>
        </p:nvSpPr>
        <p:spPr>
          <a:xfrm>
            <a:off x="5025552" y="1487669"/>
            <a:ext cx="6741503" cy="862986"/>
          </a:xfrm>
          <a:prstGeom prst="rect">
            <a:avLst/>
          </a:prstGeom>
          <a:solidFill>
            <a:srgbClr val="E8F3EC"/>
          </a:solidFill>
          <a:ln>
            <a:noFill/>
          </a:ln>
        </p:spPr>
        <p:txBody>
          <a:bodyPr spcFirstLastPara="1" wrap="square" lIns="91425" tIns="45700" rIns="91425" bIns="45700" anchor="t" anchorCtr="0">
            <a:noAutofit/>
          </a:bodyPr>
          <a:lstStyle/>
          <a:p>
            <a:pPr lvl="0"/>
            <a:r>
              <a:rPr lang="en-GB" sz="1200" b="1" noProof="0" dirty="0"/>
              <a:t>Foundational barriers can prevent reporting from being considered.</a:t>
            </a:r>
          </a:p>
          <a:p>
            <a:pPr lvl="0"/>
            <a:r>
              <a:rPr lang="en-GB" sz="1200" noProof="0" dirty="0"/>
              <a:t>Many incidents are not even seen as 'reportable' due to widespread normalisation and a self-imposed 'severity hierarchy'. This is compounded by a critical lack of practical awareness of the correct reporting routes.</a:t>
            </a:r>
          </a:p>
        </p:txBody>
      </p:sp>
      <p:sp>
        <p:nvSpPr>
          <p:cNvPr id="20" name="Google Shape;2210;p8">
            <a:extLst>
              <a:ext uri="{FF2B5EF4-FFF2-40B4-BE49-F238E27FC236}">
                <a16:creationId xmlns:a16="http://schemas.microsoft.com/office/drawing/2014/main" id="{4E12E560-5B1B-9F64-FC59-C43C2EF0D632}"/>
              </a:ext>
            </a:extLst>
          </p:cNvPr>
          <p:cNvSpPr/>
          <p:nvPr/>
        </p:nvSpPr>
        <p:spPr>
          <a:xfrm>
            <a:off x="4590545" y="1487669"/>
            <a:ext cx="443474" cy="862986"/>
          </a:xfrm>
          <a:prstGeom prst="rect">
            <a:avLst/>
          </a:prstGeom>
          <a:solidFill>
            <a:srgbClr val="1C8844"/>
          </a:soli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Clr>
                <a:schemeClr val="lt1"/>
              </a:buClr>
              <a:buSzPts val="900"/>
              <a:buFont typeface="Arial"/>
              <a:buNone/>
            </a:pPr>
            <a:r>
              <a:rPr lang="en-GB" sz="1050" b="0" i="0" u="none" strike="noStrike" cap="none" noProof="0" dirty="0">
                <a:solidFill>
                  <a:schemeClr val="lt1"/>
                </a:solidFill>
                <a:ea typeface="Arial"/>
                <a:cs typeface="Arial"/>
                <a:sym typeface="Arial"/>
              </a:rPr>
              <a:t>02</a:t>
            </a:r>
            <a:endParaRPr lang="en-GB" sz="2400" noProof="0" dirty="0"/>
          </a:p>
        </p:txBody>
      </p:sp>
      <p:sp>
        <p:nvSpPr>
          <p:cNvPr id="21" name="Google Shape;2205;p8">
            <a:extLst>
              <a:ext uri="{FF2B5EF4-FFF2-40B4-BE49-F238E27FC236}">
                <a16:creationId xmlns:a16="http://schemas.microsoft.com/office/drawing/2014/main" id="{84BDF7FF-1865-FAC0-4616-762474A0AD2C}"/>
              </a:ext>
            </a:extLst>
          </p:cNvPr>
          <p:cNvSpPr/>
          <p:nvPr/>
        </p:nvSpPr>
        <p:spPr>
          <a:xfrm>
            <a:off x="5025552" y="2443632"/>
            <a:ext cx="6741503" cy="862986"/>
          </a:xfrm>
          <a:prstGeom prst="rect">
            <a:avLst/>
          </a:prstGeom>
          <a:solidFill>
            <a:srgbClr val="E8F3EC"/>
          </a:solidFill>
          <a:ln>
            <a:noFill/>
          </a:ln>
        </p:spPr>
        <p:txBody>
          <a:bodyPr spcFirstLastPara="1" wrap="square" lIns="91425" tIns="45700" rIns="91425" bIns="45700" anchor="t" anchorCtr="0">
            <a:noAutofit/>
          </a:bodyPr>
          <a:lstStyle/>
          <a:p>
            <a:pPr lvl="0"/>
            <a:r>
              <a:rPr lang="en-GB" sz="1200" b="1" noProof="0" dirty="0"/>
              <a:t>The immediate social response often closes the pathway.</a:t>
            </a:r>
          </a:p>
          <a:p>
            <a:pPr lvl="0"/>
            <a:r>
              <a:rPr lang="en-GB" sz="1200" noProof="0" dirty="0"/>
              <a:t>The reaction of bystanders and staff is make-or-break. Inaction or dismissal from others confirms a victim's sense of isolation and invalidates their experience, making a formal next step feel impossible.</a:t>
            </a:r>
          </a:p>
        </p:txBody>
      </p:sp>
      <p:sp>
        <p:nvSpPr>
          <p:cNvPr id="22" name="Google Shape;2210;p8">
            <a:extLst>
              <a:ext uri="{FF2B5EF4-FFF2-40B4-BE49-F238E27FC236}">
                <a16:creationId xmlns:a16="http://schemas.microsoft.com/office/drawing/2014/main" id="{B0E5E7F4-AE47-BBE3-2431-F2E0B9F6673E}"/>
              </a:ext>
            </a:extLst>
          </p:cNvPr>
          <p:cNvSpPr/>
          <p:nvPr/>
        </p:nvSpPr>
        <p:spPr>
          <a:xfrm>
            <a:off x="4590545" y="2443632"/>
            <a:ext cx="443474" cy="862986"/>
          </a:xfrm>
          <a:prstGeom prst="rect">
            <a:avLst/>
          </a:prstGeom>
          <a:solidFill>
            <a:srgbClr val="1C8844"/>
          </a:soli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Clr>
                <a:schemeClr val="lt1"/>
              </a:buClr>
              <a:buSzPts val="900"/>
              <a:buFont typeface="Arial"/>
              <a:buNone/>
            </a:pPr>
            <a:r>
              <a:rPr lang="en-GB" sz="1050" b="0" i="0" u="none" strike="noStrike" cap="none" noProof="0" dirty="0">
                <a:solidFill>
                  <a:schemeClr val="lt1"/>
                </a:solidFill>
                <a:ea typeface="Arial"/>
                <a:cs typeface="Arial"/>
                <a:sym typeface="Arial"/>
              </a:rPr>
              <a:t>03</a:t>
            </a:r>
            <a:endParaRPr lang="en-GB" sz="2400" noProof="0" dirty="0"/>
          </a:p>
        </p:txBody>
      </p:sp>
      <p:sp>
        <p:nvSpPr>
          <p:cNvPr id="23" name="Google Shape;2205;p8">
            <a:extLst>
              <a:ext uri="{FF2B5EF4-FFF2-40B4-BE49-F238E27FC236}">
                <a16:creationId xmlns:a16="http://schemas.microsoft.com/office/drawing/2014/main" id="{DB981C0E-7268-8457-A4AC-1955D1A5C7F7}"/>
              </a:ext>
            </a:extLst>
          </p:cNvPr>
          <p:cNvSpPr/>
          <p:nvPr/>
        </p:nvSpPr>
        <p:spPr>
          <a:xfrm>
            <a:off x="5025552" y="3399595"/>
            <a:ext cx="6741503" cy="862986"/>
          </a:xfrm>
          <a:prstGeom prst="rect">
            <a:avLst/>
          </a:prstGeom>
          <a:solidFill>
            <a:srgbClr val="E8F3EC"/>
          </a:solidFill>
          <a:ln>
            <a:noFill/>
          </a:ln>
        </p:spPr>
        <p:txBody>
          <a:bodyPr spcFirstLastPara="1" wrap="square" lIns="91425" tIns="45700" rIns="91425" bIns="45700" anchor="t" anchorCtr="0">
            <a:noAutofit/>
          </a:bodyPr>
          <a:lstStyle/>
          <a:p>
            <a:pPr lvl="0"/>
            <a:r>
              <a:rPr lang="en-GB" sz="1200" b="1" noProof="0" dirty="0"/>
              <a:t>Deep-seated mistrust can deter engagement with official routes.</a:t>
            </a:r>
          </a:p>
          <a:p>
            <a:pPr lvl="0"/>
            <a:r>
              <a:rPr lang="en-GB" sz="1200" noProof="0" dirty="0"/>
              <a:t>Victims do not approach the decision with a blank slate. Past personal and community experiences create a fundamental lack of trust, making the act of engaging with official channels feel inherently risky for many.</a:t>
            </a:r>
          </a:p>
        </p:txBody>
      </p:sp>
      <p:sp>
        <p:nvSpPr>
          <p:cNvPr id="24" name="Google Shape;2210;p8">
            <a:extLst>
              <a:ext uri="{FF2B5EF4-FFF2-40B4-BE49-F238E27FC236}">
                <a16:creationId xmlns:a16="http://schemas.microsoft.com/office/drawing/2014/main" id="{6F0CD490-1346-CE89-D03B-DE3F20DA371F}"/>
              </a:ext>
            </a:extLst>
          </p:cNvPr>
          <p:cNvSpPr/>
          <p:nvPr/>
        </p:nvSpPr>
        <p:spPr>
          <a:xfrm>
            <a:off x="4590545" y="3399595"/>
            <a:ext cx="443474" cy="862986"/>
          </a:xfrm>
          <a:prstGeom prst="rect">
            <a:avLst/>
          </a:prstGeom>
          <a:solidFill>
            <a:srgbClr val="1C8844"/>
          </a:soli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Clr>
                <a:schemeClr val="lt1"/>
              </a:buClr>
              <a:buSzPts val="900"/>
              <a:buFont typeface="Arial"/>
              <a:buNone/>
            </a:pPr>
            <a:r>
              <a:rPr lang="en-GB" sz="1050" b="0" i="0" u="none" strike="noStrike" cap="none" noProof="0" dirty="0">
                <a:solidFill>
                  <a:schemeClr val="lt1"/>
                </a:solidFill>
                <a:ea typeface="Arial"/>
                <a:cs typeface="Arial"/>
                <a:sym typeface="Arial"/>
              </a:rPr>
              <a:t>04</a:t>
            </a:r>
            <a:endParaRPr lang="en-GB" sz="2400" noProof="0" dirty="0"/>
          </a:p>
        </p:txBody>
      </p:sp>
      <p:sp>
        <p:nvSpPr>
          <p:cNvPr id="25" name="Google Shape;2205;p8">
            <a:extLst>
              <a:ext uri="{FF2B5EF4-FFF2-40B4-BE49-F238E27FC236}">
                <a16:creationId xmlns:a16="http://schemas.microsoft.com/office/drawing/2014/main" id="{C422FA3B-30B4-3F12-A089-F1F81D870AD4}"/>
              </a:ext>
            </a:extLst>
          </p:cNvPr>
          <p:cNvSpPr/>
          <p:nvPr/>
        </p:nvSpPr>
        <p:spPr>
          <a:xfrm>
            <a:off x="5025552" y="4355557"/>
            <a:ext cx="6741503" cy="1047715"/>
          </a:xfrm>
          <a:prstGeom prst="rect">
            <a:avLst/>
          </a:prstGeom>
          <a:solidFill>
            <a:srgbClr val="E8F3EC"/>
          </a:solidFill>
          <a:ln>
            <a:noFill/>
          </a:ln>
        </p:spPr>
        <p:txBody>
          <a:bodyPr spcFirstLastPara="1" wrap="square" lIns="91425" tIns="45700" rIns="91425" bIns="45700" anchor="t" anchorCtr="0">
            <a:noAutofit/>
          </a:bodyPr>
          <a:lstStyle/>
          <a:p>
            <a:pPr lvl="0"/>
            <a:r>
              <a:rPr lang="en-GB" sz="1200" b="1" noProof="0" dirty="0"/>
              <a:t>The final calculation can conclude reporting is high-cost and low-reward.</a:t>
            </a:r>
          </a:p>
          <a:p>
            <a:pPr lvl="0"/>
            <a:r>
              <a:rPr lang="en-GB" sz="1200" noProof="0" dirty="0"/>
              <a:t>Ultimately, victims make judgment as to whether reporting is ‘worth it’. The process is perceived as risky, onerous, and emotionally draining. This high personal cost is weighed against a low perceived benefit, and belief reporting is ’futile’, leading to the crucial conclusion that reporting is simply not worth it.</a:t>
            </a:r>
          </a:p>
        </p:txBody>
      </p:sp>
      <p:sp>
        <p:nvSpPr>
          <p:cNvPr id="26" name="Google Shape;2210;p8">
            <a:extLst>
              <a:ext uri="{FF2B5EF4-FFF2-40B4-BE49-F238E27FC236}">
                <a16:creationId xmlns:a16="http://schemas.microsoft.com/office/drawing/2014/main" id="{D849D16C-31CF-69BC-5560-128D6FE95EDC}"/>
              </a:ext>
            </a:extLst>
          </p:cNvPr>
          <p:cNvSpPr/>
          <p:nvPr/>
        </p:nvSpPr>
        <p:spPr>
          <a:xfrm>
            <a:off x="4590545" y="4355557"/>
            <a:ext cx="443474" cy="1047715"/>
          </a:xfrm>
          <a:prstGeom prst="rect">
            <a:avLst/>
          </a:prstGeom>
          <a:solidFill>
            <a:srgbClr val="1C8844"/>
          </a:soli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Clr>
                <a:schemeClr val="lt1"/>
              </a:buClr>
              <a:buSzPts val="900"/>
              <a:buFont typeface="Arial"/>
              <a:buNone/>
            </a:pPr>
            <a:r>
              <a:rPr lang="en-GB" sz="1050" b="0" i="0" u="none" strike="noStrike" cap="none" noProof="0" dirty="0">
                <a:solidFill>
                  <a:schemeClr val="lt1"/>
                </a:solidFill>
                <a:ea typeface="Arial"/>
                <a:cs typeface="Arial"/>
                <a:sym typeface="Arial"/>
              </a:rPr>
              <a:t>05</a:t>
            </a:r>
            <a:endParaRPr lang="en-GB" sz="2400" noProof="0" dirty="0"/>
          </a:p>
        </p:txBody>
      </p:sp>
      <p:sp>
        <p:nvSpPr>
          <p:cNvPr id="27" name="Google Shape;2205;p8">
            <a:extLst>
              <a:ext uri="{FF2B5EF4-FFF2-40B4-BE49-F238E27FC236}">
                <a16:creationId xmlns:a16="http://schemas.microsoft.com/office/drawing/2014/main" id="{BDE1FBB7-0CFC-5C1C-5856-2928C25D3A71}"/>
              </a:ext>
            </a:extLst>
          </p:cNvPr>
          <p:cNvSpPr/>
          <p:nvPr/>
        </p:nvSpPr>
        <p:spPr>
          <a:xfrm>
            <a:off x="5025552" y="5496248"/>
            <a:ext cx="6741503" cy="862986"/>
          </a:xfrm>
          <a:prstGeom prst="rect">
            <a:avLst/>
          </a:prstGeom>
          <a:solidFill>
            <a:srgbClr val="E8F3EC"/>
          </a:solidFill>
          <a:ln>
            <a:noFill/>
          </a:ln>
        </p:spPr>
        <p:txBody>
          <a:bodyPr spcFirstLastPara="1" wrap="square" lIns="91425" tIns="45700" rIns="91425" bIns="45700" anchor="t" anchorCtr="0">
            <a:noAutofit/>
          </a:bodyPr>
          <a:lstStyle/>
          <a:p>
            <a:pPr lvl="0"/>
            <a:r>
              <a:rPr lang="en-GB" sz="1200" b="1" noProof="0" dirty="0"/>
              <a:t>The lived experience of reporting can confirm the belief in futility.</a:t>
            </a:r>
          </a:p>
          <a:p>
            <a:pPr lvl="0"/>
            <a:r>
              <a:rPr lang="en-GB" sz="1200" noProof="0" dirty="0"/>
              <a:t>For those who do report, their experience can be fragmented, impersonal, and lacks meaningful closure. This reality validates the widespread perception that the effort is futile, reinforcing the collective decision not to engage.</a:t>
            </a:r>
          </a:p>
        </p:txBody>
      </p:sp>
      <p:sp>
        <p:nvSpPr>
          <p:cNvPr id="28" name="Google Shape;2210;p8">
            <a:extLst>
              <a:ext uri="{FF2B5EF4-FFF2-40B4-BE49-F238E27FC236}">
                <a16:creationId xmlns:a16="http://schemas.microsoft.com/office/drawing/2014/main" id="{D9A8B097-E509-55BC-727F-CE96AA5EFB9F}"/>
              </a:ext>
            </a:extLst>
          </p:cNvPr>
          <p:cNvSpPr/>
          <p:nvPr/>
        </p:nvSpPr>
        <p:spPr>
          <a:xfrm>
            <a:off x="4590545" y="5496248"/>
            <a:ext cx="443474" cy="862986"/>
          </a:xfrm>
          <a:prstGeom prst="rect">
            <a:avLst/>
          </a:prstGeom>
          <a:solidFill>
            <a:srgbClr val="1C8844"/>
          </a:solidFill>
          <a:ln>
            <a:noFill/>
          </a:ln>
        </p:spPr>
        <p:txBody>
          <a:bodyPr spcFirstLastPara="1" wrap="square" lIns="91425" tIns="45700" rIns="91425" bIns="45700" anchor="ctr" anchorCtr="0">
            <a:noAutofit/>
          </a:bodyPr>
          <a:lstStyle/>
          <a:p>
            <a:pPr marL="0" marR="0" lvl="0" indent="0" algn="ctr" rtl="0">
              <a:lnSpc>
                <a:spcPct val="85000"/>
              </a:lnSpc>
              <a:spcBef>
                <a:spcPts val="0"/>
              </a:spcBef>
              <a:spcAft>
                <a:spcPts val="0"/>
              </a:spcAft>
              <a:buClr>
                <a:schemeClr val="lt1"/>
              </a:buClr>
              <a:buSzPts val="900"/>
              <a:buFont typeface="Arial"/>
              <a:buNone/>
            </a:pPr>
            <a:r>
              <a:rPr lang="en-GB" sz="1050" b="0" i="0" u="none" strike="noStrike" cap="none" noProof="0" dirty="0">
                <a:solidFill>
                  <a:schemeClr val="lt1"/>
                </a:solidFill>
                <a:ea typeface="Arial"/>
                <a:cs typeface="Arial"/>
                <a:sym typeface="Arial"/>
              </a:rPr>
              <a:t>06</a:t>
            </a:r>
            <a:endParaRPr lang="en-GB" sz="2400" noProof="0" dirty="0"/>
          </a:p>
        </p:txBody>
      </p:sp>
    </p:spTree>
    <p:extLst>
      <p:ext uri="{BB962C8B-B14F-4D97-AF65-F5344CB8AC3E}">
        <p14:creationId xmlns:p14="http://schemas.microsoft.com/office/powerpoint/2010/main" val="1748417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6B434-6F8D-138A-2F18-A33D9A81A7B3}"/>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6A51A30D-3783-BDF3-6CD0-EA028308E6E4}"/>
              </a:ext>
            </a:extLst>
          </p:cNvPr>
          <p:cNvSpPr/>
          <p:nvPr/>
        </p:nvSpPr>
        <p:spPr>
          <a:xfrm>
            <a:off x="372725" y="672374"/>
            <a:ext cx="11094720"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1C8844"/>
                </a:solidFill>
                <a:effectLst/>
                <a:uLnTx/>
                <a:uFillTx/>
                <a:latin typeface="Arial" panose="020B0604020202020204"/>
                <a:ea typeface="Calibri" pitchFamily="34" charset="-122"/>
                <a:cs typeface="Calibri" pitchFamily="34" charset="-120"/>
              </a:rPr>
              <a:t>The way forward: Building an ideal post-incident pathway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 name="Freeform 2">
            <a:extLst>
              <a:ext uri="{FF2B5EF4-FFF2-40B4-BE49-F238E27FC236}">
                <a16:creationId xmlns:a16="http://schemas.microsoft.com/office/drawing/2014/main" id="{2DD22D54-CA4D-4045-33C9-4B0D16EB6A5D}"/>
              </a:ext>
            </a:extLst>
          </p:cNvPr>
          <p:cNvSpPr/>
          <p:nvPr/>
        </p:nvSpPr>
        <p:spPr>
          <a:xfrm>
            <a:off x="372725" y="104645"/>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D0DFB928-C96E-80B0-3A90-0670D49C1B0F}"/>
              </a:ext>
            </a:extLst>
          </p:cNvPr>
          <p:cNvSpPr txBox="1"/>
          <p:nvPr/>
        </p:nvSpPr>
        <p:spPr>
          <a:xfrm>
            <a:off x="370243" y="3610215"/>
            <a:ext cx="2746943" cy="46166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effectLst/>
                <a:uLnTx/>
                <a:uFillTx/>
                <a:latin typeface="Arial" pitchFamily="34" charset="0"/>
                <a:ea typeface="+mn-ea"/>
                <a:cs typeface="Arial" pitchFamily="34" charset="-120"/>
              </a:rPr>
              <a:t>Empower staff and train for proactive, compassionate support</a:t>
            </a:r>
          </a:p>
        </p:txBody>
      </p:sp>
      <p:sp>
        <p:nvSpPr>
          <p:cNvPr id="3" name="Rectangle 2">
            <a:extLst>
              <a:ext uri="{FF2B5EF4-FFF2-40B4-BE49-F238E27FC236}">
                <a16:creationId xmlns:a16="http://schemas.microsoft.com/office/drawing/2014/main" id="{A610D87D-87CE-AC00-D2F7-A328AA3CC3BB}"/>
              </a:ext>
            </a:extLst>
          </p:cNvPr>
          <p:cNvSpPr/>
          <p:nvPr/>
        </p:nvSpPr>
        <p:spPr>
          <a:xfrm>
            <a:off x="466781" y="4230842"/>
            <a:ext cx="2520541" cy="2174832"/>
          </a:xfrm>
          <a:prstGeom prst="rect">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noProof="0" dirty="0">
                <a:solidFill>
                  <a:prstClr val="black"/>
                </a:solidFill>
                <a:latin typeface="Arial" pitchFamily="34" charset="0"/>
                <a:cs typeface="Arial" pitchFamily="34" charset="-120"/>
              </a:rPr>
              <a:t>Transform staff into confident guides. </a:t>
            </a:r>
          </a:p>
          <a:p>
            <a:endParaRPr lang="en-GB" sz="1200" noProof="0" dirty="0">
              <a:solidFill>
                <a:prstClr val="black"/>
              </a:solidFill>
              <a:latin typeface="Arial" pitchFamily="34" charset="0"/>
              <a:cs typeface="Arial" pitchFamily="34" charset="-120"/>
            </a:endParaRPr>
          </a:p>
          <a:p>
            <a:r>
              <a:rPr lang="en-GB" sz="1200" noProof="0" dirty="0">
                <a:solidFill>
                  <a:prstClr val="black"/>
                </a:solidFill>
                <a:latin typeface="Arial" pitchFamily="34" charset="0"/>
                <a:cs typeface="Arial" pitchFamily="34" charset="-120"/>
              </a:rPr>
              <a:t>This involves universal, trauma-informed training focused on proactive support, believing victims by default, and delivering all communications with empathy, ensuring no victim feels dismissed or abandoned.</a:t>
            </a:r>
          </a:p>
        </p:txBody>
      </p:sp>
      <p:sp>
        <p:nvSpPr>
          <p:cNvPr id="4" name="Rectangle 3">
            <a:extLst>
              <a:ext uri="{FF2B5EF4-FFF2-40B4-BE49-F238E27FC236}">
                <a16:creationId xmlns:a16="http://schemas.microsoft.com/office/drawing/2014/main" id="{751475A8-B45F-F010-2DDA-5FEF61E7CF9F}"/>
              </a:ext>
            </a:extLst>
          </p:cNvPr>
          <p:cNvSpPr/>
          <p:nvPr/>
        </p:nvSpPr>
        <p:spPr>
          <a:xfrm>
            <a:off x="466781" y="4118550"/>
            <a:ext cx="2520541" cy="16848"/>
          </a:xfrm>
          <a:prstGeom prst="rect">
            <a:avLst/>
          </a:prstGeom>
          <a:solidFill>
            <a:srgbClr val="1C8844"/>
          </a:solidFill>
          <a:ln>
            <a:solidFill>
              <a:srgbClr val="1C8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F46D0A5D-275D-74A8-C9AE-E1C7F839131B}"/>
              </a:ext>
            </a:extLst>
          </p:cNvPr>
          <p:cNvSpPr txBox="1"/>
          <p:nvPr/>
        </p:nvSpPr>
        <p:spPr>
          <a:xfrm>
            <a:off x="3276994" y="3610215"/>
            <a:ext cx="2752893" cy="461665"/>
          </a:xfrm>
          <a:prstGeom prst="rect">
            <a:avLst/>
          </a:prstGeom>
          <a:noFill/>
        </p:spPr>
        <p:txBody>
          <a:bodyPr wrap="square" rtlCol="0" anchor="b">
            <a:spAutoFit/>
          </a:bodyPr>
          <a:lstStyle>
            <a:defPPr>
              <a:defRPr lang="en-US"/>
            </a:defPPr>
            <a:lvl1pPr marR="0" lvl="0" indent="0" fontAlgn="auto">
              <a:lnSpc>
                <a:spcPct val="100000"/>
              </a:lnSpc>
              <a:spcBef>
                <a:spcPts val="0"/>
              </a:spcBef>
              <a:spcAft>
                <a:spcPts val="0"/>
              </a:spcAft>
              <a:buClrTx/>
              <a:buSzTx/>
              <a:buFontTx/>
              <a:buNone/>
              <a:tabLst/>
              <a:defRPr kumimoji="0" sz="1200" b="1" i="0" u="none" strike="noStrike" cap="none" spc="0" normalizeH="0" baseline="0">
                <a:ln>
                  <a:noFill/>
                </a:ln>
                <a:effectLst/>
                <a:uLnTx/>
                <a:uFillTx/>
                <a:latin typeface="Arial" pitchFamily="34" charset="0"/>
                <a:cs typeface="Arial" pitchFamily="34" charset="-120"/>
              </a:defRPr>
            </a:lvl1pPr>
          </a:lstStyle>
          <a:p>
            <a:r>
              <a:rPr lang="en-GB" noProof="0" dirty="0"/>
              <a:t>Create a simple visible and accessible system</a:t>
            </a:r>
          </a:p>
        </p:txBody>
      </p:sp>
      <p:sp>
        <p:nvSpPr>
          <p:cNvPr id="11" name="Rectangle 10">
            <a:extLst>
              <a:ext uri="{FF2B5EF4-FFF2-40B4-BE49-F238E27FC236}">
                <a16:creationId xmlns:a16="http://schemas.microsoft.com/office/drawing/2014/main" id="{42466D46-C885-AB38-0864-43AAA99293C6}"/>
              </a:ext>
            </a:extLst>
          </p:cNvPr>
          <p:cNvSpPr/>
          <p:nvPr/>
        </p:nvSpPr>
        <p:spPr>
          <a:xfrm>
            <a:off x="3373532" y="4230842"/>
            <a:ext cx="2520541" cy="2174832"/>
          </a:xfrm>
          <a:prstGeom prst="rect">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noProof="0" dirty="0">
                <a:solidFill>
                  <a:prstClr val="black"/>
                </a:solidFill>
                <a:latin typeface="Arial" pitchFamily="34" charset="0"/>
                <a:cs typeface="Arial" pitchFamily="34" charset="-120"/>
              </a:rPr>
              <a:t>Build a trusted and easy-to-use pathway. </a:t>
            </a:r>
          </a:p>
          <a:p>
            <a:endParaRPr lang="en-GB" sz="1200" noProof="0" dirty="0">
              <a:solidFill>
                <a:prstClr val="black"/>
              </a:solidFill>
              <a:latin typeface="Arial" pitchFamily="34" charset="0"/>
              <a:cs typeface="Arial" pitchFamily="34" charset="-120"/>
            </a:endParaRPr>
          </a:p>
          <a:p>
            <a:r>
              <a:rPr lang="en-GB" sz="1200" noProof="0" dirty="0">
                <a:solidFill>
                  <a:prstClr val="black"/>
                </a:solidFill>
                <a:latin typeface="Arial" pitchFamily="34" charset="0"/>
                <a:cs typeface="Arial" pitchFamily="34" charset="-120"/>
              </a:rPr>
              <a:t>This requires a visible 'Single Front Door' (like a universal QR code), sustained awareness campaigns, and a seamless 'Warm Handover' process between all agencies, including trusted third-party options.</a:t>
            </a:r>
          </a:p>
        </p:txBody>
      </p:sp>
      <p:sp>
        <p:nvSpPr>
          <p:cNvPr id="14" name="Rectangle 13">
            <a:extLst>
              <a:ext uri="{FF2B5EF4-FFF2-40B4-BE49-F238E27FC236}">
                <a16:creationId xmlns:a16="http://schemas.microsoft.com/office/drawing/2014/main" id="{AE2132B7-919B-28AB-20E2-9432B83222FC}"/>
              </a:ext>
            </a:extLst>
          </p:cNvPr>
          <p:cNvSpPr/>
          <p:nvPr/>
        </p:nvSpPr>
        <p:spPr>
          <a:xfrm>
            <a:off x="3373532" y="4118550"/>
            <a:ext cx="2520541" cy="16848"/>
          </a:xfrm>
          <a:prstGeom prst="rect">
            <a:avLst/>
          </a:prstGeom>
          <a:solidFill>
            <a:srgbClr val="1C8844"/>
          </a:solidFill>
          <a:ln>
            <a:solidFill>
              <a:srgbClr val="1C8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C8BAA5EF-5CD2-57A7-0D55-FCD8A03959DA}"/>
              </a:ext>
            </a:extLst>
          </p:cNvPr>
          <p:cNvSpPr txBox="1"/>
          <p:nvPr/>
        </p:nvSpPr>
        <p:spPr>
          <a:xfrm>
            <a:off x="6183745" y="3610215"/>
            <a:ext cx="2713784" cy="46166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effectLst/>
                <a:uLnTx/>
                <a:uFillTx/>
                <a:latin typeface="Arial" pitchFamily="34" charset="0"/>
                <a:ea typeface="+mn-ea"/>
                <a:cs typeface="Arial" pitchFamily="34" charset="-120"/>
              </a:rPr>
              <a:t>Establish a new standard of transparent communication</a:t>
            </a:r>
          </a:p>
        </p:txBody>
      </p:sp>
      <p:sp>
        <p:nvSpPr>
          <p:cNvPr id="16" name="Rectangle 15">
            <a:extLst>
              <a:ext uri="{FF2B5EF4-FFF2-40B4-BE49-F238E27FC236}">
                <a16:creationId xmlns:a16="http://schemas.microsoft.com/office/drawing/2014/main" id="{27ED10B6-9F26-D8A4-CCD4-FE06809AF62A}"/>
              </a:ext>
            </a:extLst>
          </p:cNvPr>
          <p:cNvSpPr/>
          <p:nvPr/>
        </p:nvSpPr>
        <p:spPr>
          <a:xfrm>
            <a:off x="6280283" y="4230842"/>
            <a:ext cx="2520541" cy="2174832"/>
          </a:xfrm>
          <a:prstGeom prst="rect">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1200" noProof="0" dirty="0">
                <a:solidFill>
                  <a:prstClr val="black"/>
                </a:solidFill>
                <a:latin typeface="Arial"/>
                <a:cs typeface="Arial"/>
              </a:rPr>
              <a:t>Close the loop to build trust. </a:t>
            </a:r>
          </a:p>
          <a:p>
            <a:endParaRPr lang="en-GB" sz="1200" noProof="0" dirty="0">
              <a:solidFill>
                <a:prstClr val="black"/>
              </a:solidFill>
              <a:latin typeface="Arial" pitchFamily="34" charset="0"/>
              <a:cs typeface="Arial" pitchFamily="34" charset="-120"/>
            </a:endParaRPr>
          </a:p>
          <a:p>
            <a:r>
              <a:rPr lang="en-GB" sz="1200" noProof="0" dirty="0">
                <a:solidFill>
                  <a:prstClr val="black"/>
                </a:solidFill>
                <a:latin typeface="Arial"/>
                <a:cs typeface="Arial"/>
              </a:rPr>
              <a:t>This means reassessing automated communications, providing transparent updates on actions taken, and designing a compassionate case closure process that provides meaningful feedback and connects individual reports to collective impact.</a:t>
            </a:r>
          </a:p>
          <a:p>
            <a:br>
              <a:rPr lang="en-GB" sz="1200" noProof="0" dirty="0">
                <a:latin typeface="Arial" pitchFamily="34" charset="0"/>
                <a:cs typeface="Arial" pitchFamily="34" charset="-120"/>
              </a:rPr>
            </a:br>
            <a:endParaRPr lang="en-GB" sz="1200" noProof="0" dirty="0">
              <a:solidFill>
                <a:prstClr val="black"/>
              </a:solidFill>
              <a:latin typeface="Arial" pitchFamily="34" charset="0"/>
              <a:cs typeface="Arial" pitchFamily="34" charset="-120"/>
            </a:endParaRPr>
          </a:p>
        </p:txBody>
      </p:sp>
      <p:sp>
        <p:nvSpPr>
          <p:cNvPr id="17" name="Rectangle 16">
            <a:extLst>
              <a:ext uri="{FF2B5EF4-FFF2-40B4-BE49-F238E27FC236}">
                <a16:creationId xmlns:a16="http://schemas.microsoft.com/office/drawing/2014/main" id="{2C0C840F-A742-076D-6E75-29C2C1150030}"/>
              </a:ext>
            </a:extLst>
          </p:cNvPr>
          <p:cNvSpPr/>
          <p:nvPr/>
        </p:nvSpPr>
        <p:spPr>
          <a:xfrm>
            <a:off x="6280283" y="4118550"/>
            <a:ext cx="2520541" cy="16848"/>
          </a:xfrm>
          <a:prstGeom prst="rect">
            <a:avLst/>
          </a:prstGeom>
          <a:solidFill>
            <a:srgbClr val="1C8844"/>
          </a:solidFill>
          <a:ln>
            <a:solidFill>
              <a:srgbClr val="1C8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5436887E-28F2-0681-382F-86EB797880A6}"/>
              </a:ext>
            </a:extLst>
          </p:cNvPr>
          <p:cNvSpPr txBox="1"/>
          <p:nvPr/>
        </p:nvSpPr>
        <p:spPr>
          <a:xfrm>
            <a:off x="9057337" y="3610215"/>
            <a:ext cx="2520541" cy="461665"/>
          </a:xfrm>
          <a:prstGeom prst="rect">
            <a:avLst/>
          </a:prstGeom>
          <a:noFill/>
        </p:spPr>
        <p:txBody>
          <a:bodyPr wrap="square" rtlCol="0" anchor="b">
            <a:spAutoFit/>
          </a:bodyPr>
          <a:lstStyle>
            <a:defPPr>
              <a:defRPr lang="en-US"/>
            </a:defPPr>
            <a:lvl1pPr marR="0" lvl="0" indent="0" fontAlgn="auto">
              <a:lnSpc>
                <a:spcPct val="100000"/>
              </a:lnSpc>
              <a:spcBef>
                <a:spcPts val="0"/>
              </a:spcBef>
              <a:spcAft>
                <a:spcPts val="0"/>
              </a:spcAft>
              <a:buClrTx/>
              <a:buSzTx/>
              <a:buFontTx/>
              <a:buNone/>
              <a:tabLst/>
              <a:defRPr kumimoji="0" sz="1200" b="1" i="0" u="none" strike="noStrike" cap="none" spc="0" normalizeH="0" baseline="0">
                <a:ln>
                  <a:noFill/>
                </a:ln>
                <a:effectLst/>
                <a:uLnTx/>
                <a:uFillTx/>
                <a:latin typeface="Arial" pitchFamily="34" charset="0"/>
                <a:cs typeface="Arial" pitchFamily="34" charset="-120"/>
              </a:defRPr>
            </a:lvl1pPr>
          </a:lstStyle>
          <a:p>
            <a:r>
              <a:rPr lang="en-GB" noProof="0" dirty="0"/>
              <a:t>Reframe the public narrative around reporting</a:t>
            </a:r>
          </a:p>
        </p:txBody>
      </p:sp>
      <p:sp>
        <p:nvSpPr>
          <p:cNvPr id="19" name="Rectangle 18">
            <a:extLst>
              <a:ext uri="{FF2B5EF4-FFF2-40B4-BE49-F238E27FC236}">
                <a16:creationId xmlns:a16="http://schemas.microsoft.com/office/drawing/2014/main" id="{6FD38FC4-82B6-1D29-A689-8E3BFDF61428}"/>
              </a:ext>
            </a:extLst>
          </p:cNvPr>
          <p:cNvSpPr/>
          <p:nvPr/>
        </p:nvSpPr>
        <p:spPr>
          <a:xfrm>
            <a:off x="9170252" y="4230842"/>
            <a:ext cx="2520541" cy="2174832"/>
          </a:xfrm>
          <a:prstGeom prst="rect">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noProof="0" dirty="0">
                <a:solidFill>
                  <a:prstClr val="black"/>
                </a:solidFill>
                <a:latin typeface="Arial" pitchFamily="34" charset="0"/>
                <a:cs typeface="Arial" pitchFamily="34" charset="-120"/>
              </a:rPr>
              <a:t>Combat futility by reframing reporting as a vital act of prevention. Every communication must reinforce that all reports provide crucial intelligence to make the network safer for everyone. </a:t>
            </a:r>
          </a:p>
          <a:p>
            <a:endParaRPr lang="en-GB" sz="1200" noProof="0" dirty="0">
              <a:solidFill>
                <a:prstClr val="black"/>
              </a:solidFill>
              <a:latin typeface="Arial" pitchFamily="34" charset="0"/>
              <a:cs typeface="Arial" pitchFamily="34" charset="-120"/>
            </a:endParaRPr>
          </a:p>
          <a:p>
            <a:r>
              <a:rPr lang="en-GB" sz="1200" noProof="0" dirty="0">
                <a:solidFill>
                  <a:prstClr val="black"/>
                </a:solidFill>
                <a:latin typeface="Arial" pitchFamily="34" charset="0"/>
                <a:cs typeface="Arial" pitchFamily="34" charset="-120"/>
              </a:rPr>
              <a:t>This promise must be credible and backed by a genuinely improved experience.</a:t>
            </a:r>
          </a:p>
        </p:txBody>
      </p:sp>
      <p:sp>
        <p:nvSpPr>
          <p:cNvPr id="20" name="Rectangle 19">
            <a:extLst>
              <a:ext uri="{FF2B5EF4-FFF2-40B4-BE49-F238E27FC236}">
                <a16:creationId xmlns:a16="http://schemas.microsoft.com/office/drawing/2014/main" id="{A8258F8F-7575-E7DC-679D-20BE4BF9CD47}"/>
              </a:ext>
            </a:extLst>
          </p:cNvPr>
          <p:cNvSpPr/>
          <p:nvPr/>
        </p:nvSpPr>
        <p:spPr>
          <a:xfrm>
            <a:off x="9170252" y="4118550"/>
            <a:ext cx="2520541" cy="16848"/>
          </a:xfrm>
          <a:prstGeom prst="rect">
            <a:avLst/>
          </a:prstGeom>
          <a:solidFill>
            <a:srgbClr val="1C8844"/>
          </a:solidFill>
          <a:ln>
            <a:solidFill>
              <a:srgbClr val="1C8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Text 2">
            <a:extLst>
              <a:ext uri="{FF2B5EF4-FFF2-40B4-BE49-F238E27FC236}">
                <a16:creationId xmlns:a16="http://schemas.microsoft.com/office/drawing/2014/main" id="{C839AF74-0784-33C4-29BF-DBAFC9B34D65}"/>
              </a:ext>
            </a:extLst>
          </p:cNvPr>
          <p:cNvSpPr/>
          <p:nvPr/>
        </p:nvSpPr>
        <p:spPr>
          <a:xfrm>
            <a:off x="370243" y="1357525"/>
            <a:ext cx="4550660" cy="548640"/>
          </a:xfrm>
          <a:prstGeom prst="rect">
            <a:avLst/>
          </a:prstGeom>
          <a:noFill/>
          <a:ln/>
        </p:spPr>
        <p:txBody>
          <a:bodyPr wrap="square" rtlCol="0" anchor="ctr"/>
          <a:lstStyle/>
          <a:p>
            <a:r>
              <a:rPr lang="en-GB" b="1" noProof="0" dirty="0">
                <a:solidFill>
                  <a:srgbClr val="1C8844"/>
                </a:solidFill>
              </a:rPr>
              <a:t>Updating the ideal pathway framework: </a:t>
            </a:r>
          </a:p>
        </p:txBody>
      </p:sp>
      <p:pic>
        <p:nvPicPr>
          <p:cNvPr id="51" name="Picture 50">
            <a:extLst>
              <a:ext uri="{FF2B5EF4-FFF2-40B4-BE49-F238E27FC236}">
                <a16:creationId xmlns:a16="http://schemas.microsoft.com/office/drawing/2014/main" id="{48486791-68D6-03D3-3DFD-0AEA5A450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5772" y="1597168"/>
            <a:ext cx="5303514" cy="1445217"/>
          </a:xfrm>
          <a:prstGeom prst="rect">
            <a:avLst/>
          </a:prstGeom>
        </p:spPr>
      </p:pic>
      <p:sp>
        <p:nvSpPr>
          <p:cNvPr id="53" name="Text 2">
            <a:extLst>
              <a:ext uri="{FF2B5EF4-FFF2-40B4-BE49-F238E27FC236}">
                <a16:creationId xmlns:a16="http://schemas.microsoft.com/office/drawing/2014/main" id="{FC55EC6E-9330-6625-C419-02E0F103607E}"/>
              </a:ext>
            </a:extLst>
          </p:cNvPr>
          <p:cNvSpPr/>
          <p:nvPr/>
        </p:nvSpPr>
        <p:spPr>
          <a:xfrm>
            <a:off x="370243" y="3105508"/>
            <a:ext cx="6289960" cy="548640"/>
          </a:xfrm>
          <a:prstGeom prst="rect">
            <a:avLst/>
          </a:prstGeom>
          <a:noFill/>
          <a:ln/>
        </p:spPr>
        <p:txBody>
          <a:bodyPr wrap="square" rtlCol="0" anchor="ctr"/>
          <a:lstStyle/>
          <a:p>
            <a:r>
              <a:rPr lang="en-GB" b="1" noProof="0" dirty="0">
                <a:solidFill>
                  <a:srgbClr val="1C8844"/>
                </a:solidFill>
              </a:rPr>
              <a:t>Four strategic pillars to build the ideal pathway:</a:t>
            </a:r>
            <a:endParaRPr lang="en-GB" sz="1400" b="1" noProof="0" dirty="0"/>
          </a:p>
        </p:txBody>
      </p:sp>
      <p:sp>
        <p:nvSpPr>
          <p:cNvPr id="54" name="Rectangle 53">
            <a:extLst>
              <a:ext uri="{FF2B5EF4-FFF2-40B4-BE49-F238E27FC236}">
                <a16:creationId xmlns:a16="http://schemas.microsoft.com/office/drawing/2014/main" id="{CB301F20-4146-F6DD-2C19-436B51444857}"/>
              </a:ext>
            </a:extLst>
          </p:cNvPr>
          <p:cNvSpPr/>
          <p:nvPr/>
        </p:nvSpPr>
        <p:spPr>
          <a:xfrm>
            <a:off x="466781" y="1882694"/>
            <a:ext cx="5427292" cy="1096568"/>
          </a:xfrm>
          <a:prstGeom prst="rect">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noProof="0" dirty="0">
                <a:solidFill>
                  <a:prstClr val="black"/>
                </a:solidFill>
                <a:latin typeface="Arial" pitchFamily="34" charset="0"/>
                <a:cs typeface="Arial" pitchFamily="34" charset="-120"/>
              </a:rPr>
              <a:t>Our research shows that the ideal pathway must evolve, to start with a victim's most basic needs and end by fulfilling their highest motivations.</a:t>
            </a:r>
          </a:p>
          <a:p>
            <a:r>
              <a:rPr lang="en-GB" sz="1200" noProof="0" dirty="0">
                <a:solidFill>
                  <a:prstClr val="black"/>
                </a:solidFill>
                <a:latin typeface="Arial" pitchFamily="34" charset="0"/>
                <a:cs typeface="Arial" pitchFamily="34" charset="-120"/>
              </a:rPr>
              <a:t>This evolved framework </a:t>
            </a:r>
            <a:r>
              <a:rPr lang="en-GB" sz="1200" noProof="0">
                <a:solidFill>
                  <a:prstClr val="black"/>
                </a:solidFill>
                <a:latin typeface="Arial" pitchFamily="34" charset="0"/>
                <a:cs typeface="Arial" pitchFamily="34" charset="-120"/>
              </a:rPr>
              <a:t>prioritises</a:t>
            </a:r>
            <a:r>
              <a:rPr lang="en-GB" sz="1200" noProof="0" dirty="0">
                <a:solidFill>
                  <a:prstClr val="black"/>
                </a:solidFill>
                <a:latin typeface="Arial" pitchFamily="34" charset="0"/>
                <a:cs typeface="Arial" pitchFamily="34" charset="-120"/>
              </a:rPr>
              <a:t> immediate </a:t>
            </a:r>
            <a:r>
              <a:rPr lang="en-GB" sz="1200" b="1" noProof="0" dirty="0">
                <a:solidFill>
                  <a:prstClr val="black"/>
                </a:solidFill>
                <a:latin typeface="Arial" pitchFamily="34" charset="0"/>
                <a:cs typeface="Arial" pitchFamily="34" charset="-120"/>
              </a:rPr>
              <a:t>Safety</a:t>
            </a:r>
            <a:r>
              <a:rPr lang="en-GB" sz="1200" noProof="0" dirty="0">
                <a:solidFill>
                  <a:prstClr val="black"/>
                </a:solidFill>
                <a:latin typeface="Arial" pitchFamily="34" charset="0"/>
                <a:cs typeface="Arial" pitchFamily="34" charset="-120"/>
              </a:rPr>
              <a:t>, integrates </a:t>
            </a:r>
            <a:r>
              <a:rPr lang="en-GB" sz="1200" b="1" noProof="0" dirty="0">
                <a:solidFill>
                  <a:prstClr val="black"/>
                </a:solidFill>
                <a:latin typeface="Arial" pitchFamily="34" charset="0"/>
                <a:cs typeface="Arial" pitchFamily="34" charset="-120"/>
              </a:rPr>
              <a:t>Support</a:t>
            </a:r>
            <a:r>
              <a:rPr lang="en-GB" sz="1200" noProof="0" dirty="0">
                <a:solidFill>
                  <a:prstClr val="black"/>
                </a:solidFill>
                <a:latin typeface="Arial" pitchFamily="34" charset="0"/>
                <a:cs typeface="Arial" pitchFamily="34" charset="-120"/>
              </a:rPr>
              <a:t> throughout the entire journey, and closes the loop with </a:t>
            </a:r>
            <a:r>
              <a:rPr lang="en-GB" sz="1200" b="1" noProof="0" dirty="0">
                <a:solidFill>
                  <a:prstClr val="black"/>
                </a:solidFill>
                <a:latin typeface="Arial" pitchFamily="34" charset="0"/>
                <a:cs typeface="Arial" pitchFamily="34" charset="-120"/>
              </a:rPr>
              <a:t>Prevention </a:t>
            </a:r>
            <a:r>
              <a:rPr lang="en-GB" sz="1200" noProof="0" dirty="0">
                <a:solidFill>
                  <a:prstClr val="black"/>
                </a:solidFill>
                <a:latin typeface="Arial" pitchFamily="34" charset="0"/>
                <a:cs typeface="Arial" pitchFamily="34" charset="-120"/>
              </a:rPr>
              <a:t>to give every report a clear purpose.</a:t>
            </a:r>
          </a:p>
        </p:txBody>
      </p:sp>
    </p:spTree>
    <p:extLst>
      <p:ext uri="{BB962C8B-B14F-4D97-AF65-F5344CB8AC3E}">
        <p14:creationId xmlns:p14="http://schemas.microsoft.com/office/powerpoint/2010/main" val="3039259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D1F7B-628F-CAE6-F6E3-35AD13077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B5703-D5CB-D872-448F-C39DE912C6FA}"/>
              </a:ext>
            </a:extLst>
          </p:cNvPr>
          <p:cNvSpPr>
            <a:spLocks noGrp="1"/>
          </p:cNvSpPr>
          <p:nvPr>
            <p:ph type="ctrTitle"/>
          </p:nvPr>
        </p:nvSpPr>
        <p:spPr/>
        <p:txBody>
          <a:bodyPr/>
          <a:lstStyle/>
          <a:p>
            <a:r>
              <a:rPr lang="en-GB" b="1" noProof="0" dirty="0"/>
              <a:t>The lived experience of harm</a:t>
            </a:r>
          </a:p>
        </p:txBody>
      </p:sp>
      <p:sp>
        <p:nvSpPr>
          <p:cNvPr id="3" name="Freeform 4">
            <a:extLst>
              <a:ext uri="{FF2B5EF4-FFF2-40B4-BE49-F238E27FC236}">
                <a16:creationId xmlns:a16="http://schemas.microsoft.com/office/drawing/2014/main" id="{652643D3-A7E4-918C-2AED-AD4099A89F91}"/>
              </a:ext>
            </a:extLst>
          </p:cNvPr>
          <p:cNvSpPr/>
          <p:nvPr/>
        </p:nvSpPr>
        <p:spPr>
          <a:xfrm>
            <a:off x="268505" y="503448"/>
            <a:ext cx="3270709" cy="1131463"/>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63017748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D0AA6-F561-ED6D-DF0E-43C7BC0418EA}"/>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4B009635-CFE0-0D32-79E3-32FA7276162F}"/>
              </a:ext>
            </a:extLst>
          </p:cNvPr>
          <p:cNvSpPr/>
          <p:nvPr/>
        </p:nvSpPr>
        <p:spPr>
          <a:xfrm>
            <a:off x="609600" y="585216"/>
            <a:ext cx="11094720"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 2">
            <a:extLst>
              <a:ext uri="{FF2B5EF4-FFF2-40B4-BE49-F238E27FC236}">
                <a16:creationId xmlns:a16="http://schemas.microsoft.com/office/drawing/2014/main" id="{1185E7AD-C24F-7F6D-7424-5DC95D6A23C3}"/>
              </a:ext>
            </a:extLst>
          </p:cNvPr>
          <p:cNvSpPr/>
          <p:nvPr/>
        </p:nvSpPr>
        <p:spPr>
          <a:xfrm>
            <a:off x="609600" y="1712819"/>
            <a:ext cx="11094720" cy="365760"/>
          </a:xfrm>
          <a:prstGeom prst="rect">
            <a:avLst/>
          </a:prstGeom>
          <a:noFill/>
          <a:ln/>
        </p:spPr>
        <p:txBody>
          <a:bodyPr wrap="square"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1" u="none" strike="noStrike" kern="1200" cap="none" spc="0" normalizeH="0" baseline="0" noProof="0" dirty="0">
                <a:ln>
                  <a:noFill/>
                </a:ln>
                <a:solidFill>
                  <a:srgbClr val="5A6B62"/>
                </a:solidFill>
                <a:effectLst/>
                <a:uLnTx/>
                <a:uFillTx/>
                <a:latin typeface="Arial"/>
                <a:ea typeface="Arial" pitchFamily="34" charset="-122"/>
                <a:cs typeface="Arial"/>
              </a:rPr>
              <a:t>Percentage who reported experiencing and/ or observing one of the following unwanted behaviours on London transport in the last 3 years (base </a:t>
            </a:r>
            <a:r>
              <a:rPr lang="en-GB" sz="1300" i="1" noProof="0" dirty="0">
                <a:solidFill>
                  <a:srgbClr val="5A6B62"/>
                </a:solidFill>
                <a:latin typeface="Arial"/>
                <a:ea typeface="Arial" pitchFamily="34" charset="-122"/>
                <a:cs typeface="Arial"/>
              </a:rPr>
              <a:t>1,014</a:t>
            </a:r>
            <a:r>
              <a:rPr kumimoji="0" lang="en-GB" sz="1300" b="0" i="1" u="none" strike="noStrike" kern="1200" cap="none" spc="0" normalizeH="0" baseline="0" noProof="0" dirty="0">
                <a:ln>
                  <a:noFill/>
                </a:ln>
                <a:solidFill>
                  <a:srgbClr val="5A6B62"/>
                </a:solidFill>
                <a:effectLst/>
                <a:uLnTx/>
                <a:uFillTx/>
                <a:latin typeface="Arial"/>
                <a:ea typeface="Arial" pitchFamily="34" charset="-122"/>
                <a:cs typeface="Arial"/>
              </a:rPr>
              <a:t>)</a:t>
            </a:r>
            <a:endParaRPr kumimoji="0" lang="en-GB" sz="1300" b="0" i="0" u="none" strike="noStrike" kern="1200" cap="none" spc="0" normalizeH="0" baseline="0" noProof="0" dirty="0">
              <a:ln>
                <a:noFill/>
              </a:ln>
              <a:solidFill>
                <a:prstClr val="black"/>
              </a:solidFill>
              <a:effectLst/>
              <a:uLnTx/>
              <a:uFillTx/>
              <a:latin typeface="Arial"/>
              <a:cs typeface="Arial"/>
            </a:endParaRPr>
          </a:p>
        </p:txBody>
      </p:sp>
      <p:sp>
        <p:nvSpPr>
          <p:cNvPr id="20" name="Freeform 2">
            <a:extLst>
              <a:ext uri="{FF2B5EF4-FFF2-40B4-BE49-F238E27FC236}">
                <a16:creationId xmlns:a16="http://schemas.microsoft.com/office/drawing/2014/main" id="{5B261B03-E4BD-C2F6-5DE5-F08911DC5651}"/>
              </a:ext>
            </a:extLst>
          </p:cNvPr>
          <p:cNvSpPr/>
          <p:nvPr/>
        </p:nvSpPr>
        <p:spPr>
          <a:xfrm>
            <a:off x="37001" y="0"/>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8" name="Footer Placeholder 2">
            <a:extLst>
              <a:ext uri="{FF2B5EF4-FFF2-40B4-BE49-F238E27FC236}">
                <a16:creationId xmlns:a16="http://schemas.microsoft.com/office/drawing/2014/main" id="{C04C0E49-48B6-FAF1-AAE6-37F437A35097}"/>
              </a:ext>
            </a:extLst>
          </p:cNvPr>
          <p:cNvSpPr txBox="1">
            <a:spLocks/>
          </p:cNvSpPr>
          <p:nvPr/>
        </p:nvSpPr>
        <p:spPr>
          <a:xfrm>
            <a:off x="609600" y="6420111"/>
            <a:ext cx="9534021" cy="331873"/>
          </a:xfrm>
          <a:prstGeom prst="rect">
            <a:avLst/>
          </a:prstGeom>
        </p:spPr>
        <p:txBody>
          <a:bodyPr/>
          <a:lstStyle>
            <a:defPPr>
              <a:defRPr lang="en-US"/>
            </a:defPPr>
            <a:lvl1pPr marL="0" algn="l" defTabSz="713232" rtl="0" eaLnBrk="1" latinLnBrk="0" hangingPunct="1">
              <a:defRPr sz="1400" kern="1200">
                <a:solidFill>
                  <a:schemeClr val="tx1"/>
                </a:solidFill>
                <a:latin typeface="+mn-lt"/>
                <a:ea typeface="+mn-ea"/>
                <a:cs typeface="+mn-cs"/>
              </a:defRPr>
            </a:lvl1pPr>
            <a:lvl2pPr marL="356616" algn="l" defTabSz="713232" rtl="0" eaLnBrk="1" latinLnBrk="0" hangingPunct="1">
              <a:defRPr sz="1400" kern="1200">
                <a:solidFill>
                  <a:schemeClr val="tx1"/>
                </a:solidFill>
                <a:latin typeface="+mn-lt"/>
                <a:ea typeface="+mn-ea"/>
                <a:cs typeface="+mn-cs"/>
              </a:defRPr>
            </a:lvl2pPr>
            <a:lvl3pPr marL="713232" algn="l" defTabSz="713232" rtl="0" eaLnBrk="1" latinLnBrk="0" hangingPunct="1">
              <a:defRPr sz="1400" kern="1200">
                <a:solidFill>
                  <a:schemeClr val="tx1"/>
                </a:solidFill>
                <a:latin typeface="+mn-lt"/>
                <a:ea typeface="+mn-ea"/>
                <a:cs typeface="+mn-cs"/>
              </a:defRPr>
            </a:lvl3pPr>
            <a:lvl4pPr marL="1069848" algn="l" defTabSz="713232" rtl="0" eaLnBrk="1" latinLnBrk="0" hangingPunct="1">
              <a:defRPr sz="1400" kern="1200">
                <a:solidFill>
                  <a:schemeClr val="tx1"/>
                </a:solidFill>
                <a:latin typeface="+mn-lt"/>
                <a:ea typeface="+mn-ea"/>
                <a:cs typeface="+mn-cs"/>
              </a:defRPr>
            </a:lvl4pPr>
            <a:lvl5pPr marL="1426464" algn="l" defTabSz="713232" rtl="0" eaLnBrk="1" latinLnBrk="0" hangingPunct="1">
              <a:defRPr sz="1400" kern="1200">
                <a:solidFill>
                  <a:schemeClr val="tx1"/>
                </a:solidFill>
                <a:latin typeface="+mn-lt"/>
                <a:ea typeface="+mn-ea"/>
                <a:cs typeface="+mn-cs"/>
              </a:defRPr>
            </a:lvl5pPr>
            <a:lvl6pPr marL="1783080" algn="l" defTabSz="713232" rtl="0" eaLnBrk="1" latinLnBrk="0" hangingPunct="1">
              <a:defRPr sz="1400" kern="1200">
                <a:solidFill>
                  <a:schemeClr val="tx1"/>
                </a:solidFill>
                <a:latin typeface="+mn-lt"/>
                <a:ea typeface="+mn-ea"/>
                <a:cs typeface="+mn-cs"/>
              </a:defRPr>
            </a:lvl6pPr>
            <a:lvl7pPr marL="2139696" algn="l" defTabSz="713232" rtl="0" eaLnBrk="1" latinLnBrk="0" hangingPunct="1">
              <a:defRPr sz="1400" kern="1200">
                <a:solidFill>
                  <a:schemeClr val="tx1"/>
                </a:solidFill>
                <a:latin typeface="+mn-lt"/>
                <a:ea typeface="+mn-ea"/>
                <a:cs typeface="+mn-cs"/>
              </a:defRPr>
            </a:lvl7pPr>
            <a:lvl8pPr marL="2496312" algn="l" defTabSz="713232" rtl="0" eaLnBrk="1" latinLnBrk="0" hangingPunct="1">
              <a:defRPr sz="1400" kern="1200">
                <a:solidFill>
                  <a:schemeClr val="tx1"/>
                </a:solidFill>
                <a:latin typeface="+mn-lt"/>
                <a:ea typeface="+mn-ea"/>
                <a:cs typeface="+mn-cs"/>
              </a:defRPr>
            </a:lvl8pPr>
            <a:lvl9pPr marL="2852928" algn="l" defTabSz="713232" rtl="0" eaLnBrk="1" latinLnBrk="0" hangingPunct="1">
              <a:defRPr sz="1400" kern="1200">
                <a:solidFill>
                  <a:schemeClr val="tx1"/>
                </a:solidFill>
                <a:latin typeface="+mn-lt"/>
                <a:ea typeface="+mn-ea"/>
                <a:cs typeface="+mn-cs"/>
              </a:defRPr>
            </a:lvl9pPr>
          </a:lstStyle>
          <a:p>
            <a:pPr marL="0" marR="0" lvl="0" indent="0" algn="l" defTabSz="713232"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panose="020B0604020202020204"/>
                <a:ea typeface="+mn-ea"/>
                <a:cs typeface="+mn-cs"/>
              </a:rPr>
              <a:t>Q4. Which, if any, of the following have you experienced and/or observed while traveling on London transport over the last 3 years?</a:t>
            </a:r>
          </a:p>
          <a:p>
            <a:pPr marL="0" marR="0" lvl="0" indent="0" algn="l" defTabSz="713232"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panose="020B0604020202020204"/>
                <a:ea typeface="+mn-ea"/>
                <a:cs typeface="+mn-cs"/>
              </a:rPr>
              <a:t>Base: All respondents (1,014)</a:t>
            </a:r>
          </a:p>
        </p:txBody>
      </p:sp>
      <p:grpSp>
        <p:nvGrpSpPr>
          <p:cNvPr id="19" name="Group 18">
            <a:extLst>
              <a:ext uri="{FF2B5EF4-FFF2-40B4-BE49-F238E27FC236}">
                <a16:creationId xmlns:a16="http://schemas.microsoft.com/office/drawing/2014/main" id="{E4D56ECD-CF32-9DA3-F64C-CB1F1FB6549C}"/>
              </a:ext>
            </a:extLst>
          </p:cNvPr>
          <p:cNvGrpSpPr/>
          <p:nvPr/>
        </p:nvGrpSpPr>
        <p:grpSpPr>
          <a:xfrm>
            <a:off x="9253421" y="2674266"/>
            <a:ext cx="2450899" cy="1291421"/>
            <a:chOff x="6553200" y="1717964"/>
            <a:chExt cx="2195513" cy="1156854"/>
          </a:xfrm>
        </p:grpSpPr>
        <p:sp>
          <p:nvSpPr>
            <p:cNvPr id="22" name="Rectangle 21">
              <a:extLst>
                <a:ext uri="{FF2B5EF4-FFF2-40B4-BE49-F238E27FC236}">
                  <a16:creationId xmlns:a16="http://schemas.microsoft.com/office/drawing/2014/main" id="{D1A155CF-45A3-2D41-9B0D-5E5851860E31}"/>
                </a:ext>
              </a:extLst>
            </p:cNvPr>
            <p:cNvSpPr/>
            <p:nvPr/>
          </p:nvSpPr>
          <p:spPr bwMode="auto">
            <a:xfrm>
              <a:off x="6553200" y="1717964"/>
              <a:ext cx="2195513" cy="1156854"/>
            </a:xfrm>
            <a:prstGeom prst="rect">
              <a:avLst/>
            </a:prstGeom>
            <a:solidFill>
              <a:schemeClr val="bg1">
                <a:lumMod val="95000"/>
              </a:schemeClr>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0" fontAlgn="base" latinLnBrk="0" hangingPunct="0">
                <a:lnSpc>
                  <a:spcPct val="85000"/>
                </a:lnSpc>
                <a:spcBef>
                  <a:spcPct val="0"/>
                </a:spcBef>
                <a:spcAft>
                  <a:spcPts val="1600"/>
                </a:spcAft>
                <a:buClrTx/>
                <a:buSzTx/>
                <a:buFontTx/>
                <a:buNone/>
                <a:tabLst/>
                <a:defRPr/>
              </a:pPr>
              <a:endParaRPr kumimoji="0" lang="en-GB" sz="16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3" name="Oval 22">
              <a:extLst>
                <a:ext uri="{FF2B5EF4-FFF2-40B4-BE49-F238E27FC236}">
                  <a16:creationId xmlns:a16="http://schemas.microsoft.com/office/drawing/2014/main" id="{9179A36F-9A38-F20F-9306-92590EDE12C6}"/>
                </a:ext>
              </a:extLst>
            </p:cNvPr>
            <p:cNvSpPr/>
            <p:nvPr/>
          </p:nvSpPr>
          <p:spPr bwMode="auto">
            <a:xfrm>
              <a:off x="6920417" y="2057563"/>
              <a:ext cx="684000" cy="684000"/>
            </a:xfrm>
            <a:prstGeom prst="ellipse">
              <a:avLst/>
            </a:prstGeom>
            <a:solidFill>
              <a:srgbClr val="0080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0" fontAlgn="base" latinLnBrk="0" hangingPunct="0">
                <a:lnSpc>
                  <a:spcPct val="85000"/>
                </a:lnSpc>
                <a:spcBef>
                  <a:spcPct val="0"/>
                </a:spcBef>
                <a:spcAft>
                  <a:spcPts val="16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a:ea typeface="+mn-ea"/>
                  <a:cs typeface="+mn-cs"/>
                </a:rPr>
                <a:t>41%</a:t>
              </a:r>
            </a:p>
          </p:txBody>
        </p:sp>
        <p:sp>
          <p:nvSpPr>
            <p:cNvPr id="24" name="Oval 23">
              <a:extLst>
                <a:ext uri="{FF2B5EF4-FFF2-40B4-BE49-F238E27FC236}">
                  <a16:creationId xmlns:a16="http://schemas.microsoft.com/office/drawing/2014/main" id="{D2949292-C0B1-144C-F232-882531469323}"/>
                </a:ext>
              </a:extLst>
            </p:cNvPr>
            <p:cNvSpPr/>
            <p:nvPr/>
          </p:nvSpPr>
          <p:spPr bwMode="auto">
            <a:xfrm>
              <a:off x="7675490" y="2057563"/>
              <a:ext cx="684000" cy="684000"/>
            </a:xfrm>
            <a:prstGeom prst="ellipse">
              <a:avLst/>
            </a:prstGeom>
            <a:solidFill>
              <a:srgbClr val="B4D4C1"/>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1219170" rtl="0" eaLnBrk="0" fontAlgn="base" latinLnBrk="0" hangingPunct="0">
                <a:lnSpc>
                  <a:spcPct val="85000"/>
                </a:lnSpc>
                <a:spcBef>
                  <a:spcPct val="0"/>
                </a:spcBef>
                <a:spcAft>
                  <a:spcPts val="160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a:ea typeface="+mn-ea"/>
                  <a:cs typeface="+mn-cs"/>
                </a:rPr>
                <a:t>76%</a:t>
              </a:r>
            </a:p>
          </p:txBody>
        </p:sp>
        <p:sp>
          <p:nvSpPr>
            <p:cNvPr id="25" name="TextBox 24">
              <a:extLst>
                <a:ext uri="{FF2B5EF4-FFF2-40B4-BE49-F238E27FC236}">
                  <a16:creationId xmlns:a16="http://schemas.microsoft.com/office/drawing/2014/main" id="{CB533322-4A0B-EB32-9127-4DA911E3C3F4}"/>
                </a:ext>
              </a:extLst>
            </p:cNvPr>
            <p:cNvSpPr txBox="1"/>
            <p:nvPr/>
          </p:nvSpPr>
          <p:spPr>
            <a:xfrm>
              <a:off x="6675857" y="1795953"/>
              <a:ext cx="2029311" cy="248136"/>
            </a:xfrm>
            <a:prstGeom prst="rect">
              <a:avLst/>
            </a:prstGeom>
          </p:spPr>
          <p:txBody>
            <a:bodyPr wrap="none" rtlCol="0">
              <a:spAutoFit/>
            </a:bodyPr>
            <a:lstStyle/>
            <a:p>
              <a:pPr marL="0" marR="0" lvl="0" indent="0" algn="l" defTabSz="1219170" rtl="0" eaLnBrk="1" fontAlgn="base" latinLnBrk="0" hangingPunct="1">
                <a:lnSpc>
                  <a:spcPct val="100000"/>
                </a:lnSpc>
                <a:spcBef>
                  <a:spcPct val="20000"/>
                </a:spcBef>
                <a:spcAft>
                  <a:spcPct val="0"/>
                </a:spcAft>
                <a:buClr>
                  <a:srgbClr val="800080"/>
                </a:buClr>
                <a:buSzTx/>
                <a:buFontTx/>
                <a:buNone/>
                <a:tabLst/>
                <a:defRPr/>
              </a:pPr>
              <a:r>
                <a:rPr kumimoji="0" lang="en-GB" sz="1200" b="0" i="0" u="none" strike="noStrike" kern="0" cap="none" spc="0" normalizeH="0" baseline="0" noProof="0" dirty="0">
                  <a:ln>
                    <a:noFill/>
                  </a:ln>
                  <a:solidFill>
                    <a:prstClr val="black"/>
                  </a:solidFill>
                  <a:effectLst/>
                  <a:uLnTx/>
                  <a:uFillTx/>
                  <a:latin typeface="Arial" panose="020B0604020202020204"/>
                  <a:ea typeface="+mn-ea"/>
                  <a:cs typeface="+mn-cs"/>
                </a:rPr>
                <a:t>NET: Any unwanted behaviour</a:t>
              </a:r>
            </a:p>
          </p:txBody>
        </p:sp>
      </p:grpSp>
      <p:sp>
        <p:nvSpPr>
          <p:cNvPr id="27" name="Text 1">
            <a:extLst>
              <a:ext uri="{FF2B5EF4-FFF2-40B4-BE49-F238E27FC236}">
                <a16:creationId xmlns:a16="http://schemas.microsoft.com/office/drawing/2014/main" id="{5180516F-6329-820E-AB1D-8E8EEBA6747A}"/>
              </a:ext>
            </a:extLst>
          </p:cNvPr>
          <p:cNvSpPr/>
          <p:nvPr/>
        </p:nvSpPr>
        <p:spPr>
          <a:xfrm>
            <a:off x="606954" y="675826"/>
            <a:ext cx="10972800" cy="8778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In the past 3 years, 41% of Londoners experienced unwanted behaviour on the transport system, most commonly involving general antisocial and threatening behaviour, and verbal harassment</a:t>
            </a:r>
          </a:p>
        </p:txBody>
      </p:sp>
      <p:graphicFrame>
        <p:nvGraphicFramePr>
          <p:cNvPr id="6" name="Content Placeholder 9">
            <a:extLst>
              <a:ext uri="{FF2B5EF4-FFF2-40B4-BE49-F238E27FC236}">
                <a16:creationId xmlns:a16="http://schemas.microsoft.com/office/drawing/2014/main" id="{B0D0F57E-7533-BCA9-740B-2E2E49C6FA31}"/>
              </a:ext>
            </a:extLst>
          </p:cNvPr>
          <p:cNvGraphicFramePr>
            <a:graphicFrameLocks/>
          </p:cNvGraphicFramePr>
          <p:nvPr/>
        </p:nvGraphicFramePr>
        <p:xfrm>
          <a:off x="567479" y="2450278"/>
          <a:ext cx="11136841" cy="427143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6810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2DF88-0DFB-80AE-F600-B86C9BB42725}"/>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8830C0B2-3931-114B-15C3-FB61F532A354}"/>
              </a:ext>
            </a:extLst>
          </p:cNvPr>
          <p:cNvSpPr/>
          <p:nvPr/>
        </p:nvSpPr>
        <p:spPr>
          <a:xfrm>
            <a:off x="567140" y="756330"/>
            <a:ext cx="1113718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anose="020B0604020202020204" pitchFamily="34" charset="0"/>
                <a:ea typeface="Arial" pitchFamily="34" charset="-122"/>
                <a:cs typeface="Arial" panose="020B0604020202020204" pitchFamily="34" charset="0"/>
              </a:rPr>
              <a:t>The burden falls hardest on those navigating additional vulnerabilities</a:t>
            </a:r>
            <a:endParaRPr kumimoji="0" lang="en-GB" sz="2800" b="0"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Unwanted behaviour is not evenly distributed. Those most affected are disproportionately members of groups who already face greater risk in public space:</a:t>
            </a:r>
          </a:p>
        </p:txBody>
      </p:sp>
      <p:sp>
        <p:nvSpPr>
          <p:cNvPr id="4" name="Text 2">
            <a:extLst>
              <a:ext uri="{FF2B5EF4-FFF2-40B4-BE49-F238E27FC236}">
                <a16:creationId xmlns:a16="http://schemas.microsoft.com/office/drawing/2014/main" id="{2B69A43C-3A39-61FE-3DE8-20AC832B142A}"/>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AF169562-8754-92EC-1315-3BD3659A59F5}"/>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CA76D69C-7295-0252-3702-F594136BBC12}"/>
              </a:ext>
            </a:extLst>
          </p:cNvPr>
          <p:cNvSpPr/>
          <p:nvPr/>
        </p:nvSpPr>
        <p:spPr>
          <a:xfrm>
            <a:off x="0" y="6455363"/>
            <a:ext cx="12192000" cy="42624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 name="Oval 1">
            <a:extLst>
              <a:ext uri="{FF2B5EF4-FFF2-40B4-BE49-F238E27FC236}">
                <a16:creationId xmlns:a16="http://schemas.microsoft.com/office/drawing/2014/main" id="{530F05C1-AB10-A1A1-2483-9ED2D0875A9B}"/>
              </a:ext>
            </a:extLst>
          </p:cNvPr>
          <p:cNvSpPr/>
          <p:nvPr/>
        </p:nvSpPr>
        <p:spPr bwMode="auto">
          <a:xfrm>
            <a:off x="660794" y="2947761"/>
            <a:ext cx="2003491" cy="2003491"/>
          </a:xfrm>
          <a:prstGeom prst="ellipse">
            <a:avLst/>
          </a:prstGeom>
          <a:solidFill>
            <a:srgbClr val="1C8844"/>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r>
              <a:rPr kumimoji="0" lang="en-GB" sz="4400" b="1" i="0" u="none" strike="noStrike" kern="1200" cap="none" spc="0" normalizeH="0" baseline="0" noProof="0" dirty="0">
                <a:ln>
                  <a:noFill/>
                </a:ln>
                <a:solidFill>
                  <a:prstClr val="white"/>
                </a:solidFill>
                <a:effectLst/>
                <a:uLnTx/>
                <a:uFillTx/>
                <a:latin typeface="Arial" panose="020B0604020202020204"/>
                <a:ea typeface="+mn-ea"/>
                <a:cs typeface="+mn-cs"/>
              </a:rPr>
              <a:t>41%</a:t>
            </a:r>
            <a:endParaRPr kumimoji="0" lang="en-GB" sz="28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ctr" defTabSz="914400" rtl="0" eaLnBrk="0" fontAlgn="base" latinLnBrk="0" hangingPunct="0">
              <a:lnSpc>
                <a:spcPct val="85000"/>
              </a:lnSpc>
              <a:spcBef>
                <a:spcPct val="0"/>
              </a:spcBef>
              <a:spcAft>
                <a:spcPts val="120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…have experienced </a:t>
            </a:r>
            <a:r>
              <a:rPr kumimoji="0" lang="en-GB" sz="1400" b="0" i="0" u="none" strike="noStrike" kern="0" cap="none" spc="0" normalizeH="0" baseline="0" noProof="0" dirty="0">
                <a:ln>
                  <a:noFill/>
                </a:ln>
                <a:solidFill>
                  <a:prstClr val="white"/>
                </a:solidFill>
                <a:effectLst/>
                <a:uLnTx/>
                <a:uFillTx/>
                <a:latin typeface="Arial" panose="020B0604020202020204"/>
                <a:ea typeface="+mn-ea"/>
                <a:cs typeface="+mn-cs"/>
              </a:rPr>
              <a:t>any unwanted behaviour</a:t>
            </a:r>
            <a:endPar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7" name="Picture 2" descr="Progress ">
            <a:extLst>
              <a:ext uri="{FF2B5EF4-FFF2-40B4-BE49-F238E27FC236}">
                <a16:creationId xmlns:a16="http://schemas.microsoft.com/office/drawing/2014/main" id="{B5B03186-CB4C-1E0F-0243-9445E91F5A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8660" y="3090591"/>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Youth ">
            <a:extLst>
              <a:ext uri="{FF2B5EF4-FFF2-40B4-BE49-F238E27FC236}">
                <a16:creationId xmlns:a16="http://schemas.microsoft.com/office/drawing/2014/main" id="{C7A7D2DE-C352-E1EF-4423-4630013612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7196" y="3634756"/>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Disabled person ">
            <a:extLst>
              <a:ext uri="{FF2B5EF4-FFF2-40B4-BE49-F238E27FC236}">
                <a16:creationId xmlns:a16="http://schemas.microsoft.com/office/drawing/2014/main" id="{BFE6FF3E-8F09-4677-E1BD-13DF568848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8660" y="4100223"/>
            <a:ext cx="432000" cy="432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descr="Woman ">
            <a:extLst>
              <a:ext uri="{FF2B5EF4-FFF2-40B4-BE49-F238E27FC236}">
                <a16:creationId xmlns:a16="http://schemas.microsoft.com/office/drawing/2014/main" id="{E4FBAE75-CCC9-CECB-8249-97C341E0BE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8660" y="4662676"/>
            <a:ext cx="432000" cy="432000"/>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Group 34">
            <a:extLst>
              <a:ext uri="{FF2B5EF4-FFF2-40B4-BE49-F238E27FC236}">
                <a16:creationId xmlns:a16="http://schemas.microsoft.com/office/drawing/2014/main" id="{DFADF94A-F7C6-D81A-87B9-B9071A5EEC08}"/>
              </a:ext>
            </a:extLst>
          </p:cNvPr>
          <p:cNvGrpSpPr/>
          <p:nvPr/>
        </p:nvGrpSpPr>
        <p:grpSpPr>
          <a:xfrm>
            <a:off x="2896550" y="2424939"/>
            <a:ext cx="7801930" cy="3180519"/>
            <a:chOff x="3275838" y="2479668"/>
            <a:chExt cx="7801930" cy="3180519"/>
          </a:xfrm>
        </p:grpSpPr>
        <p:sp>
          <p:nvSpPr>
            <p:cNvPr id="6" name="TextBox 5">
              <a:extLst>
                <a:ext uri="{FF2B5EF4-FFF2-40B4-BE49-F238E27FC236}">
                  <a16:creationId xmlns:a16="http://schemas.microsoft.com/office/drawing/2014/main" id="{366E4423-F61F-0F48-E762-8B84785A8C97}"/>
                </a:ext>
              </a:extLst>
            </p:cNvPr>
            <p:cNvSpPr txBox="1"/>
            <p:nvPr/>
          </p:nvSpPr>
          <p:spPr>
            <a:xfrm>
              <a:off x="3275838" y="2479668"/>
              <a:ext cx="7801930" cy="3050066"/>
            </a:xfrm>
            <a:prstGeom prst="rect">
              <a:avLst/>
            </a:prstGeom>
            <a:noFill/>
          </p:spPr>
          <p:txBody>
            <a:bodyPr wrap="square">
              <a:spAutoFit/>
            </a:bodyPr>
            <a:lstStyle/>
            <a:p>
              <a:pPr marL="0" marR="0" lvl="0" indent="0" algn="l" defTabSz="914400" rtl="0" eaLnBrk="0" fontAlgn="base" latinLnBrk="0" hangingPunct="0">
                <a:lnSpc>
                  <a:spcPct val="85000"/>
                </a:lnSpc>
                <a:spcBef>
                  <a:spcPct val="0"/>
                </a:spcBef>
                <a:spcAft>
                  <a:spcPts val="1200"/>
                </a:spcAft>
                <a:buClrTx/>
                <a:buSzTx/>
                <a:buFontTx/>
                <a:buNone/>
                <a:tabLst/>
                <a:defRPr/>
              </a:pPr>
              <a:br>
                <a:rPr kumimoji="0" lang="en-GB" sz="1600" b="1" i="0" u="none" strike="noStrike" kern="1200" cap="none" spc="0" normalizeH="0" baseline="0" noProof="0" dirty="0">
                  <a:ln>
                    <a:noFill/>
                  </a:ln>
                  <a:solidFill>
                    <a:srgbClr val="1C8844"/>
                  </a:solidFill>
                  <a:effectLst/>
                  <a:uLnTx/>
                  <a:uFillTx/>
                  <a:latin typeface="Arial" panose="020B0604020202020204"/>
                  <a:ea typeface="+mn-ea"/>
                  <a:cs typeface="+mn-cs"/>
                </a:rPr>
              </a:br>
              <a:r>
                <a:rPr kumimoji="0" lang="en-GB" sz="1600" b="1" i="0" u="none" strike="noStrike" kern="1200" cap="none" spc="0" normalizeH="0" baseline="0" noProof="0" dirty="0">
                  <a:ln>
                    <a:noFill/>
                  </a:ln>
                  <a:solidFill>
                    <a:srgbClr val="1C8844"/>
                  </a:solidFill>
                  <a:effectLst/>
                  <a:uLnTx/>
                  <a:uFillTx/>
                  <a:latin typeface="Arial" panose="020B0604020202020204"/>
                  <a:ea typeface="+mn-ea"/>
                  <a:cs typeface="+mn-cs"/>
                </a:rPr>
                <a:t>More likely to have experienced any unwanted behaviour on London transport</a:t>
              </a:r>
              <a:br>
                <a:rPr kumimoji="0" lang="en-GB" sz="1600" b="1" i="0" u="none" strike="noStrike" kern="1200" cap="none" spc="0" normalizeH="0" baseline="0" noProof="0" dirty="0">
                  <a:ln>
                    <a:noFill/>
                  </a:ln>
                  <a:solidFill>
                    <a:srgbClr val="1C8844"/>
                  </a:solidFill>
                  <a:effectLst/>
                  <a:uLnTx/>
                  <a:uFillTx/>
                  <a:latin typeface="Arial" panose="020B0604020202020204"/>
                  <a:ea typeface="+mn-ea"/>
                  <a:cs typeface="+mn-cs"/>
                </a:rPr>
              </a:br>
              <a:endParaRPr kumimoji="0" lang="en-GB" sz="16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0" fontAlgn="base" latinLnBrk="0" hangingPunct="0">
                <a:lnSpc>
                  <a:spcPct val="85000"/>
                </a:lnSpc>
                <a:spcBef>
                  <a:spcPct val="0"/>
                </a:spcBef>
                <a:spcAft>
                  <a:spcPts val="1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a:ea typeface="+mn-ea"/>
                  <a:cs typeface="+mn-cs"/>
                </a:rPr>
                <a:t>	Those who identity as part of the LGBTQ+ community </a:t>
              </a:r>
              <a:r>
                <a:rPr kumimoji="0" lang="en-GB" sz="1400" b="1" i="0" u="none" strike="noStrike" kern="0" cap="none" spc="0" normalizeH="0" baseline="0" noProof="0" dirty="0">
                  <a:ln>
                    <a:noFill/>
                  </a:ln>
                  <a:solidFill>
                    <a:srgbClr val="1C8844"/>
                  </a:solidFill>
                  <a:effectLst/>
                  <a:uLnTx/>
                  <a:uFillTx/>
                  <a:latin typeface="Arial" panose="020B0604020202020204"/>
                  <a:ea typeface="+mn-ea"/>
                  <a:cs typeface="+mn-cs"/>
                </a:rPr>
                <a:t>(55%)</a:t>
              </a:r>
            </a:p>
            <a:p>
              <a:pPr marL="0" marR="0" lvl="0" indent="0" algn="l" defTabSz="914400" rtl="0" eaLnBrk="0" fontAlgn="base" latinLnBrk="0" hangingPunct="0">
                <a:lnSpc>
                  <a:spcPct val="85000"/>
                </a:lnSpc>
                <a:spcBef>
                  <a:spcPct val="0"/>
                </a:spcBef>
                <a:spcAft>
                  <a:spcPts val="1200"/>
                </a:spcAft>
                <a:buClrTx/>
                <a:buSzTx/>
                <a:buFontTx/>
                <a:buNone/>
                <a:tabLst/>
                <a:defRPr/>
              </a:pPr>
              <a:endParaRPr kumimoji="0" lang="en-GB" sz="400" b="0" i="0" u="none" strike="noStrike" kern="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0" fontAlgn="base" latinLnBrk="0" hangingPunct="0">
                <a:lnSpc>
                  <a:spcPct val="85000"/>
                </a:lnSpc>
                <a:spcBef>
                  <a:spcPct val="0"/>
                </a:spcBef>
                <a:spcAft>
                  <a:spcPts val="1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a:ea typeface="+mn-ea"/>
                  <a:cs typeface="+mn-cs"/>
                </a:rPr>
                <a:t>	18-34 year olds </a:t>
              </a:r>
              <a:r>
                <a:rPr kumimoji="0" lang="en-GB" sz="1400" b="1" i="0" u="none" strike="noStrike" kern="0" cap="none" spc="0" normalizeH="0" baseline="0" noProof="0" dirty="0">
                  <a:ln>
                    <a:noFill/>
                  </a:ln>
                  <a:solidFill>
                    <a:srgbClr val="1C8844"/>
                  </a:solidFill>
                  <a:effectLst/>
                  <a:uLnTx/>
                  <a:uFillTx/>
                  <a:latin typeface="Arial" panose="020B0604020202020204"/>
                  <a:ea typeface="+mn-ea"/>
                  <a:cs typeface="+mn-cs"/>
                </a:rPr>
                <a:t>(54%)</a:t>
              </a:r>
            </a:p>
            <a:p>
              <a:pPr marL="0" marR="0" lvl="0" indent="0" algn="l" defTabSz="914400" rtl="0" eaLnBrk="0" fontAlgn="base" latinLnBrk="0" hangingPunct="0">
                <a:lnSpc>
                  <a:spcPct val="85000"/>
                </a:lnSpc>
                <a:spcBef>
                  <a:spcPct val="0"/>
                </a:spcBef>
                <a:spcAft>
                  <a:spcPts val="1200"/>
                </a:spcAft>
                <a:buClrTx/>
                <a:buSzTx/>
                <a:buFontTx/>
                <a:buNone/>
                <a:tabLst/>
                <a:defRPr/>
              </a:pPr>
              <a:endParaRPr kumimoji="0" lang="en-GB" sz="400" b="0" i="0" u="none" strike="noStrike" kern="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0" fontAlgn="base" latinLnBrk="0" hangingPunct="0">
                <a:lnSpc>
                  <a:spcPct val="85000"/>
                </a:lnSpc>
                <a:spcBef>
                  <a:spcPct val="0"/>
                </a:spcBef>
                <a:spcAft>
                  <a:spcPts val="1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a:ea typeface="+mn-ea"/>
                  <a:cs typeface="+mn-cs"/>
                </a:rPr>
                <a:t>	</a:t>
              </a:r>
              <a:r>
                <a:rPr kumimoji="0" lang="en-GB" sz="1400" b="0" i="0" u="none" strike="noStrike" kern="0" cap="none" spc="0" normalizeH="0" baseline="0" noProof="0">
                  <a:ln>
                    <a:noFill/>
                  </a:ln>
                  <a:solidFill>
                    <a:prstClr val="black"/>
                  </a:solidFill>
                  <a:effectLst/>
                  <a:uLnTx/>
                  <a:uFillTx/>
                  <a:latin typeface="Arial" panose="020B0604020202020204"/>
                  <a:ea typeface="+mn-ea"/>
                  <a:cs typeface="+mn-cs"/>
                </a:rPr>
                <a:t>Disabled people </a:t>
              </a:r>
              <a:r>
                <a:rPr kumimoji="0" lang="en-GB" sz="1400" b="1" i="0" u="none" strike="noStrike" kern="0" cap="none" spc="0" normalizeH="0" baseline="0" noProof="0">
                  <a:ln>
                    <a:noFill/>
                  </a:ln>
                  <a:solidFill>
                    <a:srgbClr val="1C8844"/>
                  </a:solidFill>
                  <a:effectLst/>
                  <a:uLnTx/>
                  <a:uFillTx/>
                  <a:latin typeface="Arial" panose="020B0604020202020204"/>
                  <a:ea typeface="+mn-ea"/>
                  <a:cs typeface="+mn-cs"/>
                </a:rPr>
                <a:t>(</a:t>
              </a:r>
              <a:r>
                <a:rPr kumimoji="0" lang="en-GB" sz="1400" b="1" i="0" u="none" strike="noStrike" kern="0" cap="none" spc="0" normalizeH="0" baseline="0" noProof="0" dirty="0">
                  <a:ln>
                    <a:noFill/>
                  </a:ln>
                  <a:solidFill>
                    <a:srgbClr val="1C8844"/>
                  </a:solidFill>
                  <a:effectLst/>
                  <a:uLnTx/>
                  <a:uFillTx/>
                  <a:latin typeface="Arial" panose="020B0604020202020204"/>
                  <a:ea typeface="+mn-ea"/>
                  <a:cs typeface="+mn-cs"/>
                </a:rPr>
                <a:t>51%)</a:t>
              </a:r>
            </a:p>
            <a:p>
              <a:pPr marL="0" marR="0" lvl="0" indent="0" algn="l" defTabSz="914400" rtl="0" eaLnBrk="0" fontAlgn="base" latinLnBrk="0" hangingPunct="0">
                <a:lnSpc>
                  <a:spcPct val="85000"/>
                </a:lnSpc>
                <a:spcBef>
                  <a:spcPct val="0"/>
                </a:spcBef>
                <a:spcAft>
                  <a:spcPts val="1200"/>
                </a:spcAft>
                <a:buClrTx/>
                <a:buSzTx/>
                <a:buFontTx/>
                <a:buNone/>
                <a:tabLst/>
                <a:defRPr/>
              </a:pPr>
              <a:endParaRPr kumimoji="0" lang="en-GB" sz="400" b="0" i="0" u="none" strike="noStrike" kern="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0" fontAlgn="base" latinLnBrk="0" hangingPunct="0">
                <a:lnSpc>
                  <a:spcPct val="85000"/>
                </a:lnSpc>
                <a:spcBef>
                  <a:spcPct val="0"/>
                </a:spcBef>
                <a:spcAft>
                  <a:spcPts val="1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a:ea typeface="+mn-ea"/>
                  <a:cs typeface="+mn-cs"/>
                </a:rPr>
                <a:t>	Women </a:t>
              </a:r>
              <a:r>
                <a:rPr kumimoji="0" lang="en-GB" sz="1400" b="1" i="0" u="none" strike="noStrike" kern="0" cap="none" spc="0" normalizeH="0" baseline="0" noProof="0" dirty="0">
                  <a:ln>
                    <a:noFill/>
                  </a:ln>
                  <a:solidFill>
                    <a:srgbClr val="1C8844"/>
                  </a:solidFill>
                  <a:effectLst/>
                  <a:uLnTx/>
                  <a:uFillTx/>
                  <a:latin typeface="Arial" panose="020B0604020202020204"/>
                  <a:ea typeface="+mn-ea"/>
                  <a:cs typeface="+mn-cs"/>
                </a:rPr>
                <a:t>(46%)</a:t>
              </a:r>
            </a:p>
            <a:p>
              <a:pPr marL="0" marR="0" lvl="0" indent="0" algn="l" defTabSz="914400" rtl="0" eaLnBrk="0" fontAlgn="base" latinLnBrk="0" hangingPunct="0">
                <a:lnSpc>
                  <a:spcPct val="85000"/>
                </a:lnSpc>
                <a:spcBef>
                  <a:spcPct val="0"/>
                </a:spcBef>
                <a:spcAft>
                  <a:spcPts val="120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cxnSp>
          <p:nvCxnSpPr>
            <p:cNvPr id="22" name="Straight Connector 21">
              <a:extLst>
                <a:ext uri="{FF2B5EF4-FFF2-40B4-BE49-F238E27FC236}">
                  <a16:creationId xmlns:a16="http://schemas.microsoft.com/office/drawing/2014/main" id="{61EF9166-9107-F1E2-9E26-A45751B88472}"/>
                </a:ext>
              </a:extLst>
            </p:cNvPr>
            <p:cNvCxnSpPr>
              <a:cxnSpLocks/>
            </p:cNvCxnSpPr>
            <p:nvPr/>
          </p:nvCxnSpPr>
          <p:spPr>
            <a:xfrm>
              <a:off x="4230624" y="3675438"/>
              <a:ext cx="481514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0E74B4F-B9CC-59B2-DCC2-609793915C7B}"/>
                </a:ext>
              </a:extLst>
            </p:cNvPr>
            <p:cNvCxnSpPr>
              <a:cxnSpLocks/>
            </p:cNvCxnSpPr>
            <p:nvPr/>
          </p:nvCxnSpPr>
          <p:spPr>
            <a:xfrm>
              <a:off x="4230624" y="4221030"/>
              <a:ext cx="481514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E98CD7-2273-C132-9970-A675D27474BC}"/>
                </a:ext>
              </a:extLst>
            </p:cNvPr>
            <p:cNvCxnSpPr>
              <a:cxnSpLocks/>
            </p:cNvCxnSpPr>
            <p:nvPr/>
          </p:nvCxnSpPr>
          <p:spPr>
            <a:xfrm>
              <a:off x="4230624" y="4766622"/>
              <a:ext cx="479482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Text 2">
              <a:extLst>
                <a:ext uri="{FF2B5EF4-FFF2-40B4-BE49-F238E27FC236}">
                  <a16:creationId xmlns:a16="http://schemas.microsoft.com/office/drawing/2014/main" id="{C3B31709-D500-0F83-BB4F-5C95DA17552B}"/>
                </a:ext>
              </a:extLst>
            </p:cNvPr>
            <p:cNvSpPr/>
            <p:nvPr/>
          </p:nvSpPr>
          <p:spPr>
            <a:xfrm>
              <a:off x="3377817" y="5294427"/>
              <a:ext cx="6695656" cy="3657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5A6B62"/>
                  </a:solidFill>
                  <a:effectLst/>
                  <a:uLnTx/>
                  <a:uFillTx/>
                  <a:latin typeface="Arial" panose="020B0604020202020204" pitchFamily="34" charset="0"/>
                  <a:ea typeface="Arial" pitchFamily="34" charset="-122"/>
                  <a:cs typeface="Arial" panose="020B0604020202020204" pitchFamily="34" charset="0"/>
                </a:rPr>
                <a:t>Percentage who reported experiencing and/ or observing one of the following unwanted behaviours on London transport in the last 3 years (base 1,014)</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39" name="TextBox 38">
            <a:extLst>
              <a:ext uri="{FF2B5EF4-FFF2-40B4-BE49-F238E27FC236}">
                <a16:creationId xmlns:a16="http://schemas.microsoft.com/office/drawing/2014/main" id="{5B263DA1-BAB8-1610-92AD-8E30566F6BB3}"/>
              </a:ext>
            </a:extLst>
          </p:cNvPr>
          <p:cNvSpPr txBox="1"/>
          <p:nvPr/>
        </p:nvSpPr>
        <p:spPr>
          <a:xfrm>
            <a:off x="9295450" y="3351261"/>
            <a:ext cx="2548048" cy="9387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“Being black and also being gay... I would say I'm always like... more conscious [in transport spaces]. I don’t think I could honestly say that I feel 100% safe at any time.” </a:t>
            </a:r>
          </a:p>
        </p:txBody>
      </p:sp>
      <p:sp>
        <p:nvSpPr>
          <p:cNvPr id="51" name="Rectangle: Rounded Corners 9">
            <a:extLst>
              <a:ext uri="{FF2B5EF4-FFF2-40B4-BE49-F238E27FC236}">
                <a16:creationId xmlns:a16="http://schemas.microsoft.com/office/drawing/2014/main" id="{31737C7A-1DAC-6478-280E-6E75B412E652}"/>
              </a:ext>
            </a:extLst>
          </p:cNvPr>
          <p:cNvSpPr/>
          <p:nvPr/>
        </p:nvSpPr>
        <p:spPr>
          <a:xfrm>
            <a:off x="350736" y="5819938"/>
            <a:ext cx="11008614" cy="432792"/>
          </a:xfrm>
          <a:prstGeom prst="roundRect">
            <a:avLst>
              <a:gd name="adj" fmla="val 50000"/>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C8844"/>
                </a:solidFill>
                <a:effectLst/>
                <a:uLnTx/>
                <a:uFillTx/>
                <a:latin typeface="Arial" panose="020B0604020202020204"/>
                <a:ea typeface="+mn-ea"/>
                <a:cs typeface="+mn-cs"/>
              </a:rPr>
              <a:t>Importantly, these are not separate risk factors. For many people they overlap, and they compound. </a:t>
            </a:r>
          </a:p>
        </p:txBody>
      </p:sp>
    </p:spTree>
    <p:extLst>
      <p:ext uri="{BB962C8B-B14F-4D97-AF65-F5344CB8AC3E}">
        <p14:creationId xmlns:p14="http://schemas.microsoft.com/office/powerpoint/2010/main" val="236797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9E9B-35BB-B0F8-9ED9-2D6E77E831D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C9CB8323-10A6-DFC7-DA52-29BDCA4D37C3}"/>
              </a:ext>
            </a:extLst>
          </p:cNvPr>
          <p:cNvSpPr/>
          <p:nvPr/>
        </p:nvSpPr>
        <p:spPr>
          <a:xfrm>
            <a:off x="567140" y="756330"/>
            <a:ext cx="8817641"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Transport creates a uniquely difficult environment in which to experience and respond to harm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transient nature of public transport shapes not just where incidents happen, but what victims can realistically do in the moments that follow</a:t>
            </a:r>
          </a:p>
        </p:txBody>
      </p:sp>
      <p:sp>
        <p:nvSpPr>
          <p:cNvPr id="4" name="Text 2">
            <a:extLst>
              <a:ext uri="{FF2B5EF4-FFF2-40B4-BE49-F238E27FC236}">
                <a16:creationId xmlns:a16="http://schemas.microsoft.com/office/drawing/2014/main" id="{2E8DF2A6-D8CB-F4C6-39CE-9F937AC5C4E1}"/>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F0FCB367-EA88-B6F4-B76A-6796B5E707FF}"/>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793BEF3D-6A73-3A91-8C40-482828410722}"/>
              </a:ext>
            </a:extLst>
          </p:cNvPr>
          <p:cNvPicPr>
            <a:picLocks noChangeAspect="1"/>
          </p:cNvPicPr>
          <p:nvPr/>
        </p:nvPicPr>
        <p:blipFill>
          <a:blip r:embed="rId4">
            <a:extLst>
              <a:ext uri="{28A0092B-C50C-407E-A947-70E740481C1C}">
                <a14:useLocalDpi xmlns:a14="http://schemas.microsoft.com/office/drawing/2010/main" val="0"/>
              </a:ext>
            </a:extLst>
          </a:blip>
          <a:srcRect l="50533" t="20" r="20800" b="-20"/>
          <a:stretch>
            <a:fillRect/>
          </a:stretch>
        </p:blipFill>
        <p:spPr>
          <a:xfrm>
            <a:off x="9561689" y="0"/>
            <a:ext cx="2630311" cy="6881612"/>
          </a:xfrm>
          <a:prstGeom prst="rect">
            <a:avLst/>
          </a:prstGeom>
        </p:spPr>
      </p:pic>
      <p:sp>
        <p:nvSpPr>
          <p:cNvPr id="33" name="TextBox 32">
            <a:extLst>
              <a:ext uri="{FF2B5EF4-FFF2-40B4-BE49-F238E27FC236}">
                <a16:creationId xmlns:a16="http://schemas.microsoft.com/office/drawing/2014/main" id="{089007B4-9A75-BD30-0DF0-231BC5048E75}"/>
              </a:ext>
            </a:extLst>
          </p:cNvPr>
          <p:cNvSpPr txBox="1"/>
          <p:nvPr/>
        </p:nvSpPr>
        <p:spPr>
          <a:xfrm>
            <a:off x="563893" y="5730232"/>
            <a:ext cx="843390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C8844"/>
                </a:solidFill>
                <a:effectLst/>
                <a:uLnTx/>
                <a:uFillTx/>
                <a:latin typeface="Arial" panose="020B0604020202020204"/>
                <a:ea typeface="+mn-ea"/>
                <a:cs typeface="+mn-cs"/>
              </a:rPr>
              <a:t>The transient nature of transport fundamentally shapes experiences of the reporting journey. </a:t>
            </a:r>
          </a:p>
        </p:txBody>
      </p:sp>
      <p:sp>
        <p:nvSpPr>
          <p:cNvPr id="52" name="Rectangle 51">
            <a:extLst>
              <a:ext uri="{FF2B5EF4-FFF2-40B4-BE49-F238E27FC236}">
                <a16:creationId xmlns:a16="http://schemas.microsoft.com/office/drawing/2014/main" id="{DA74C10B-8C94-F57C-3F9B-55D3CB50CE1C}"/>
              </a:ext>
            </a:extLst>
          </p:cNvPr>
          <p:cNvSpPr/>
          <p:nvPr/>
        </p:nvSpPr>
        <p:spPr>
          <a:xfrm>
            <a:off x="0" y="6455363"/>
            <a:ext cx="12192000" cy="42624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281180CB-B707-9325-4830-A7D472AAF7C9}"/>
              </a:ext>
            </a:extLst>
          </p:cNvPr>
          <p:cNvGrpSpPr/>
          <p:nvPr/>
        </p:nvGrpSpPr>
        <p:grpSpPr>
          <a:xfrm>
            <a:off x="639270" y="3099381"/>
            <a:ext cx="2126533" cy="2428940"/>
            <a:chOff x="657559" y="3267856"/>
            <a:chExt cx="1764000" cy="2428940"/>
          </a:xfrm>
        </p:grpSpPr>
        <p:sp>
          <p:nvSpPr>
            <p:cNvPr id="38" name="Rectangle 37">
              <a:extLst>
                <a:ext uri="{FF2B5EF4-FFF2-40B4-BE49-F238E27FC236}">
                  <a16:creationId xmlns:a16="http://schemas.microsoft.com/office/drawing/2014/main" id="{B9E0FEA7-8039-BF25-0A9B-8C1FE587FC34}"/>
                </a:ext>
              </a:extLst>
            </p:cNvPr>
            <p:cNvSpPr/>
            <p:nvPr/>
          </p:nvSpPr>
          <p:spPr>
            <a:xfrm>
              <a:off x="657559" y="3267856"/>
              <a:ext cx="1764000" cy="7200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CE88467C-03D2-DBDE-C682-967372A6F990}"/>
                </a:ext>
              </a:extLst>
            </p:cNvPr>
            <p:cNvSpPr/>
            <p:nvPr/>
          </p:nvSpPr>
          <p:spPr>
            <a:xfrm>
              <a:off x="657559" y="3380805"/>
              <a:ext cx="1764000" cy="231599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After a perpetrator causes harm, they are able to get off the bus, leave the train station, or run off the tube at the next stop.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Therefore, opportunities for intervention by authorities or bystanders are fleeting.</a:t>
              </a:r>
            </a:p>
          </p:txBody>
        </p:sp>
      </p:grpSp>
      <p:grpSp>
        <p:nvGrpSpPr>
          <p:cNvPr id="11" name="Group 10">
            <a:extLst>
              <a:ext uri="{FF2B5EF4-FFF2-40B4-BE49-F238E27FC236}">
                <a16:creationId xmlns:a16="http://schemas.microsoft.com/office/drawing/2014/main" id="{EBFC29B1-A32A-7B7C-86E4-B702DDE55CF9}"/>
              </a:ext>
            </a:extLst>
          </p:cNvPr>
          <p:cNvGrpSpPr/>
          <p:nvPr/>
        </p:nvGrpSpPr>
        <p:grpSpPr>
          <a:xfrm>
            <a:off x="2837947" y="3099381"/>
            <a:ext cx="2126533" cy="2428940"/>
            <a:chOff x="657559" y="3267856"/>
            <a:chExt cx="1764000" cy="2428940"/>
          </a:xfrm>
        </p:grpSpPr>
        <p:sp>
          <p:nvSpPr>
            <p:cNvPr id="12" name="Rectangle 11">
              <a:extLst>
                <a:ext uri="{FF2B5EF4-FFF2-40B4-BE49-F238E27FC236}">
                  <a16:creationId xmlns:a16="http://schemas.microsoft.com/office/drawing/2014/main" id="{A40B947D-CF59-7039-C9A4-DC7A9B6E501E}"/>
                </a:ext>
              </a:extLst>
            </p:cNvPr>
            <p:cNvSpPr/>
            <p:nvPr/>
          </p:nvSpPr>
          <p:spPr>
            <a:xfrm>
              <a:off x="657559" y="3267856"/>
              <a:ext cx="1764000" cy="7200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DA1069A2-E5A4-C934-D822-759978D0CEA1}"/>
                </a:ext>
              </a:extLst>
            </p:cNvPr>
            <p:cNvSpPr/>
            <p:nvPr/>
          </p:nvSpPr>
          <p:spPr>
            <a:xfrm>
              <a:off x="657559" y="3380805"/>
              <a:ext cx="1764000" cy="231599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An incident on a journey is also an interruption.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The pressure of where someone needs to be competes directly with processing what has just happened and sometimes hinders the victim from taking further action.</a:t>
              </a:r>
            </a:p>
          </p:txBody>
        </p:sp>
      </p:grpSp>
      <p:grpSp>
        <p:nvGrpSpPr>
          <p:cNvPr id="14" name="Group 13">
            <a:extLst>
              <a:ext uri="{FF2B5EF4-FFF2-40B4-BE49-F238E27FC236}">
                <a16:creationId xmlns:a16="http://schemas.microsoft.com/office/drawing/2014/main" id="{C3961E52-8FD9-308B-E4B2-60B676A61EFE}"/>
              </a:ext>
            </a:extLst>
          </p:cNvPr>
          <p:cNvGrpSpPr/>
          <p:nvPr/>
        </p:nvGrpSpPr>
        <p:grpSpPr>
          <a:xfrm>
            <a:off x="5036624" y="3099381"/>
            <a:ext cx="2126533" cy="2428940"/>
            <a:chOff x="657559" y="3267856"/>
            <a:chExt cx="1764000" cy="2428940"/>
          </a:xfrm>
        </p:grpSpPr>
        <p:sp>
          <p:nvSpPr>
            <p:cNvPr id="17" name="Rectangle 16">
              <a:extLst>
                <a:ext uri="{FF2B5EF4-FFF2-40B4-BE49-F238E27FC236}">
                  <a16:creationId xmlns:a16="http://schemas.microsoft.com/office/drawing/2014/main" id="{FC75AAC8-3F5D-4B58-0FA0-1E7A0C6E3279}"/>
                </a:ext>
              </a:extLst>
            </p:cNvPr>
            <p:cNvSpPr/>
            <p:nvPr/>
          </p:nvSpPr>
          <p:spPr>
            <a:xfrm>
              <a:off x="657559" y="3267856"/>
              <a:ext cx="1764000" cy="7200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DC299F62-05D1-88C0-6992-6F027D528A13}"/>
                </a:ext>
              </a:extLst>
            </p:cNvPr>
            <p:cNvSpPr/>
            <p:nvPr/>
          </p:nvSpPr>
          <p:spPr>
            <a:xfrm>
              <a:off x="657559" y="3380805"/>
              <a:ext cx="1764000" cy="231599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For those who journey on a regular route, a perpetrator may be encountered again in the future.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Where there is a risk of seeing someone again, reporting can feel like it increases danger rather than reducing it.</a:t>
              </a:r>
            </a:p>
          </p:txBody>
        </p:sp>
      </p:grpSp>
      <p:grpSp>
        <p:nvGrpSpPr>
          <p:cNvPr id="19" name="Group 18">
            <a:extLst>
              <a:ext uri="{FF2B5EF4-FFF2-40B4-BE49-F238E27FC236}">
                <a16:creationId xmlns:a16="http://schemas.microsoft.com/office/drawing/2014/main" id="{0D0947A5-2E9F-463D-7D51-415E0F1C8B91}"/>
              </a:ext>
            </a:extLst>
          </p:cNvPr>
          <p:cNvGrpSpPr/>
          <p:nvPr/>
        </p:nvGrpSpPr>
        <p:grpSpPr>
          <a:xfrm>
            <a:off x="7235300" y="3099381"/>
            <a:ext cx="2126533" cy="2428940"/>
            <a:chOff x="657559" y="3267856"/>
            <a:chExt cx="1764000" cy="2428940"/>
          </a:xfrm>
        </p:grpSpPr>
        <p:sp>
          <p:nvSpPr>
            <p:cNvPr id="20" name="Rectangle 19">
              <a:extLst>
                <a:ext uri="{FF2B5EF4-FFF2-40B4-BE49-F238E27FC236}">
                  <a16:creationId xmlns:a16="http://schemas.microsoft.com/office/drawing/2014/main" id="{32125AF1-C00F-6E08-7855-785BBA2F1AC1}"/>
                </a:ext>
              </a:extLst>
            </p:cNvPr>
            <p:cNvSpPr/>
            <p:nvPr/>
          </p:nvSpPr>
          <p:spPr>
            <a:xfrm>
              <a:off x="657559" y="3267856"/>
              <a:ext cx="1764000" cy="7200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B76003C4-D103-7F69-1DA5-90AAEE08A8AE}"/>
                </a:ext>
              </a:extLst>
            </p:cNvPr>
            <p:cNvSpPr/>
            <p:nvPr/>
          </p:nvSpPr>
          <p:spPr>
            <a:xfrm>
              <a:off x="657559" y="3380805"/>
              <a:ext cx="1764000" cy="231599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Enclosed spaces and being between stops can make an incident feel inescapable.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Bystanders are often reticent to intervene, particularly where they may themselves feel at risk. </a:t>
              </a:r>
            </a:p>
          </p:txBody>
        </p:sp>
      </p:grpSp>
      <p:sp>
        <p:nvSpPr>
          <p:cNvPr id="23" name="TextBox 22">
            <a:extLst>
              <a:ext uri="{FF2B5EF4-FFF2-40B4-BE49-F238E27FC236}">
                <a16:creationId xmlns:a16="http://schemas.microsoft.com/office/drawing/2014/main" id="{6F7AE98F-F95A-C482-76B8-F93518DF20DB}"/>
              </a:ext>
            </a:extLst>
          </p:cNvPr>
          <p:cNvSpPr txBox="1"/>
          <p:nvPr/>
        </p:nvSpPr>
        <p:spPr>
          <a:xfrm>
            <a:off x="575415" y="2453663"/>
            <a:ext cx="212653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5843E"/>
                </a:solidFill>
                <a:effectLst/>
                <a:uLnTx/>
                <a:uFillTx/>
                <a:latin typeface="Arial" panose="020B0604020202020204"/>
                <a:ea typeface="+mn-ea"/>
                <a:cs typeface="+mn-cs"/>
              </a:rPr>
              <a:t>Perpetrators can disappear instantly</a:t>
            </a:r>
          </a:p>
        </p:txBody>
      </p:sp>
      <p:sp>
        <p:nvSpPr>
          <p:cNvPr id="24" name="TextBox 23">
            <a:extLst>
              <a:ext uri="{FF2B5EF4-FFF2-40B4-BE49-F238E27FC236}">
                <a16:creationId xmlns:a16="http://schemas.microsoft.com/office/drawing/2014/main" id="{2BDD5690-A5A3-6B88-E9CE-2F08045F5702}"/>
              </a:ext>
            </a:extLst>
          </p:cNvPr>
          <p:cNvSpPr txBox="1"/>
          <p:nvPr/>
        </p:nvSpPr>
        <p:spPr>
          <a:xfrm>
            <a:off x="2795377" y="2453663"/>
            <a:ext cx="212653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5843E"/>
                </a:solidFill>
                <a:effectLst/>
                <a:uLnTx/>
                <a:uFillTx/>
                <a:latin typeface="Arial" panose="020B0604020202020204"/>
                <a:ea typeface="+mn-ea"/>
                <a:cs typeface="+mn-cs"/>
              </a:rPr>
              <a:t>Victims are on their way somewhere</a:t>
            </a:r>
          </a:p>
        </p:txBody>
      </p:sp>
      <p:sp>
        <p:nvSpPr>
          <p:cNvPr id="25" name="TextBox 24">
            <a:extLst>
              <a:ext uri="{FF2B5EF4-FFF2-40B4-BE49-F238E27FC236}">
                <a16:creationId xmlns:a16="http://schemas.microsoft.com/office/drawing/2014/main" id="{04527358-F93F-3C4D-DEF0-A386F13B639A}"/>
              </a:ext>
            </a:extLst>
          </p:cNvPr>
          <p:cNvSpPr txBox="1"/>
          <p:nvPr/>
        </p:nvSpPr>
        <p:spPr>
          <a:xfrm>
            <a:off x="5015339" y="2453663"/>
            <a:ext cx="212653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5843E"/>
                </a:solidFill>
                <a:effectLst/>
                <a:uLnTx/>
                <a:uFillTx/>
                <a:latin typeface="Arial" panose="020B0604020202020204"/>
                <a:ea typeface="+mn-ea"/>
                <a:cs typeface="+mn-cs"/>
              </a:rPr>
              <a:t>Regular routes carry further risk</a:t>
            </a:r>
          </a:p>
        </p:txBody>
      </p:sp>
      <p:sp>
        <p:nvSpPr>
          <p:cNvPr id="26" name="TextBox 25">
            <a:extLst>
              <a:ext uri="{FF2B5EF4-FFF2-40B4-BE49-F238E27FC236}">
                <a16:creationId xmlns:a16="http://schemas.microsoft.com/office/drawing/2014/main" id="{F8DAB3FC-FFBF-BBFF-05FB-46CD051681CF}"/>
              </a:ext>
            </a:extLst>
          </p:cNvPr>
          <p:cNvSpPr txBox="1"/>
          <p:nvPr/>
        </p:nvSpPr>
        <p:spPr>
          <a:xfrm>
            <a:off x="7235300" y="2453663"/>
            <a:ext cx="212653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5843E"/>
                </a:solidFill>
                <a:effectLst/>
                <a:uLnTx/>
                <a:uFillTx/>
                <a:latin typeface="Arial" panose="020B0604020202020204"/>
                <a:ea typeface="+mn-ea"/>
                <a:cs typeface="+mn-cs"/>
              </a:rPr>
              <a:t>Victims can be physically trapped</a:t>
            </a:r>
          </a:p>
        </p:txBody>
      </p:sp>
    </p:spTree>
    <p:extLst>
      <p:ext uri="{BB962C8B-B14F-4D97-AF65-F5344CB8AC3E}">
        <p14:creationId xmlns:p14="http://schemas.microsoft.com/office/powerpoint/2010/main" val="3975404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EFC9F-CBF3-69CC-EB6C-93ACF128356B}"/>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9C3A6B3-47A7-FBF3-D3A4-2C607ACF93A1}"/>
              </a:ext>
            </a:extLst>
          </p:cNvPr>
          <p:cNvSpPr/>
          <p:nvPr/>
        </p:nvSpPr>
        <p:spPr>
          <a:xfrm>
            <a:off x="567140" y="756330"/>
            <a:ext cx="1086286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The experience of harm and ability to respond to it varies depending on the mode of transport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transport environment is not uniform. Whether an incident occurs on the Tube, on a train or on a bus shapes what the victim can do in the moment, how quickly help can be reached, and what reporting options are realistically available.</a:t>
            </a:r>
          </a:p>
        </p:txBody>
      </p:sp>
      <p:sp>
        <p:nvSpPr>
          <p:cNvPr id="4" name="Text 2">
            <a:extLst>
              <a:ext uri="{FF2B5EF4-FFF2-40B4-BE49-F238E27FC236}">
                <a16:creationId xmlns:a16="http://schemas.microsoft.com/office/drawing/2014/main" id="{60979388-D34A-FA28-D02E-D1A293A623D9}"/>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4BAA7A34-DC4F-EA78-AB4F-3485ACBB9701}"/>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69DE2FA7-60D1-EFA9-74ED-9E46A7D6A535}"/>
              </a:ext>
            </a:extLst>
          </p:cNvPr>
          <p:cNvSpPr/>
          <p:nvPr/>
        </p:nvSpPr>
        <p:spPr>
          <a:xfrm>
            <a:off x="4259720" y="3088496"/>
            <a:ext cx="3555857" cy="226300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Longer journeys and less frequent stops mean incidents can continue for extended periods.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Mobile signal is more variable, making text-based reporting inconsistent.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Conductors and on-board staff are present on some services but not all, and their role in responding to incidents is unclear to most passengers.</a:t>
            </a: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p:txBody>
      </p:sp>
      <p:sp>
        <p:nvSpPr>
          <p:cNvPr id="12" name="Rectangle 11">
            <a:extLst>
              <a:ext uri="{FF2B5EF4-FFF2-40B4-BE49-F238E27FC236}">
                <a16:creationId xmlns:a16="http://schemas.microsoft.com/office/drawing/2014/main" id="{7E4F4BDC-2A71-FE3C-C926-9D55B018A5B8}"/>
              </a:ext>
            </a:extLst>
          </p:cNvPr>
          <p:cNvSpPr/>
          <p:nvPr/>
        </p:nvSpPr>
        <p:spPr>
          <a:xfrm>
            <a:off x="7950908" y="3088496"/>
            <a:ext cx="3555858" cy="226279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The bus environment is distinct in two important ways.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First, the Metropolitan Police, not the British Transport Police, has jurisdiction, a split that creates confusion for both passengers and staff. This distinction is not well understood.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Second, bus drivers are physically separated from passengers behind screens, making them effectively inaccessible during an incident.</a:t>
            </a: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p:txBody>
      </p:sp>
      <p:grpSp>
        <p:nvGrpSpPr>
          <p:cNvPr id="51" name="Group 50">
            <a:extLst>
              <a:ext uri="{FF2B5EF4-FFF2-40B4-BE49-F238E27FC236}">
                <a16:creationId xmlns:a16="http://schemas.microsoft.com/office/drawing/2014/main" id="{D73DAE0E-8710-321B-A69F-F0CFFD95978C}"/>
              </a:ext>
            </a:extLst>
          </p:cNvPr>
          <p:cNvGrpSpPr/>
          <p:nvPr/>
        </p:nvGrpSpPr>
        <p:grpSpPr>
          <a:xfrm>
            <a:off x="551751" y="2584946"/>
            <a:ext cx="3572638" cy="2766553"/>
            <a:chOff x="551750" y="2735123"/>
            <a:chExt cx="3572638" cy="2766553"/>
          </a:xfrm>
        </p:grpSpPr>
        <p:sp>
          <p:nvSpPr>
            <p:cNvPr id="9" name="TextBox 8">
              <a:extLst>
                <a:ext uri="{FF2B5EF4-FFF2-40B4-BE49-F238E27FC236}">
                  <a16:creationId xmlns:a16="http://schemas.microsoft.com/office/drawing/2014/main" id="{21B23E92-D3A4-1FE9-FB2D-7DBF768A2DF5}"/>
                </a:ext>
              </a:extLst>
            </p:cNvPr>
            <p:cNvSpPr txBox="1"/>
            <p:nvPr/>
          </p:nvSpPr>
          <p:spPr>
            <a:xfrm>
              <a:off x="551750" y="2735123"/>
              <a:ext cx="27257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anose="020B0604020202020204"/>
                  <a:ea typeface="+mn-ea"/>
                  <a:cs typeface="+mn-cs"/>
                </a:rPr>
                <a:t>London Underground</a:t>
              </a:r>
            </a:p>
          </p:txBody>
        </p:sp>
        <p:sp>
          <p:nvSpPr>
            <p:cNvPr id="10" name="Rectangle 9">
              <a:extLst>
                <a:ext uri="{FF2B5EF4-FFF2-40B4-BE49-F238E27FC236}">
                  <a16:creationId xmlns:a16="http://schemas.microsoft.com/office/drawing/2014/main" id="{8CEE9F78-DAF0-AAA0-60E7-F52D16567C03}"/>
                </a:ext>
              </a:extLst>
            </p:cNvPr>
            <p:cNvSpPr/>
            <p:nvPr/>
          </p:nvSpPr>
          <p:spPr>
            <a:xfrm>
              <a:off x="568531" y="3238674"/>
              <a:ext cx="3555857" cy="226300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Enclosed, underground and often crowded, the Tube creates some of the most extreme conditions for both perpetrators and victims.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Poor or absent mobile signal makes in-the-moment reporting via text or app impossible on most of the network.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Staff are present at stations but largely absent from trains themselves. </a:t>
              </a:r>
              <a:endPar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p:txBody>
        </p:sp>
        <p:sp>
          <p:nvSpPr>
            <p:cNvPr id="13" name="Rectangle 12">
              <a:extLst>
                <a:ext uri="{FF2B5EF4-FFF2-40B4-BE49-F238E27FC236}">
                  <a16:creationId xmlns:a16="http://schemas.microsoft.com/office/drawing/2014/main" id="{7FB80EB8-4E56-086B-6573-7306BDD2B203}"/>
                </a:ext>
              </a:extLst>
            </p:cNvPr>
            <p:cNvSpPr/>
            <p:nvPr/>
          </p:nvSpPr>
          <p:spPr>
            <a:xfrm>
              <a:off x="568531" y="3148997"/>
              <a:ext cx="3555855" cy="53102"/>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14" name="Rectangle 13">
            <a:extLst>
              <a:ext uri="{FF2B5EF4-FFF2-40B4-BE49-F238E27FC236}">
                <a16:creationId xmlns:a16="http://schemas.microsoft.com/office/drawing/2014/main" id="{0FFBD889-CCD0-075E-F541-50DF78442E09}"/>
              </a:ext>
            </a:extLst>
          </p:cNvPr>
          <p:cNvSpPr/>
          <p:nvPr/>
        </p:nvSpPr>
        <p:spPr>
          <a:xfrm>
            <a:off x="4259719" y="2998820"/>
            <a:ext cx="3555858" cy="53102"/>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40D354EA-268A-BEC8-6873-03E7E0C53E1F}"/>
              </a:ext>
            </a:extLst>
          </p:cNvPr>
          <p:cNvSpPr/>
          <p:nvPr/>
        </p:nvSpPr>
        <p:spPr>
          <a:xfrm>
            <a:off x="7950908" y="3000172"/>
            <a:ext cx="3555858" cy="53102"/>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BD9F5C43-3246-4B6C-6947-C258E5ACD5DF}"/>
              </a:ext>
            </a:extLst>
          </p:cNvPr>
          <p:cNvSpPr txBox="1"/>
          <p:nvPr/>
        </p:nvSpPr>
        <p:spPr>
          <a:xfrm>
            <a:off x="4259719" y="2584946"/>
            <a:ext cx="27257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anose="020B0604020202020204"/>
                <a:ea typeface="+mn-ea"/>
                <a:cs typeface="+mn-cs"/>
              </a:rPr>
              <a:t>Trains</a:t>
            </a:r>
          </a:p>
        </p:txBody>
      </p:sp>
      <p:sp>
        <p:nvSpPr>
          <p:cNvPr id="19" name="TextBox 18">
            <a:extLst>
              <a:ext uri="{FF2B5EF4-FFF2-40B4-BE49-F238E27FC236}">
                <a16:creationId xmlns:a16="http://schemas.microsoft.com/office/drawing/2014/main" id="{5C1C7E3D-C744-FA6A-1C7B-6229768E6950}"/>
              </a:ext>
            </a:extLst>
          </p:cNvPr>
          <p:cNvSpPr txBox="1"/>
          <p:nvPr/>
        </p:nvSpPr>
        <p:spPr>
          <a:xfrm>
            <a:off x="7950908" y="2603832"/>
            <a:ext cx="27257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anose="020B0604020202020204"/>
                <a:ea typeface="+mn-ea"/>
                <a:cs typeface="+mn-cs"/>
              </a:rPr>
              <a:t>Buses</a:t>
            </a:r>
          </a:p>
        </p:txBody>
      </p:sp>
      <p:sp>
        <p:nvSpPr>
          <p:cNvPr id="24" name="Rectangle 23">
            <a:extLst>
              <a:ext uri="{FF2B5EF4-FFF2-40B4-BE49-F238E27FC236}">
                <a16:creationId xmlns:a16="http://schemas.microsoft.com/office/drawing/2014/main" id="{FD55D0C7-7FA7-2013-6730-2484968D2703}"/>
              </a:ext>
            </a:extLst>
          </p:cNvPr>
          <p:cNvSpPr/>
          <p:nvPr/>
        </p:nvSpPr>
        <p:spPr>
          <a:xfrm>
            <a:off x="0" y="6455363"/>
            <a:ext cx="12192000" cy="42624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1" name="Rectangle: Rounded Corners 9">
            <a:extLst>
              <a:ext uri="{FF2B5EF4-FFF2-40B4-BE49-F238E27FC236}">
                <a16:creationId xmlns:a16="http://schemas.microsoft.com/office/drawing/2014/main" id="{7F1C5802-41A6-3306-8712-E94AAF3F9875}"/>
              </a:ext>
            </a:extLst>
          </p:cNvPr>
          <p:cNvSpPr/>
          <p:nvPr/>
        </p:nvSpPr>
        <p:spPr>
          <a:xfrm>
            <a:off x="421386" y="5668878"/>
            <a:ext cx="11008614" cy="432792"/>
          </a:xfrm>
          <a:prstGeom prst="roundRect">
            <a:avLst>
              <a:gd name="adj" fmla="val 50000"/>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C8844"/>
                </a:solidFill>
                <a:effectLst/>
                <a:uLnTx/>
                <a:uFillTx/>
                <a:latin typeface="Arial" panose="020B0604020202020204"/>
                <a:ea typeface="+mn-ea"/>
                <a:cs typeface="+mn-cs"/>
              </a:rPr>
              <a:t>Each mode creates a different set of conditions, for perpetrators to act, for victims to respond, and for reports to be made. </a:t>
            </a:r>
          </a:p>
        </p:txBody>
      </p:sp>
    </p:spTree>
    <p:extLst>
      <p:ext uri="{BB962C8B-B14F-4D97-AF65-F5344CB8AC3E}">
        <p14:creationId xmlns:p14="http://schemas.microsoft.com/office/powerpoint/2010/main" val="1382556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8A680-0848-F59D-0591-6A0B8930369B}"/>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70A6FC6B-75AB-FF43-9DC3-8716D616A124}"/>
              </a:ext>
            </a:extLst>
          </p:cNvPr>
          <p:cNvSpPr/>
          <p:nvPr/>
        </p:nvSpPr>
        <p:spPr>
          <a:xfrm>
            <a:off x="516960" y="681531"/>
            <a:ext cx="10859751"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The practical and emotional experience of an incident of hate and harassment on London transport is varied, but can be broken down into the following stages</a:t>
            </a:r>
          </a:p>
        </p:txBody>
      </p:sp>
      <p:cxnSp>
        <p:nvCxnSpPr>
          <p:cNvPr id="3" name="Straight Connector 2">
            <a:extLst>
              <a:ext uri="{FF2B5EF4-FFF2-40B4-BE49-F238E27FC236}">
                <a16:creationId xmlns:a16="http://schemas.microsoft.com/office/drawing/2014/main" id="{33297738-A77E-0D69-2C59-1840E163416E}"/>
              </a:ext>
            </a:extLst>
          </p:cNvPr>
          <p:cNvCxnSpPr>
            <a:cxnSpLocks/>
          </p:cNvCxnSpPr>
          <p:nvPr/>
        </p:nvCxnSpPr>
        <p:spPr>
          <a:xfrm>
            <a:off x="516960" y="2397620"/>
            <a:ext cx="11058741" cy="0"/>
          </a:xfrm>
          <a:prstGeom prst="line">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8678B086-0050-229A-7CDC-7F6F0D8F5BB0}"/>
              </a:ext>
            </a:extLst>
          </p:cNvPr>
          <p:cNvSpPr/>
          <p:nvPr/>
        </p:nvSpPr>
        <p:spPr bwMode="auto">
          <a:xfrm>
            <a:off x="506510" y="2282667"/>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1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7" name="Oval 6">
            <a:extLst>
              <a:ext uri="{FF2B5EF4-FFF2-40B4-BE49-F238E27FC236}">
                <a16:creationId xmlns:a16="http://schemas.microsoft.com/office/drawing/2014/main" id="{C5D5BB6F-02F0-684E-1F23-9542E6BC1CE0}"/>
              </a:ext>
            </a:extLst>
          </p:cNvPr>
          <p:cNvSpPr/>
          <p:nvPr/>
        </p:nvSpPr>
        <p:spPr bwMode="auto">
          <a:xfrm>
            <a:off x="2311582" y="2271471"/>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1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2" name="Oval 11">
            <a:extLst>
              <a:ext uri="{FF2B5EF4-FFF2-40B4-BE49-F238E27FC236}">
                <a16:creationId xmlns:a16="http://schemas.microsoft.com/office/drawing/2014/main" id="{0DBA018B-5F52-299A-550B-E3CD9A053A7A}"/>
              </a:ext>
            </a:extLst>
          </p:cNvPr>
          <p:cNvSpPr/>
          <p:nvPr/>
        </p:nvSpPr>
        <p:spPr bwMode="auto">
          <a:xfrm>
            <a:off x="9514414" y="2285396"/>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1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08A6C3B7-6390-2E09-C6A5-A6182FC0699D}"/>
              </a:ext>
            </a:extLst>
          </p:cNvPr>
          <p:cNvSpPr txBox="1"/>
          <p:nvPr/>
        </p:nvSpPr>
        <p:spPr>
          <a:xfrm>
            <a:off x="506511" y="2677349"/>
            <a:ext cx="1692992" cy="33239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Heightened vigilance and risk mitigation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Before a specific incident even occurs, many victims live in a state of baseline anxiety and are conscious of one's identity (e.g. race, sexuality) in public spaces.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For some, this involves planning journeys based on safety rather than convenience, choosing busier carriages, sitting near the bus driver, not travelling alone at night</a:t>
            </a: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a:t>
            </a:r>
          </a:p>
        </p:txBody>
      </p:sp>
      <p:sp>
        <p:nvSpPr>
          <p:cNvPr id="21" name="TextBox 20">
            <a:extLst>
              <a:ext uri="{FF2B5EF4-FFF2-40B4-BE49-F238E27FC236}">
                <a16:creationId xmlns:a16="http://schemas.microsoft.com/office/drawing/2014/main" id="{1DCAB8BF-9708-EDD6-3093-6A6C0117936C}"/>
              </a:ext>
            </a:extLst>
          </p:cNvPr>
          <p:cNvSpPr txBox="1"/>
          <p:nvPr/>
        </p:nvSpPr>
        <p:spPr>
          <a:xfrm>
            <a:off x="2433704" y="2693876"/>
            <a:ext cx="1692993" cy="3939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Shock and isolation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The incident often happens suddenly, catching the victim off guard despite their vigilance.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Victims often "freeze" or try to ignore the perpetrator to avoid escalation.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Victims report feeling ”dehumanised”, ”exposed," "vulnerable," and ”humiliated”.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Feelings of loneliness are compounded by bystander apathy, when others look away or ignore the situation.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BA134323-0D88-F10A-ECAF-6F63E4D46FC9}"/>
              </a:ext>
            </a:extLst>
          </p:cNvPr>
          <p:cNvSpPr txBox="1"/>
          <p:nvPr/>
        </p:nvSpPr>
        <p:spPr>
          <a:xfrm>
            <a:off x="4227243" y="2693876"/>
            <a:ext cx="1692993"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Getting to safety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Once the perpetrator leaves or the victim reaches a stop, the primary goal is physical distance.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For example, moving to a different carriage, walking very fast away from the station, or getting off a train earlier than intended to create a gap.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An initial sense of relief is quickly replaced by frustration, anger and physical reactions like "shaking" hands or a racing heartbeat.</a:t>
            </a:r>
          </a:p>
        </p:txBody>
      </p:sp>
      <p:sp>
        <p:nvSpPr>
          <p:cNvPr id="24" name="TextBox 23">
            <a:extLst>
              <a:ext uri="{FF2B5EF4-FFF2-40B4-BE49-F238E27FC236}">
                <a16:creationId xmlns:a16="http://schemas.microsoft.com/office/drawing/2014/main" id="{C2872595-4BBE-EF26-8AD1-C026F5CEEDEC}"/>
              </a:ext>
            </a:extLst>
          </p:cNvPr>
          <p:cNvSpPr txBox="1"/>
          <p:nvPr/>
        </p:nvSpPr>
        <p:spPr>
          <a:xfrm>
            <a:off x="7828659" y="2694233"/>
            <a:ext cx="1657807" cy="3477875"/>
          </a:xfrm>
          <a:prstGeom prst="rect">
            <a:avLst/>
          </a:prstGeom>
          <a:noFill/>
        </p:spPr>
        <p:txBody>
          <a:bodyPr wrap="square" rtlCol="0">
            <a:spAutoFit/>
          </a:bodyPr>
          <a:lstStyle>
            <a:defPPr>
              <a:defRPr lang="en-US"/>
            </a:defPPr>
            <a:lvl1pPr>
              <a:defRPr sz="1000" i="1">
                <a:solidFill>
                  <a:srgbClr val="008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The ‘debrief’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Whether or not they report officially, victims almost always seek emotional validation from their personal networks.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E.g. calling a partner, friend, or family member immediately after the incident or upon arriving home.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This is a critical step to achieve emotional stability. Victims need to "let it out" and be told the incident wasn't their fault to begin processing the trauma.</a:t>
            </a:r>
          </a:p>
        </p:txBody>
      </p:sp>
      <p:sp>
        <p:nvSpPr>
          <p:cNvPr id="25" name="TextBox 24">
            <a:extLst>
              <a:ext uri="{FF2B5EF4-FFF2-40B4-BE49-F238E27FC236}">
                <a16:creationId xmlns:a16="http://schemas.microsoft.com/office/drawing/2014/main" id="{B4F21C4D-BD2F-ED1C-89FA-BE2076FB1155}"/>
              </a:ext>
            </a:extLst>
          </p:cNvPr>
          <p:cNvSpPr txBox="1"/>
          <p:nvPr/>
        </p:nvSpPr>
        <p:spPr>
          <a:xfrm>
            <a:off x="9629367" y="2693876"/>
            <a:ext cx="1657807" cy="36317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Psychological burdens and behavioural shifts*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The journey often ends with a permanent change in how the victim interacts with the city.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E.g. Avoiding specific lines, sitting only downstairs on buses, or spending extra money on taxis and Ubers to avoid public transport entirely.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The emotional toll is heavy, commonly leading to rumination, self-blame and guilt, hyper-vigilance, anxiety and paranoia.</a:t>
            </a:r>
          </a:p>
        </p:txBody>
      </p:sp>
      <p:sp>
        <p:nvSpPr>
          <p:cNvPr id="2" name="Oval 1">
            <a:extLst>
              <a:ext uri="{FF2B5EF4-FFF2-40B4-BE49-F238E27FC236}">
                <a16:creationId xmlns:a16="http://schemas.microsoft.com/office/drawing/2014/main" id="{9ED9F0DE-F73C-69A1-CC8B-A082405C8661}"/>
              </a:ext>
            </a:extLst>
          </p:cNvPr>
          <p:cNvSpPr/>
          <p:nvPr/>
        </p:nvSpPr>
        <p:spPr bwMode="auto">
          <a:xfrm>
            <a:off x="4112290" y="2282664"/>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1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4" name="Oval 3">
            <a:extLst>
              <a:ext uri="{FF2B5EF4-FFF2-40B4-BE49-F238E27FC236}">
                <a16:creationId xmlns:a16="http://schemas.microsoft.com/office/drawing/2014/main" id="{083C9D06-3157-C6B9-2250-A2E284723FC9}"/>
              </a:ext>
            </a:extLst>
          </p:cNvPr>
          <p:cNvSpPr/>
          <p:nvPr/>
        </p:nvSpPr>
        <p:spPr bwMode="auto">
          <a:xfrm>
            <a:off x="5912998" y="2283070"/>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1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8" name="Oval 7">
            <a:extLst>
              <a:ext uri="{FF2B5EF4-FFF2-40B4-BE49-F238E27FC236}">
                <a16:creationId xmlns:a16="http://schemas.microsoft.com/office/drawing/2014/main" id="{6B771E7E-CB56-7934-A3FE-20A8A5BD665A}"/>
              </a:ext>
            </a:extLst>
          </p:cNvPr>
          <p:cNvSpPr/>
          <p:nvPr/>
        </p:nvSpPr>
        <p:spPr bwMode="auto">
          <a:xfrm>
            <a:off x="7713706" y="2271470"/>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1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0E73BC45-E377-382B-AAFB-71389401DD13}"/>
              </a:ext>
            </a:extLst>
          </p:cNvPr>
          <p:cNvSpPr txBox="1"/>
          <p:nvPr/>
        </p:nvSpPr>
        <p:spPr>
          <a:xfrm>
            <a:off x="506510" y="1962264"/>
            <a:ext cx="169299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000"/>
                </a:solidFill>
                <a:effectLst/>
                <a:uLnTx/>
                <a:uFillTx/>
                <a:latin typeface="Arial" panose="020B0604020202020204"/>
                <a:ea typeface="+mn-ea"/>
                <a:cs typeface="+mn-cs"/>
              </a:rPr>
              <a:t>Pre-journey</a:t>
            </a:r>
          </a:p>
        </p:txBody>
      </p:sp>
      <p:sp>
        <p:nvSpPr>
          <p:cNvPr id="10" name="TextBox 9">
            <a:extLst>
              <a:ext uri="{FF2B5EF4-FFF2-40B4-BE49-F238E27FC236}">
                <a16:creationId xmlns:a16="http://schemas.microsoft.com/office/drawing/2014/main" id="{AE9E36AD-8D2E-C2F4-11A8-6373079A7C12}"/>
              </a:ext>
            </a:extLst>
          </p:cNvPr>
          <p:cNvSpPr txBox="1"/>
          <p:nvPr/>
        </p:nvSpPr>
        <p:spPr>
          <a:xfrm>
            <a:off x="2338914" y="1962264"/>
            <a:ext cx="169299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000"/>
                </a:solidFill>
                <a:effectLst/>
                <a:uLnTx/>
                <a:uFillTx/>
                <a:latin typeface="Arial" panose="020B0604020202020204"/>
                <a:ea typeface="+mn-ea"/>
                <a:cs typeface="+mn-cs"/>
              </a:rPr>
              <a:t>Moment of incident</a:t>
            </a:r>
          </a:p>
        </p:txBody>
      </p:sp>
      <p:sp>
        <p:nvSpPr>
          <p:cNvPr id="11" name="TextBox 10">
            <a:extLst>
              <a:ext uri="{FF2B5EF4-FFF2-40B4-BE49-F238E27FC236}">
                <a16:creationId xmlns:a16="http://schemas.microsoft.com/office/drawing/2014/main" id="{A0F8C4F9-0F3F-36AD-E604-B0B2920BC2FB}"/>
              </a:ext>
            </a:extLst>
          </p:cNvPr>
          <p:cNvSpPr txBox="1"/>
          <p:nvPr/>
        </p:nvSpPr>
        <p:spPr>
          <a:xfrm>
            <a:off x="4126697" y="1962264"/>
            <a:ext cx="169299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000"/>
                </a:solidFill>
                <a:effectLst/>
                <a:uLnTx/>
                <a:uFillTx/>
                <a:latin typeface="Arial" panose="020B0604020202020204"/>
                <a:ea typeface="+mn-ea"/>
                <a:cs typeface="+mn-cs"/>
              </a:rPr>
              <a:t>Immediate aftermath</a:t>
            </a:r>
          </a:p>
        </p:txBody>
      </p:sp>
      <p:sp>
        <p:nvSpPr>
          <p:cNvPr id="13" name="TextBox 12">
            <a:extLst>
              <a:ext uri="{FF2B5EF4-FFF2-40B4-BE49-F238E27FC236}">
                <a16:creationId xmlns:a16="http://schemas.microsoft.com/office/drawing/2014/main" id="{36421FB7-CE25-4373-2E5D-A8370F1CD9F1}"/>
              </a:ext>
            </a:extLst>
          </p:cNvPr>
          <p:cNvSpPr txBox="1"/>
          <p:nvPr/>
        </p:nvSpPr>
        <p:spPr>
          <a:xfrm>
            <a:off x="5910188" y="1962264"/>
            <a:ext cx="169299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000"/>
                </a:solidFill>
                <a:effectLst/>
                <a:uLnTx/>
                <a:uFillTx/>
                <a:latin typeface="Arial" panose="020B0604020202020204"/>
                <a:ea typeface="+mn-ea"/>
                <a:cs typeface="+mn-cs"/>
              </a:rPr>
              <a:t>Evaluating reporting</a:t>
            </a:r>
          </a:p>
        </p:txBody>
      </p:sp>
      <p:sp>
        <p:nvSpPr>
          <p:cNvPr id="16" name="TextBox 15">
            <a:extLst>
              <a:ext uri="{FF2B5EF4-FFF2-40B4-BE49-F238E27FC236}">
                <a16:creationId xmlns:a16="http://schemas.microsoft.com/office/drawing/2014/main" id="{9EECD95B-A391-B01F-AA80-EC67AEF5B265}"/>
              </a:ext>
            </a:extLst>
          </p:cNvPr>
          <p:cNvSpPr txBox="1"/>
          <p:nvPr/>
        </p:nvSpPr>
        <p:spPr>
          <a:xfrm>
            <a:off x="7713706" y="1962264"/>
            <a:ext cx="169299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000"/>
                </a:solidFill>
                <a:effectLst/>
                <a:uLnTx/>
                <a:uFillTx/>
                <a:latin typeface="Arial" panose="020B0604020202020204"/>
                <a:ea typeface="+mn-ea"/>
                <a:cs typeface="+mn-cs"/>
              </a:rPr>
              <a:t>Validation seeking</a:t>
            </a:r>
          </a:p>
        </p:txBody>
      </p:sp>
      <p:sp>
        <p:nvSpPr>
          <p:cNvPr id="18" name="TextBox 17">
            <a:extLst>
              <a:ext uri="{FF2B5EF4-FFF2-40B4-BE49-F238E27FC236}">
                <a16:creationId xmlns:a16="http://schemas.microsoft.com/office/drawing/2014/main" id="{C230F6DB-BAA4-15DA-78CF-BE18276E2FED}"/>
              </a:ext>
            </a:extLst>
          </p:cNvPr>
          <p:cNvSpPr txBox="1"/>
          <p:nvPr/>
        </p:nvSpPr>
        <p:spPr>
          <a:xfrm>
            <a:off x="9520327" y="1962264"/>
            <a:ext cx="169299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8000"/>
                </a:solidFill>
                <a:effectLst/>
                <a:uLnTx/>
                <a:uFillTx/>
                <a:latin typeface="Arial" panose="020B0604020202020204"/>
                <a:ea typeface="+mn-ea"/>
                <a:cs typeface="+mn-cs"/>
              </a:rPr>
              <a:t>Long-term impact</a:t>
            </a:r>
          </a:p>
        </p:txBody>
      </p:sp>
      <p:sp>
        <p:nvSpPr>
          <p:cNvPr id="26" name="Rectangle 25">
            <a:extLst>
              <a:ext uri="{FF2B5EF4-FFF2-40B4-BE49-F238E27FC236}">
                <a16:creationId xmlns:a16="http://schemas.microsoft.com/office/drawing/2014/main" id="{2EE9AA6A-2CE9-328C-C5BE-C3AB1B887014}"/>
              </a:ext>
            </a:extLst>
          </p:cNvPr>
          <p:cNvSpPr/>
          <p:nvPr/>
        </p:nvSpPr>
        <p:spPr>
          <a:xfrm>
            <a:off x="6437350" y="3098289"/>
            <a:ext cx="859857" cy="685800"/>
          </a:xfrm>
          <a:prstGeom prst="rect">
            <a:avLst/>
          </a:prstGeom>
          <a:solidFill>
            <a:srgbClr val="1E49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panose="020B0604020202020204"/>
                <a:ea typeface="+mn-ea"/>
                <a:cs typeface="+mn-cs"/>
              </a:rPr>
              <a:t>Decision to report</a:t>
            </a:r>
          </a:p>
        </p:txBody>
      </p:sp>
      <p:cxnSp>
        <p:nvCxnSpPr>
          <p:cNvPr id="29" name="Elbow Connector 28">
            <a:extLst>
              <a:ext uri="{FF2B5EF4-FFF2-40B4-BE49-F238E27FC236}">
                <a16:creationId xmlns:a16="http://schemas.microsoft.com/office/drawing/2014/main" id="{B3B8157A-ADF0-4F62-1EF7-421B753EB535}"/>
              </a:ext>
            </a:extLst>
          </p:cNvPr>
          <p:cNvCxnSpPr>
            <a:cxnSpLocks/>
          </p:cNvCxnSpPr>
          <p:nvPr/>
        </p:nvCxnSpPr>
        <p:spPr>
          <a:xfrm rot="16200000" flipH="1">
            <a:off x="6154959" y="2391224"/>
            <a:ext cx="585312" cy="839327"/>
          </a:xfrm>
          <a:prstGeom prst="bentConnector3">
            <a:avLst>
              <a:gd name="adj1" fmla="val 17380"/>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215994D-4575-47DB-1F11-FA8AB9B15EA3}"/>
              </a:ext>
            </a:extLst>
          </p:cNvPr>
          <p:cNvCxnSpPr>
            <a:cxnSpLocks/>
          </p:cNvCxnSpPr>
          <p:nvPr/>
        </p:nvCxnSpPr>
        <p:spPr>
          <a:xfrm>
            <a:off x="2433704" y="2617061"/>
            <a:ext cx="5509909" cy="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50D8C04-6D32-76DE-CC9B-95539CFDF298}"/>
              </a:ext>
            </a:extLst>
          </p:cNvPr>
          <p:cNvCxnSpPr>
            <a:stCxn id="2" idx="4"/>
          </p:cNvCxnSpPr>
          <p:nvPr/>
        </p:nvCxnSpPr>
        <p:spPr>
          <a:xfrm flipH="1">
            <a:off x="4227243" y="2512571"/>
            <a:ext cx="1" cy="10449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6FB53E5-C3A9-DA78-301B-1CBCAD2E302B}"/>
              </a:ext>
            </a:extLst>
          </p:cNvPr>
          <p:cNvCxnSpPr>
            <a:cxnSpLocks/>
          </p:cNvCxnSpPr>
          <p:nvPr/>
        </p:nvCxnSpPr>
        <p:spPr>
          <a:xfrm>
            <a:off x="2422171" y="2483511"/>
            <a:ext cx="0" cy="15240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4F254E1-109C-DFD5-58CE-4F1ED28DEB3D}"/>
              </a:ext>
            </a:extLst>
          </p:cNvPr>
          <p:cNvCxnSpPr>
            <a:cxnSpLocks/>
          </p:cNvCxnSpPr>
          <p:nvPr/>
        </p:nvCxnSpPr>
        <p:spPr>
          <a:xfrm>
            <a:off x="6867279" y="3710305"/>
            <a:ext cx="0" cy="493026"/>
          </a:xfrm>
          <a:prstGeom prst="straightConnector1">
            <a:avLst/>
          </a:prstGeom>
          <a:ln w="38100">
            <a:solidFill>
              <a:srgbClr val="1E497D"/>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F3E0A5A-35DD-2B2B-B146-76087352071F}"/>
              </a:ext>
            </a:extLst>
          </p:cNvPr>
          <p:cNvCxnSpPr/>
          <p:nvPr/>
        </p:nvCxnSpPr>
        <p:spPr>
          <a:xfrm flipH="1">
            <a:off x="7840191" y="2507973"/>
            <a:ext cx="1" cy="10449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DE4F920-AFF5-61A9-15F8-28717BC9A79E}"/>
              </a:ext>
            </a:extLst>
          </p:cNvPr>
          <p:cNvCxnSpPr/>
          <p:nvPr/>
        </p:nvCxnSpPr>
        <p:spPr>
          <a:xfrm>
            <a:off x="7788319" y="2617718"/>
            <a:ext cx="1789176" cy="0"/>
          </a:xfrm>
          <a:prstGeom prst="line">
            <a:avLst/>
          </a:prstGeom>
          <a:ln w="38100">
            <a:solidFill>
              <a:srgbClr val="16843D"/>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F621C7A-6209-D849-7166-598134128631}"/>
              </a:ext>
            </a:extLst>
          </p:cNvPr>
          <p:cNvCxnSpPr>
            <a:cxnSpLocks/>
            <a:stCxn id="12" idx="4"/>
          </p:cNvCxnSpPr>
          <p:nvPr/>
        </p:nvCxnSpPr>
        <p:spPr>
          <a:xfrm flipH="1">
            <a:off x="9629367" y="2515303"/>
            <a:ext cx="1" cy="120608"/>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C93E12E-4BB0-982F-18CF-95866DB79D69}"/>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Freeform 2">
            <a:extLst>
              <a:ext uri="{FF2B5EF4-FFF2-40B4-BE49-F238E27FC236}">
                <a16:creationId xmlns:a16="http://schemas.microsoft.com/office/drawing/2014/main" id="{E7AA4980-0E8F-E0BE-8971-8D5DF7F33AEA}"/>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5241F848-7146-22AF-10E9-4A9493696D96}"/>
              </a:ext>
            </a:extLst>
          </p:cNvPr>
          <p:cNvSpPr txBox="1"/>
          <p:nvPr/>
        </p:nvSpPr>
        <p:spPr>
          <a:xfrm>
            <a:off x="5606144" y="6556967"/>
            <a:ext cx="6785110" cy="261610"/>
          </a:xfrm>
          <a:prstGeom prst="rect">
            <a:avLst/>
          </a:prstGeom>
          <a:noFill/>
        </p:spPr>
        <p:txBody>
          <a:bodyPr wrap="square">
            <a:spAutoFit/>
          </a:bodyPr>
          <a:lstStyle>
            <a:defPPr>
              <a:defRPr lang="en-US"/>
            </a:defPPr>
            <a:lvl1pPr>
              <a:defRPr sz="1100" i="1">
                <a:solidFill>
                  <a:srgbClr val="1E6B3C"/>
                </a:solidFill>
                <a:latin typeface="Arial" pitchFamily="34" charset="0"/>
                <a:cs typeface="Arial"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chemeClr val="tx1">
                    <a:lumMod val="50000"/>
                    <a:lumOff val="50000"/>
                  </a:schemeClr>
                </a:solidFill>
                <a:effectLst/>
                <a:uLnTx/>
                <a:uFillTx/>
                <a:latin typeface="Arial" pitchFamily="34" charset="0"/>
                <a:ea typeface="+mn-ea"/>
                <a:cs typeface="Arial" pitchFamily="34" charset="-120"/>
              </a:rPr>
              <a:t>*For more detail on the lasting impact of incidents of hate and harassment, please see the Appendix.</a:t>
            </a:r>
          </a:p>
        </p:txBody>
      </p:sp>
    </p:spTree>
    <p:extLst>
      <p:ext uri="{BB962C8B-B14F-4D97-AF65-F5344CB8AC3E}">
        <p14:creationId xmlns:p14="http://schemas.microsoft.com/office/powerpoint/2010/main" val="210823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4C14D-5CCD-0B6C-0374-636B43BCF23A}"/>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2A69A511-F873-9F02-E08A-D8260949E536}"/>
              </a:ext>
            </a:extLst>
          </p:cNvPr>
          <p:cNvSpPr/>
          <p:nvPr/>
        </p:nvSpPr>
        <p:spPr>
          <a:xfrm>
            <a:off x="516960" y="681531"/>
            <a:ext cx="10859751"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The practical and emotional experience in their own words…</a:t>
            </a:r>
          </a:p>
        </p:txBody>
      </p:sp>
      <p:cxnSp>
        <p:nvCxnSpPr>
          <p:cNvPr id="3" name="Straight Connector 2">
            <a:extLst>
              <a:ext uri="{FF2B5EF4-FFF2-40B4-BE49-F238E27FC236}">
                <a16:creationId xmlns:a16="http://schemas.microsoft.com/office/drawing/2014/main" id="{A17D03F5-9912-B0A4-70FC-19BFC26F8335}"/>
              </a:ext>
            </a:extLst>
          </p:cNvPr>
          <p:cNvCxnSpPr>
            <a:cxnSpLocks/>
          </p:cNvCxnSpPr>
          <p:nvPr/>
        </p:nvCxnSpPr>
        <p:spPr>
          <a:xfrm>
            <a:off x="516960" y="2397620"/>
            <a:ext cx="11058741" cy="0"/>
          </a:xfrm>
          <a:prstGeom prst="line">
            <a:avLst/>
          </a:prstGeom>
          <a:ln w="38100">
            <a:solidFill>
              <a:srgbClr val="008000"/>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6157F149-9912-990B-EE5E-E81F47EC9AE7}"/>
              </a:ext>
            </a:extLst>
          </p:cNvPr>
          <p:cNvSpPr/>
          <p:nvPr/>
        </p:nvSpPr>
        <p:spPr bwMode="auto">
          <a:xfrm>
            <a:off x="506510" y="2282667"/>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7" name="Oval 6">
            <a:extLst>
              <a:ext uri="{FF2B5EF4-FFF2-40B4-BE49-F238E27FC236}">
                <a16:creationId xmlns:a16="http://schemas.microsoft.com/office/drawing/2014/main" id="{F7B72C3F-8490-7BF5-41D5-9365B6EEB679}"/>
              </a:ext>
            </a:extLst>
          </p:cNvPr>
          <p:cNvSpPr/>
          <p:nvPr/>
        </p:nvSpPr>
        <p:spPr bwMode="auto">
          <a:xfrm>
            <a:off x="2311582" y="2271471"/>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2" name="Oval 11">
            <a:extLst>
              <a:ext uri="{FF2B5EF4-FFF2-40B4-BE49-F238E27FC236}">
                <a16:creationId xmlns:a16="http://schemas.microsoft.com/office/drawing/2014/main" id="{C25B719D-E93C-E05F-9848-50164CC76222}"/>
              </a:ext>
            </a:extLst>
          </p:cNvPr>
          <p:cNvSpPr/>
          <p:nvPr/>
        </p:nvSpPr>
        <p:spPr bwMode="auto">
          <a:xfrm>
            <a:off x="9514414" y="2285396"/>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5A073F24-8D3A-78B3-0DE8-CD5FB06AEADE}"/>
              </a:ext>
            </a:extLst>
          </p:cNvPr>
          <p:cNvSpPr txBox="1"/>
          <p:nvPr/>
        </p:nvSpPr>
        <p:spPr>
          <a:xfrm>
            <a:off x="506511" y="2677349"/>
            <a:ext cx="1692992" cy="32624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Heightened vigilance and risk mitigation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“I'll try not to be on public transport past 10 o'clock. I'll always try and think of another way to get home or, you know, make sure I leave early.”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“You have to act like you’re minding you're own business, keep your head down to not draw attention, but also be aware of what’s going on around you, it’s difficult”</a:t>
            </a: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73E707C3-BB79-AC76-E039-C8A80B8359FD}"/>
              </a:ext>
            </a:extLst>
          </p:cNvPr>
          <p:cNvSpPr txBox="1"/>
          <p:nvPr/>
        </p:nvSpPr>
        <p:spPr>
          <a:xfrm>
            <a:off x="2433704" y="2693876"/>
            <a:ext cx="1692993" cy="32778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Shock and isolation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remember feeling so shocked... I was definitely second guessing myself. Like it's not real. Did that actually happen? But I could still like feel when someone kind of grabs you... so I know that actually happened.”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felt like I was too exposed at that time... because even there were lots of people in there. But it felt really lonely, you know.”</a:t>
            </a:r>
          </a:p>
        </p:txBody>
      </p:sp>
      <p:sp>
        <p:nvSpPr>
          <p:cNvPr id="22" name="TextBox 21">
            <a:extLst>
              <a:ext uri="{FF2B5EF4-FFF2-40B4-BE49-F238E27FC236}">
                <a16:creationId xmlns:a16="http://schemas.microsoft.com/office/drawing/2014/main" id="{30D13FAD-FA38-D712-C36A-8BA81F934130}"/>
              </a:ext>
            </a:extLst>
          </p:cNvPr>
          <p:cNvSpPr txBox="1"/>
          <p:nvPr/>
        </p:nvSpPr>
        <p:spPr>
          <a:xfrm>
            <a:off x="4227243" y="2693876"/>
            <a:ext cx="1578039"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Getting to safety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“At that moment, it was more like I was emotionally tired. I just wanted to, like, go home... I just want to be safe for me at first, you know, just have that peace of mind”</a:t>
            </a:r>
          </a:p>
        </p:txBody>
      </p:sp>
      <p:sp>
        <p:nvSpPr>
          <p:cNvPr id="24" name="TextBox 23">
            <a:extLst>
              <a:ext uri="{FF2B5EF4-FFF2-40B4-BE49-F238E27FC236}">
                <a16:creationId xmlns:a16="http://schemas.microsoft.com/office/drawing/2014/main" id="{13F9B6F2-C5FA-6B92-5521-1DE33A45CDC5}"/>
              </a:ext>
            </a:extLst>
          </p:cNvPr>
          <p:cNvSpPr txBox="1"/>
          <p:nvPr/>
        </p:nvSpPr>
        <p:spPr>
          <a:xfrm>
            <a:off x="7828659" y="2694233"/>
            <a:ext cx="1657807" cy="3447098"/>
          </a:xfrm>
          <a:prstGeom prst="rect">
            <a:avLst/>
          </a:prstGeom>
          <a:noFill/>
        </p:spPr>
        <p:txBody>
          <a:bodyPr wrap="square" rtlCol="0">
            <a:spAutoFit/>
          </a:bodyPr>
          <a:lstStyle>
            <a:defPPr>
              <a:defRPr lang="en-US"/>
            </a:defPPr>
            <a:lvl1pPr>
              <a:defRPr sz="1000" i="1">
                <a:solidFill>
                  <a:srgbClr val="008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The ‘debrief’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needed to speak it out, let it out of my chest to someone else... once they [husband and sister] came back and then I spoke to them and then I felt a bit of emotionally stable.”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“At the time I text my boyfriend being like, 'this has just happened' and he was like, 'oh my gosh, are you okay?'... having the distraction... helped</a:t>
            </a:r>
            <a:r>
              <a:rPr kumimoji="0" lang="en-GB" sz="1000" b="0" i="0" u="none" strike="noStrike" kern="1200" cap="none" spc="0" normalizeH="0" baseline="0" noProof="0" dirty="0">
                <a:ln>
                  <a:noFill/>
                </a:ln>
                <a:solidFill>
                  <a:srgbClr val="008000"/>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p:txBody>
      </p:sp>
      <p:sp>
        <p:nvSpPr>
          <p:cNvPr id="25" name="TextBox 24">
            <a:extLst>
              <a:ext uri="{FF2B5EF4-FFF2-40B4-BE49-F238E27FC236}">
                <a16:creationId xmlns:a16="http://schemas.microsoft.com/office/drawing/2014/main" id="{9E2F4159-1867-6280-3222-40D6A36C079C}"/>
              </a:ext>
            </a:extLst>
          </p:cNvPr>
          <p:cNvSpPr txBox="1"/>
          <p:nvPr/>
        </p:nvSpPr>
        <p:spPr>
          <a:xfrm>
            <a:off x="9629367" y="2693876"/>
            <a:ext cx="1657807" cy="34317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rPr>
              <a:t>Psychological burdens and behavioural shifts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008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“After that episode of that incident, it's kind of made me more weary. When I go in a tube now, I always go in the tube where there's lots of people in the carriage rather than going to one [that is] empty.”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probably don't go out as much in the evening anymore... I'm not really on my own travelling in the evening anymore.”</a:t>
            </a:r>
          </a:p>
        </p:txBody>
      </p:sp>
      <p:sp>
        <p:nvSpPr>
          <p:cNvPr id="2" name="Oval 1">
            <a:extLst>
              <a:ext uri="{FF2B5EF4-FFF2-40B4-BE49-F238E27FC236}">
                <a16:creationId xmlns:a16="http://schemas.microsoft.com/office/drawing/2014/main" id="{FFCE8B6B-D236-C69B-9ED3-6397C28B3BAB}"/>
              </a:ext>
            </a:extLst>
          </p:cNvPr>
          <p:cNvSpPr/>
          <p:nvPr/>
        </p:nvSpPr>
        <p:spPr bwMode="auto">
          <a:xfrm>
            <a:off x="4112290" y="2282664"/>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4" name="Oval 3">
            <a:extLst>
              <a:ext uri="{FF2B5EF4-FFF2-40B4-BE49-F238E27FC236}">
                <a16:creationId xmlns:a16="http://schemas.microsoft.com/office/drawing/2014/main" id="{5FB11E21-A421-E450-9321-BC80743C1721}"/>
              </a:ext>
            </a:extLst>
          </p:cNvPr>
          <p:cNvSpPr/>
          <p:nvPr/>
        </p:nvSpPr>
        <p:spPr bwMode="auto">
          <a:xfrm>
            <a:off x="5912998" y="2283070"/>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8" name="Oval 7">
            <a:extLst>
              <a:ext uri="{FF2B5EF4-FFF2-40B4-BE49-F238E27FC236}">
                <a16:creationId xmlns:a16="http://schemas.microsoft.com/office/drawing/2014/main" id="{C3402E38-2C73-309A-C98E-BB483582E327}"/>
              </a:ext>
            </a:extLst>
          </p:cNvPr>
          <p:cNvSpPr/>
          <p:nvPr/>
        </p:nvSpPr>
        <p:spPr bwMode="auto">
          <a:xfrm>
            <a:off x="7713706" y="2271470"/>
            <a:ext cx="229907" cy="229907"/>
          </a:xfrm>
          <a:prstGeom prst="ellipse">
            <a:avLst/>
          </a:prstGeom>
          <a:solidFill>
            <a:schemeClr val="bg1">
              <a:lumMod val="95000"/>
            </a:schemeClr>
          </a:solidFill>
          <a:ln w="38100" cap="flat" cmpd="sng" algn="ctr">
            <a:solidFill>
              <a:srgbClr val="008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23CBFDA1-10CC-FB22-8BE6-E715A8F16B79}"/>
              </a:ext>
            </a:extLst>
          </p:cNvPr>
          <p:cNvSpPr txBox="1"/>
          <p:nvPr/>
        </p:nvSpPr>
        <p:spPr>
          <a:xfrm>
            <a:off x="506510" y="1962264"/>
            <a:ext cx="169299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8000"/>
                </a:solidFill>
                <a:effectLst/>
                <a:uLnTx/>
                <a:uFillTx/>
                <a:latin typeface="Arial" panose="020B0604020202020204"/>
                <a:ea typeface="+mn-ea"/>
                <a:cs typeface="+mn-cs"/>
              </a:rPr>
              <a:t>Pre-journey</a:t>
            </a:r>
          </a:p>
        </p:txBody>
      </p:sp>
      <p:sp>
        <p:nvSpPr>
          <p:cNvPr id="10" name="TextBox 9">
            <a:extLst>
              <a:ext uri="{FF2B5EF4-FFF2-40B4-BE49-F238E27FC236}">
                <a16:creationId xmlns:a16="http://schemas.microsoft.com/office/drawing/2014/main" id="{5900A7D2-3B09-2F5F-F700-A11F6FE13CBB}"/>
              </a:ext>
            </a:extLst>
          </p:cNvPr>
          <p:cNvSpPr txBox="1"/>
          <p:nvPr/>
        </p:nvSpPr>
        <p:spPr>
          <a:xfrm>
            <a:off x="2338914" y="1962264"/>
            <a:ext cx="169299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8000"/>
                </a:solidFill>
                <a:effectLst/>
                <a:uLnTx/>
                <a:uFillTx/>
                <a:latin typeface="Arial" panose="020B0604020202020204"/>
                <a:ea typeface="+mn-ea"/>
                <a:cs typeface="+mn-cs"/>
              </a:rPr>
              <a:t>Moment of incident</a:t>
            </a:r>
          </a:p>
        </p:txBody>
      </p:sp>
      <p:sp>
        <p:nvSpPr>
          <p:cNvPr id="11" name="TextBox 10">
            <a:extLst>
              <a:ext uri="{FF2B5EF4-FFF2-40B4-BE49-F238E27FC236}">
                <a16:creationId xmlns:a16="http://schemas.microsoft.com/office/drawing/2014/main" id="{E21C6F8F-4B7D-05E1-7F74-18E47EC72675}"/>
              </a:ext>
            </a:extLst>
          </p:cNvPr>
          <p:cNvSpPr txBox="1"/>
          <p:nvPr/>
        </p:nvSpPr>
        <p:spPr>
          <a:xfrm>
            <a:off x="4126697" y="1962264"/>
            <a:ext cx="169299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8000"/>
                </a:solidFill>
                <a:effectLst/>
                <a:uLnTx/>
                <a:uFillTx/>
                <a:latin typeface="Arial" panose="020B0604020202020204"/>
                <a:ea typeface="+mn-ea"/>
                <a:cs typeface="+mn-cs"/>
              </a:rPr>
              <a:t>Immediate aftermath</a:t>
            </a:r>
          </a:p>
        </p:txBody>
      </p:sp>
      <p:sp>
        <p:nvSpPr>
          <p:cNvPr id="13" name="TextBox 12">
            <a:extLst>
              <a:ext uri="{FF2B5EF4-FFF2-40B4-BE49-F238E27FC236}">
                <a16:creationId xmlns:a16="http://schemas.microsoft.com/office/drawing/2014/main" id="{39DC9864-DEF6-E155-4FCE-B18AEE692B2B}"/>
              </a:ext>
            </a:extLst>
          </p:cNvPr>
          <p:cNvSpPr txBox="1"/>
          <p:nvPr/>
        </p:nvSpPr>
        <p:spPr>
          <a:xfrm>
            <a:off x="5910188" y="1962264"/>
            <a:ext cx="169299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8000"/>
                </a:solidFill>
                <a:effectLst/>
                <a:uLnTx/>
                <a:uFillTx/>
                <a:latin typeface="Arial" panose="020B0604020202020204"/>
                <a:ea typeface="+mn-ea"/>
                <a:cs typeface="+mn-cs"/>
              </a:rPr>
              <a:t>Evaluating reporting</a:t>
            </a:r>
          </a:p>
        </p:txBody>
      </p:sp>
      <p:sp>
        <p:nvSpPr>
          <p:cNvPr id="16" name="TextBox 15">
            <a:extLst>
              <a:ext uri="{FF2B5EF4-FFF2-40B4-BE49-F238E27FC236}">
                <a16:creationId xmlns:a16="http://schemas.microsoft.com/office/drawing/2014/main" id="{5ACC1FFD-6E60-9EA3-A2EC-FB47955373E0}"/>
              </a:ext>
            </a:extLst>
          </p:cNvPr>
          <p:cNvSpPr txBox="1"/>
          <p:nvPr/>
        </p:nvSpPr>
        <p:spPr>
          <a:xfrm>
            <a:off x="7713706" y="1962264"/>
            <a:ext cx="169299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8000"/>
                </a:solidFill>
                <a:effectLst/>
                <a:uLnTx/>
                <a:uFillTx/>
                <a:latin typeface="Arial" panose="020B0604020202020204"/>
                <a:ea typeface="+mn-ea"/>
                <a:cs typeface="+mn-cs"/>
              </a:rPr>
              <a:t>Validation seeking</a:t>
            </a:r>
          </a:p>
        </p:txBody>
      </p:sp>
      <p:sp>
        <p:nvSpPr>
          <p:cNvPr id="18" name="TextBox 17">
            <a:extLst>
              <a:ext uri="{FF2B5EF4-FFF2-40B4-BE49-F238E27FC236}">
                <a16:creationId xmlns:a16="http://schemas.microsoft.com/office/drawing/2014/main" id="{4946FFE9-6E26-3DC3-EB6E-D5011311A17C}"/>
              </a:ext>
            </a:extLst>
          </p:cNvPr>
          <p:cNvSpPr txBox="1"/>
          <p:nvPr/>
        </p:nvSpPr>
        <p:spPr>
          <a:xfrm>
            <a:off x="9520327" y="1962264"/>
            <a:ext cx="169299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8000"/>
                </a:solidFill>
                <a:effectLst/>
                <a:uLnTx/>
                <a:uFillTx/>
                <a:latin typeface="Arial" panose="020B0604020202020204"/>
                <a:ea typeface="+mn-ea"/>
                <a:cs typeface="+mn-cs"/>
              </a:rPr>
              <a:t>Long-term impact</a:t>
            </a:r>
          </a:p>
        </p:txBody>
      </p:sp>
      <p:sp>
        <p:nvSpPr>
          <p:cNvPr id="26" name="Rectangle 25">
            <a:extLst>
              <a:ext uri="{FF2B5EF4-FFF2-40B4-BE49-F238E27FC236}">
                <a16:creationId xmlns:a16="http://schemas.microsoft.com/office/drawing/2014/main" id="{DACAACE9-B2EE-5742-F776-341ED695B36C}"/>
              </a:ext>
            </a:extLst>
          </p:cNvPr>
          <p:cNvSpPr/>
          <p:nvPr/>
        </p:nvSpPr>
        <p:spPr>
          <a:xfrm>
            <a:off x="6437350" y="3098289"/>
            <a:ext cx="859857" cy="685800"/>
          </a:xfrm>
          <a:prstGeom prst="rect">
            <a:avLst/>
          </a:prstGeom>
          <a:solidFill>
            <a:srgbClr val="1E49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panose="020B0604020202020204"/>
                <a:ea typeface="+mn-ea"/>
                <a:cs typeface="+mn-cs"/>
              </a:rPr>
              <a:t>Decision to report</a:t>
            </a:r>
          </a:p>
        </p:txBody>
      </p:sp>
      <p:cxnSp>
        <p:nvCxnSpPr>
          <p:cNvPr id="29" name="Elbow Connector 28">
            <a:extLst>
              <a:ext uri="{FF2B5EF4-FFF2-40B4-BE49-F238E27FC236}">
                <a16:creationId xmlns:a16="http://schemas.microsoft.com/office/drawing/2014/main" id="{566C9EB2-1B72-C344-F47D-C17020AA341E}"/>
              </a:ext>
            </a:extLst>
          </p:cNvPr>
          <p:cNvCxnSpPr>
            <a:cxnSpLocks/>
          </p:cNvCxnSpPr>
          <p:nvPr/>
        </p:nvCxnSpPr>
        <p:spPr>
          <a:xfrm rot="16200000" flipH="1">
            <a:off x="6154959" y="2391224"/>
            <a:ext cx="585312" cy="839327"/>
          </a:xfrm>
          <a:prstGeom prst="bentConnector3">
            <a:avLst>
              <a:gd name="adj1" fmla="val 17380"/>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EF544C8-E4D6-A380-E8D1-8FD61EE7E291}"/>
              </a:ext>
            </a:extLst>
          </p:cNvPr>
          <p:cNvCxnSpPr>
            <a:cxnSpLocks/>
          </p:cNvCxnSpPr>
          <p:nvPr/>
        </p:nvCxnSpPr>
        <p:spPr>
          <a:xfrm>
            <a:off x="2433704" y="2617061"/>
            <a:ext cx="5509909" cy="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AA135B3-73E6-9C59-3AF8-AD51A79961A6}"/>
              </a:ext>
            </a:extLst>
          </p:cNvPr>
          <p:cNvCxnSpPr>
            <a:stCxn id="2" idx="4"/>
          </p:cNvCxnSpPr>
          <p:nvPr/>
        </p:nvCxnSpPr>
        <p:spPr>
          <a:xfrm flipH="1">
            <a:off x="4227243" y="2512571"/>
            <a:ext cx="1" cy="10449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79FFB05-26DF-F38F-A981-0BACE1765EDF}"/>
              </a:ext>
            </a:extLst>
          </p:cNvPr>
          <p:cNvCxnSpPr>
            <a:cxnSpLocks/>
          </p:cNvCxnSpPr>
          <p:nvPr/>
        </p:nvCxnSpPr>
        <p:spPr>
          <a:xfrm>
            <a:off x="2422171" y="2483511"/>
            <a:ext cx="0" cy="15240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6F30742-0027-68C9-4AB7-E333FAB0E294}"/>
              </a:ext>
            </a:extLst>
          </p:cNvPr>
          <p:cNvCxnSpPr>
            <a:cxnSpLocks/>
          </p:cNvCxnSpPr>
          <p:nvPr/>
        </p:nvCxnSpPr>
        <p:spPr>
          <a:xfrm>
            <a:off x="6867279" y="3710305"/>
            <a:ext cx="0" cy="493026"/>
          </a:xfrm>
          <a:prstGeom prst="straightConnector1">
            <a:avLst/>
          </a:prstGeom>
          <a:ln w="38100">
            <a:solidFill>
              <a:srgbClr val="1E497D"/>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D3E21B5-80E2-8841-7743-A6303824CDF9}"/>
              </a:ext>
            </a:extLst>
          </p:cNvPr>
          <p:cNvCxnSpPr/>
          <p:nvPr/>
        </p:nvCxnSpPr>
        <p:spPr>
          <a:xfrm flipH="1">
            <a:off x="7840191" y="2507973"/>
            <a:ext cx="1" cy="104490"/>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61D86EE-DBB4-E147-A732-0362F6719D5F}"/>
              </a:ext>
            </a:extLst>
          </p:cNvPr>
          <p:cNvCxnSpPr/>
          <p:nvPr/>
        </p:nvCxnSpPr>
        <p:spPr>
          <a:xfrm>
            <a:off x="7788319" y="2617718"/>
            <a:ext cx="1789176" cy="0"/>
          </a:xfrm>
          <a:prstGeom prst="line">
            <a:avLst/>
          </a:prstGeom>
          <a:ln w="38100">
            <a:solidFill>
              <a:srgbClr val="16843D"/>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6D8AEB6-D384-41B7-0698-B8652CAADA80}"/>
              </a:ext>
            </a:extLst>
          </p:cNvPr>
          <p:cNvCxnSpPr>
            <a:cxnSpLocks/>
            <a:stCxn id="12" idx="4"/>
          </p:cNvCxnSpPr>
          <p:nvPr/>
        </p:nvCxnSpPr>
        <p:spPr>
          <a:xfrm flipH="1">
            <a:off x="9629367" y="2515303"/>
            <a:ext cx="1" cy="120608"/>
          </a:xfrm>
          <a:prstGeom prst="line">
            <a:avLst/>
          </a:prstGeom>
          <a:ln w="38100">
            <a:solidFill>
              <a:srgbClr val="008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991D129-044E-9923-EA96-AD2F5BF107AF}"/>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Freeform 2">
            <a:extLst>
              <a:ext uri="{FF2B5EF4-FFF2-40B4-BE49-F238E27FC236}">
                <a16:creationId xmlns:a16="http://schemas.microsoft.com/office/drawing/2014/main" id="{C4D45E3C-2573-7A5E-2ADA-0045038BF413}"/>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02696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24087-AE7D-2FE9-94C6-5028B9817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6FAE78-A2A7-0C6E-2EAD-641AE324F74B}"/>
              </a:ext>
            </a:extLst>
          </p:cNvPr>
          <p:cNvSpPr>
            <a:spLocks noGrp="1"/>
          </p:cNvSpPr>
          <p:nvPr>
            <p:ph type="ctrTitle"/>
          </p:nvPr>
        </p:nvSpPr>
        <p:spPr/>
        <p:txBody>
          <a:bodyPr/>
          <a:lstStyle/>
          <a:p>
            <a:r>
              <a:rPr lang="en-GB" b="1" noProof="0" dirty="0"/>
              <a:t>Understanding the decision to report</a:t>
            </a:r>
          </a:p>
        </p:txBody>
      </p:sp>
    </p:spTree>
    <p:extLst>
      <p:ext uri="{BB962C8B-B14F-4D97-AF65-F5344CB8AC3E}">
        <p14:creationId xmlns:p14="http://schemas.microsoft.com/office/powerpoint/2010/main" val="78737594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E6B3C"/>
        </a:solidFill>
        <a:effectLst/>
      </p:bgPr>
    </p:bg>
    <p:spTree>
      <p:nvGrpSpPr>
        <p:cNvPr id="1" name=""/>
        <p:cNvGrpSpPr/>
        <p:nvPr/>
      </p:nvGrpSpPr>
      <p:grpSpPr>
        <a:xfrm>
          <a:off x="0" y="0"/>
          <a:ext cx="0" cy="0"/>
          <a:chOff x="0" y="0"/>
          <a:chExt cx="0" cy="0"/>
        </a:xfrm>
      </p:grpSpPr>
      <p:sp>
        <p:nvSpPr>
          <p:cNvPr id="3" name="Text 1"/>
          <p:cNvSpPr/>
          <p:nvPr/>
        </p:nvSpPr>
        <p:spPr>
          <a:xfrm>
            <a:off x="731520" y="1097280"/>
            <a:ext cx="9903929" cy="2560320"/>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Most people believe they would report, in theory. In practice, few decide it’s worth it. </a:t>
            </a:r>
            <a:endParaRPr kumimoji="0" lang="en-GB"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731520" y="2767584"/>
            <a:ext cx="2966207" cy="1780032"/>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When asked in the survey hypothetically, most people say they would report an incident of hate or sexual harassment on London transport. But only 2 in 5 who experience it actually do.</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731520" y="6234275"/>
            <a:ext cx="7315200" cy="268224"/>
          </a:xfrm>
          <a:prstGeom prst="rect">
            <a:avLst/>
          </a:prstGeom>
          <a:noFill/>
          <a:ln/>
        </p:spPr>
        <p:txBody>
          <a:bodyPr wrap="square"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133" b="0" i="1"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Quant data: Yonder survey, base 1,014. Qual data: 30 respondents with lived experience of hate or sexual harassment on London Transport.</a:t>
            </a:r>
            <a:endParaRPr kumimoji="0" lang="en-GB" sz="11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3921503" y="2821915"/>
            <a:ext cx="3657600" cy="1767840"/>
          </a:xfrm>
          <a:prstGeom prst="rect">
            <a:avLst/>
          </a:prstGeom>
          <a:solidFill>
            <a:srgbClr val="FFFFFF">
              <a:alpha val="18000"/>
            </a:srgbClr>
          </a:solidFill>
          <a:ln w="12700">
            <a:solidFill>
              <a:srgbClr val="FFFFF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3921503" y="2821915"/>
            <a:ext cx="73152" cy="1767840"/>
          </a:xfrm>
          <a:prstGeom prst="rect">
            <a:avLst/>
          </a:prstGeom>
          <a:solidFill>
            <a:srgbClr val="FFFFFF">
              <a:alpha val="80000"/>
            </a:srgbClr>
          </a:solidFill>
          <a:ln w="12700">
            <a:solidFill>
              <a:srgbClr val="FFFFFF">
                <a:alpha val="80000"/>
              </a:srgbClr>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4104383" y="2943835"/>
            <a:ext cx="3291840" cy="755904"/>
          </a:xfrm>
          <a:prstGeom prst="rect">
            <a:avLst/>
          </a:prstGeom>
          <a:noFill/>
          <a:ln/>
        </p:spPr>
        <p:txBody>
          <a:bodyPr wrap="square" lIns="0" tIns="0" rIns="0" bIns="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~4 in 5</a:t>
            </a: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4104383" y="3650971"/>
            <a:ext cx="3291840" cy="633984"/>
          </a:xfrm>
          <a:prstGeom prst="rect">
            <a:avLst/>
          </a:prstGeom>
          <a:noFill/>
          <a:ln/>
        </p:spPr>
        <p:txBody>
          <a:bodyPr wrap="square" lIns="0" tIns="0" rIns="0" bIns="0"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333"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say they would report</a:t>
            </a:r>
            <a:endParaRPr kumimoji="0" lang="en-GB" sz="133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333"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an incident if they</a:t>
            </a:r>
            <a:endParaRPr kumimoji="0" lang="en-GB" sz="133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333"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experienced one</a:t>
            </a:r>
            <a:endParaRPr kumimoji="0" lang="en-GB" sz="1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4104383" y="4333723"/>
            <a:ext cx="3291840" cy="219456"/>
          </a:xfrm>
          <a:prstGeom prst="rect">
            <a:avLst/>
          </a:prstGeom>
          <a:noFill/>
          <a:ln/>
        </p:spPr>
        <p:txBody>
          <a:bodyPr wrap="square" lIns="0" tIns="0" rIns="0" bIns="0"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067" b="0" i="1"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Intent to report, hypothetical (Yonder)</a:t>
            </a:r>
            <a:endParaRPr kumimoji="0" lang="en-GB" sz="10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7802880" y="2821915"/>
            <a:ext cx="3657600" cy="1767840"/>
          </a:xfrm>
          <a:prstGeom prst="rect">
            <a:avLst/>
          </a:prstGeom>
          <a:solidFill>
            <a:srgbClr val="FFFFFF">
              <a:alpha val="18000"/>
            </a:srgbClr>
          </a:solidFill>
          <a:ln w="12700">
            <a:solidFill>
              <a:srgbClr val="FFFFFF"/>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7802880" y="2821915"/>
            <a:ext cx="73152" cy="1767840"/>
          </a:xfrm>
          <a:prstGeom prst="rect">
            <a:avLst/>
          </a:prstGeom>
          <a:solidFill>
            <a:srgbClr val="FFFFFF">
              <a:alpha val="80000"/>
            </a:srgbClr>
          </a:solidFill>
          <a:ln w="12700">
            <a:solidFill>
              <a:srgbClr val="FFFFFF">
                <a:alpha val="80000"/>
              </a:srgbClr>
            </a:solidFill>
            <a:prstDash val="solid"/>
          </a:ln>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7985760" y="2943835"/>
            <a:ext cx="3291840" cy="755904"/>
          </a:xfrm>
          <a:prstGeom prst="rect">
            <a:avLst/>
          </a:prstGeom>
          <a:noFill/>
          <a:ln/>
        </p:spPr>
        <p:txBody>
          <a:bodyPr wrap="square" lIns="0" tIns="0" rIns="0" bIns="0"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2 in 5</a:t>
            </a:r>
            <a:endParaRPr kumimoji="0" lang="en-GB"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7985760" y="3650971"/>
            <a:ext cx="3291840" cy="633984"/>
          </a:xfrm>
          <a:prstGeom prst="rect">
            <a:avLst/>
          </a:prstGeom>
          <a:noFill/>
          <a:ln/>
        </p:spPr>
        <p:txBody>
          <a:bodyPr wrap="square" lIns="0" tIns="0" rIns="0" bIns="0"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333"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actually report</a:t>
            </a:r>
            <a:endParaRPr kumimoji="0" lang="en-GB" sz="133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333"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unwanted behaviour</a:t>
            </a:r>
            <a:endParaRPr kumimoji="0" lang="en-GB" sz="1333"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333"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they have experienced</a:t>
            </a:r>
            <a:endParaRPr kumimoji="0" lang="en-GB" sz="13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7985760" y="4333723"/>
            <a:ext cx="3291840" cy="219456"/>
          </a:xfrm>
          <a:prstGeom prst="rect">
            <a:avLst/>
          </a:prstGeom>
          <a:noFill/>
          <a:ln/>
        </p:spPr>
        <p:txBody>
          <a:bodyPr wrap="square" lIns="0" tIns="0" rIns="0" bIns="0"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1067" b="0" i="1"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Actual reporting rate (Yonder)</a:t>
            </a:r>
            <a:endParaRPr kumimoji="0" lang="en-GB" sz="106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4">
            <a:extLst>
              <a:ext uri="{FF2B5EF4-FFF2-40B4-BE49-F238E27FC236}">
                <a16:creationId xmlns:a16="http://schemas.microsoft.com/office/drawing/2014/main" id="{9BBF4993-62C2-304D-C2A9-2F2166529B55}"/>
              </a:ext>
            </a:extLst>
          </p:cNvPr>
          <p:cNvSpPr/>
          <p:nvPr/>
        </p:nvSpPr>
        <p:spPr>
          <a:xfrm>
            <a:off x="60960" y="123515"/>
            <a:ext cx="2180473" cy="754309"/>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8199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8EB5A-D573-E05A-0BE6-9F60C8522851}"/>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1FDA66A-85B2-243F-5F35-4FA0E702C55A}"/>
              </a:ext>
            </a:extLst>
          </p:cNvPr>
          <p:cNvSpPr/>
          <p:nvPr/>
        </p:nvSpPr>
        <p:spPr>
          <a:xfrm>
            <a:off x="422745" y="1049359"/>
            <a:ext cx="10025947" cy="2560320"/>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The decision to report is shaped by three key factors and a final cost-benefit analysis</a:t>
            </a:r>
            <a:endParaRPr kumimoji="0" lang="en-GB" sz="3200" b="0" i="0" u="none" strike="noStrike" kern="1200" cap="none" spc="0" normalizeH="0" baseline="0" noProof="0" dirty="0">
              <a:ln>
                <a:noFill/>
              </a:ln>
              <a:solidFill>
                <a:srgbClr val="1C8844"/>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FFBC92A4-B282-4A5E-4544-054D6D4BB4F5}"/>
              </a:ext>
            </a:extLst>
          </p:cNvPr>
          <p:cNvSpPr/>
          <p:nvPr/>
        </p:nvSpPr>
        <p:spPr>
          <a:xfrm>
            <a:off x="731519" y="2282952"/>
            <a:ext cx="10728962" cy="674737"/>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1F497D"/>
              </a:solidFill>
              <a:effectLst/>
              <a:uLnTx/>
              <a:uFillTx/>
              <a:latin typeface="Calibri" panose="020F0502020204030204"/>
              <a:ea typeface="+mn-ea"/>
              <a:cs typeface="+mn-cs"/>
            </a:endParaRPr>
          </a:p>
        </p:txBody>
      </p:sp>
      <p:sp>
        <p:nvSpPr>
          <p:cNvPr id="2" name="Text 11">
            <a:extLst>
              <a:ext uri="{FF2B5EF4-FFF2-40B4-BE49-F238E27FC236}">
                <a16:creationId xmlns:a16="http://schemas.microsoft.com/office/drawing/2014/main" id="{62E4790E-0CF2-261C-D093-30F4EA0F78FB}"/>
              </a:ext>
            </a:extLst>
          </p:cNvPr>
          <p:cNvSpPr/>
          <p:nvPr/>
        </p:nvSpPr>
        <p:spPr>
          <a:xfrm>
            <a:off x="636904" y="3096240"/>
            <a:ext cx="2332294"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D63E29"/>
                </a:solidFill>
                <a:effectLst/>
                <a:uLnTx/>
                <a:uFillTx/>
                <a:latin typeface="Arial" pitchFamily="34" charset="0"/>
                <a:ea typeface="Arial" pitchFamily="34" charset="-122"/>
                <a:cs typeface="Arial" pitchFamily="34" charset="-120"/>
              </a:rPr>
              <a:t>The nature of the incident itself</a:t>
            </a:r>
            <a:endParaRPr kumimoji="0" lang="en-GB" sz="1600" b="0" i="0" u="none" strike="noStrike" kern="1200" cap="none" spc="0" normalizeH="0" baseline="0" noProof="0" dirty="0">
              <a:ln>
                <a:noFill/>
              </a:ln>
              <a:solidFill>
                <a:srgbClr val="D63E29"/>
              </a:solidFill>
              <a:effectLst/>
              <a:uLnTx/>
              <a:uFillTx/>
              <a:latin typeface="Arial" panose="020B0604020202020204"/>
              <a:ea typeface="+mn-ea"/>
              <a:cs typeface="+mn-cs"/>
            </a:endParaRPr>
          </a:p>
        </p:txBody>
      </p:sp>
      <p:sp>
        <p:nvSpPr>
          <p:cNvPr id="23" name="Shape 13">
            <a:extLst>
              <a:ext uri="{FF2B5EF4-FFF2-40B4-BE49-F238E27FC236}">
                <a16:creationId xmlns:a16="http://schemas.microsoft.com/office/drawing/2014/main" id="{4809FF4E-0F78-AF7D-D6F1-4778C695700F}"/>
              </a:ext>
            </a:extLst>
          </p:cNvPr>
          <p:cNvSpPr/>
          <p:nvPr/>
        </p:nvSpPr>
        <p:spPr>
          <a:xfrm>
            <a:off x="672582" y="3687552"/>
            <a:ext cx="1954750" cy="18288"/>
          </a:xfrm>
          <a:prstGeom prst="rect">
            <a:avLst/>
          </a:prstGeom>
          <a:solidFill>
            <a:srgbClr val="D63E29">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24" name="Text 14">
            <a:extLst>
              <a:ext uri="{FF2B5EF4-FFF2-40B4-BE49-F238E27FC236}">
                <a16:creationId xmlns:a16="http://schemas.microsoft.com/office/drawing/2014/main" id="{F46F181E-EC91-8833-C5D9-8305901E4AC6}"/>
              </a:ext>
            </a:extLst>
          </p:cNvPr>
          <p:cNvSpPr/>
          <p:nvPr/>
        </p:nvSpPr>
        <p:spPr>
          <a:xfrm>
            <a:off x="689123" y="3828438"/>
            <a:ext cx="2314635" cy="107289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D63E29"/>
                </a:solidFill>
                <a:effectLst/>
                <a:uLnTx/>
                <a:uFillTx/>
                <a:latin typeface="Arial" pitchFamily="34" charset="0"/>
                <a:ea typeface="+mn-ea"/>
                <a:cs typeface="Arial" pitchFamily="34" charset="-120"/>
              </a:rPr>
              <a:t>The type of incident and where it sits on an informal severity hierarchy determines whether a victim feels they have the standing and the evidence to report at all.</a:t>
            </a:r>
          </a:p>
        </p:txBody>
      </p:sp>
      <p:sp>
        <p:nvSpPr>
          <p:cNvPr id="25" name="Text 29">
            <a:extLst>
              <a:ext uri="{FF2B5EF4-FFF2-40B4-BE49-F238E27FC236}">
                <a16:creationId xmlns:a16="http://schemas.microsoft.com/office/drawing/2014/main" id="{3D4B2440-D6B4-A3B2-8E27-BB356AEF2A6D}"/>
              </a:ext>
            </a:extLst>
          </p:cNvPr>
          <p:cNvSpPr/>
          <p:nvPr/>
        </p:nvSpPr>
        <p:spPr>
          <a:xfrm>
            <a:off x="5843058" y="3072776"/>
            <a:ext cx="2233741"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noProof="0" dirty="0">
                <a:solidFill>
                  <a:srgbClr val="FFBB00"/>
                </a:solidFill>
                <a:latin typeface="Arial" pitchFamily="34" charset="0"/>
                <a:cs typeface="Arial" pitchFamily="34" charset="-120"/>
              </a:rPr>
              <a:t>P</a:t>
            </a:r>
            <a:r>
              <a:rPr kumimoji="0" lang="en-GB" sz="1600" b="1" i="0" u="none" strike="noStrike" kern="1200" cap="none" spc="0" normalizeH="0" baseline="0" noProof="0" dirty="0">
                <a:ln>
                  <a:noFill/>
                </a:ln>
                <a:solidFill>
                  <a:srgbClr val="FFBB00"/>
                </a:solidFill>
                <a:effectLst/>
                <a:uLnTx/>
                <a:uFillTx/>
                <a:latin typeface="Arial" pitchFamily="34" charset="0"/>
                <a:ea typeface="+mn-ea"/>
                <a:cs typeface="Arial" pitchFamily="34" charset="-120"/>
              </a:rPr>
              <a:t>ersonal context and practical knowledge</a:t>
            </a:r>
          </a:p>
        </p:txBody>
      </p:sp>
      <p:sp>
        <p:nvSpPr>
          <p:cNvPr id="26" name="Shape 31">
            <a:extLst>
              <a:ext uri="{FF2B5EF4-FFF2-40B4-BE49-F238E27FC236}">
                <a16:creationId xmlns:a16="http://schemas.microsoft.com/office/drawing/2014/main" id="{64180124-EA5C-3223-F8F1-B5342756FA0E}"/>
              </a:ext>
            </a:extLst>
          </p:cNvPr>
          <p:cNvSpPr/>
          <p:nvPr/>
        </p:nvSpPr>
        <p:spPr>
          <a:xfrm>
            <a:off x="5869053" y="3687105"/>
            <a:ext cx="1954750" cy="18288"/>
          </a:xfrm>
          <a:prstGeom prst="rect">
            <a:avLst/>
          </a:prstGeom>
          <a:solidFill>
            <a:srgbClr val="FFBB00">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27" name="Text 32">
            <a:extLst>
              <a:ext uri="{FF2B5EF4-FFF2-40B4-BE49-F238E27FC236}">
                <a16:creationId xmlns:a16="http://schemas.microsoft.com/office/drawing/2014/main" id="{B6A49614-E616-2F62-3C0D-3168C5618405}"/>
              </a:ext>
            </a:extLst>
          </p:cNvPr>
          <p:cNvSpPr/>
          <p:nvPr/>
        </p:nvSpPr>
        <p:spPr>
          <a:xfrm>
            <a:off x="5866324" y="3827991"/>
            <a:ext cx="2314635" cy="1926222"/>
          </a:xfrm>
          <a:prstGeom prst="rect">
            <a:avLst/>
          </a:prstGeom>
          <a:noFill/>
          <a:ln/>
        </p:spPr>
        <p:txBody>
          <a:bodyPr wrap="square" lIns="0" tIns="0" rIns="0" bIns="0" rtlCol="0" anchor="t"/>
          <a:lstStyle/>
          <a:p>
            <a:pPr lvl="0">
              <a:defRPr/>
            </a:pPr>
            <a:r>
              <a:rPr kumimoji="0" lang="en-GB" sz="1200" b="0" i="0" u="none" strike="noStrike" kern="1200" cap="none" spc="0" normalizeH="0" baseline="0" noProof="0" dirty="0">
                <a:ln>
                  <a:noFill/>
                </a:ln>
                <a:solidFill>
                  <a:srgbClr val="FFBB00"/>
                </a:solidFill>
                <a:effectLst/>
                <a:uLnTx/>
                <a:uFillTx/>
                <a:latin typeface="Arial" pitchFamily="34" charset="0"/>
                <a:ea typeface="+mn-ea"/>
                <a:cs typeface="Arial" pitchFamily="34" charset="-120"/>
              </a:rPr>
              <a:t>The reporting </a:t>
            </a:r>
            <a:r>
              <a:rPr lang="en-GB" sz="1200" noProof="0" dirty="0">
                <a:solidFill>
                  <a:srgbClr val="FFBB00"/>
                </a:solidFill>
                <a:latin typeface="Arial" pitchFamily="34" charset="0"/>
                <a:cs typeface="Arial" pitchFamily="34" charset="-120"/>
              </a:rPr>
              <a:t>decision is not made in a neutral state. It is filtered through a victim’s practical knowledge of the reporting system, and the deeper emotional landscape shaped by their life experiences.</a:t>
            </a:r>
          </a:p>
        </p:txBody>
      </p:sp>
      <p:sp>
        <p:nvSpPr>
          <p:cNvPr id="28" name="Text 29">
            <a:extLst>
              <a:ext uri="{FF2B5EF4-FFF2-40B4-BE49-F238E27FC236}">
                <a16:creationId xmlns:a16="http://schemas.microsoft.com/office/drawing/2014/main" id="{D9070234-1E9F-15D9-3842-91E96010D507}"/>
              </a:ext>
            </a:extLst>
          </p:cNvPr>
          <p:cNvSpPr/>
          <p:nvPr/>
        </p:nvSpPr>
        <p:spPr>
          <a:xfrm>
            <a:off x="3285012" y="3071586"/>
            <a:ext cx="2529892"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rPr>
              <a:t>The social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E6B3C"/>
                </a:solidFill>
                <a:effectLst/>
                <a:uLnTx/>
                <a:uFillTx/>
                <a:latin typeface="Arial" pitchFamily="34" charset="0"/>
                <a:ea typeface="+mn-ea"/>
                <a:cs typeface="Arial" pitchFamily="34" charset="-120"/>
              </a:rPr>
              <a:t>response</a:t>
            </a:r>
            <a:endParaRPr kumimoji="0" lang="en-GB" sz="1600" b="0" i="0" u="none" strike="noStrike" kern="1200" cap="none" spc="0" normalizeH="0" baseline="0" noProof="0" dirty="0">
              <a:ln>
                <a:noFill/>
              </a:ln>
              <a:solidFill>
                <a:srgbClr val="1E6B3C"/>
              </a:solidFill>
              <a:effectLst/>
              <a:uLnTx/>
              <a:uFillTx/>
              <a:latin typeface="Arial" panose="020B0604020202020204"/>
              <a:ea typeface="+mn-ea"/>
              <a:cs typeface="+mn-cs"/>
            </a:endParaRPr>
          </a:p>
        </p:txBody>
      </p:sp>
      <p:sp>
        <p:nvSpPr>
          <p:cNvPr id="29" name="Text 14">
            <a:extLst>
              <a:ext uri="{FF2B5EF4-FFF2-40B4-BE49-F238E27FC236}">
                <a16:creationId xmlns:a16="http://schemas.microsoft.com/office/drawing/2014/main" id="{132C70ED-035C-479F-F2E1-D53CDC2F7A08}"/>
              </a:ext>
            </a:extLst>
          </p:cNvPr>
          <p:cNvSpPr/>
          <p:nvPr/>
        </p:nvSpPr>
        <p:spPr>
          <a:xfrm>
            <a:off x="3307802" y="3827991"/>
            <a:ext cx="2314635" cy="107289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E6B3C"/>
                </a:solidFill>
                <a:effectLst/>
                <a:uLnTx/>
                <a:uFillTx/>
                <a:latin typeface="Arial" pitchFamily="34" charset="0"/>
                <a:ea typeface="+mn-ea"/>
                <a:cs typeface="Arial" pitchFamily="34" charset="-120"/>
              </a:rPr>
              <a:t>The response from other people both bystanders and official staff sends a powerful signal to the victim, either validating their experience and offering a pathway to safety, or compounding their isolation.</a:t>
            </a:r>
          </a:p>
        </p:txBody>
      </p:sp>
      <p:sp>
        <p:nvSpPr>
          <p:cNvPr id="31" name="Text 11">
            <a:extLst>
              <a:ext uri="{FF2B5EF4-FFF2-40B4-BE49-F238E27FC236}">
                <a16:creationId xmlns:a16="http://schemas.microsoft.com/office/drawing/2014/main" id="{4AF1749B-8991-CB61-D8A5-59A9D69DF9BE}"/>
              </a:ext>
            </a:extLst>
          </p:cNvPr>
          <p:cNvSpPr/>
          <p:nvPr/>
        </p:nvSpPr>
        <p:spPr>
          <a:xfrm>
            <a:off x="623452" y="2504928"/>
            <a:ext cx="2365248"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D63E29"/>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D63E29"/>
                </a:solidFill>
                <a:effectLst/>
                <a:uLnTx/>
                <a:uFillTx/>
                <a:latin typeface="Arial" pitchFamily="34" charset="0"/>
                <a:ea typeface="Arial" pitchFamily="34" charset="-122"/>
                <a:cs typeface="Arial" pitchFamily="34" charset="-120"/>
              </a:rPr>
              <a:t>1. </a:t>
            </a:r>
            <a:endParaRPr kumimoji="0" lang="en-GB" sz="1600" b="0" i="0" u="none" strike="noStrike" kern="1200" cap="none" spc="0" normalizeH="0" baseline="0" noProof="0" dirty="0">
              <a:ln>
                <a:noFill/>
              </a:ln>
              <a:solidFill>
                <a:srgbClr val="D63E29"/>
              </a:solidFill>
              <a:effectLst/>
              <a:uLnTx/>
              <a:uFillTx/>
              <a:latin typeface="Arial" panose="020B0604020202020204"/>
              <a:ea typeface="+mn-ea"/>
              <a:cs typeface="+mn-cs"/>
            </a:endParaRPr>
          </a:p>
        </p:txBody>
      </p:sp>
      <p:sp>
        <p:nvSpPr>
          <p:cNvPr id="32" name="Text 29">
            <a:extLst>
              <a:ext uri="{FF2B5EF4-FFF2-40B4-BE49-F238E27FC236}">
                <a16:creationId xmlns:a16="http://schemas.microsoft.com/office/drawing/2014/main" id="{24ADCE79-E28B-9456-5F9A-F47C1DC38E32}"/>
              </a:ext>
            </a:extLst>
          </p:cNvPr>
          <p:cNvSpPr/>
          <p:nvPr/>
        </p:nvSpPr>
        <p:spPr>
          <a:xfrm>
            <a:off x="5825994" y="2504481"/>
            <a:ext cx="2365248"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FFBB00"/>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BB00"/>
                </a:solidFill>
                <a:effectLst/>
                <a:uLnTx/>
                <a:uFillTx/>
                <a:latin typeface="Arial" pitchFamily="34" charset="0"/>
                <a:ea typeface="+mn-ea"/>
                <a:cs typeface="Arial" pitchFamily="34" charset="-120"/>
              </a:rPr>
              <a:t>3.</a:t>
            </a:r>
            <a:endParaRPr kumimoji="0" lang="en-GB" sz="1600" b="0" i="0" u="none" strike="noStrike" kern="1200" cap="none" spc="0" normalizeH="0" baseline="0" noProof="0" dirty="0">
              <a:ln>
                <a:noFill/>
              </a:ln>
              <a:solidFill>
                <a:srgbClr val="FFBB00"/>
              </a:solidFill>
              <a:effectLst/>
              <a:uLnTx/>
              <a:uFillTx/>
              <a:latin typeface="Arial" panose="020B0604020202020204"/>
              <a:ea typeface="+mn-ea"/>
              <a:cs typeface="+mn-cs"/>
            </a:endParaRPr>
          </a:p>
        </p:txBody>
      </p:sp>
      <p:sp>
        <p:nvSpPr>
          <p:cNvPr id="33" name="Text 29">
            <a:extLst>
              <a:ext uri="{FF2B5EF4-FFF2-40B4-BE49-F238E27FC236}">
                <a16:creationId xmlns:a16="http://schemas.microsoft.com/office/drawing/2014/main" id="{4DEBC257-4F97-0921-08DF-71A47C4E9F77}"/>
              </a:ext>
            </a:extLst>
          </p:cNvPr>
          <p:cNvSpPr/>
          <p:nvPr/>
        </p:nvSpPr>
        <p:spPr>
          <a:xfrm>
            <a:off x="3273922" y="2504481"/>
            <a:ext cx="2822078"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rPr>
              <a:t>2. </a:t>
            </a:r>
            <a:endParaRPr kumimoji="0" lang="en-GB" sz="1600" b="0" i="0" u="none" strike="noStrike" kern="1200" cap="none" spc="0" normalizeH="0" baseline="0" noProof="0" dirty="0">
              <a:ln>
                <a:noFill/>
              </a:ln>
              <a:solidFill>
                <a:srgbClr val="1E6B3C"/>
              </a:solidFill>
              <a:effectLst/>
              <a:uLnTx/>
              <a:uFillTx/>
              <a:latin typeface="Arial" panose="020B0604020202020204"/>
              <a:ea typeface="+mn-ea"/>
              <a:cs typeface="+mn-cs"/>
            </a:endParaRPr>
          </a:p>
        </p:txBody>
      </p:sp>
      <p:sp>
        <p:nvSpPr>
          <p:cNvPr id="7" name="Shape 13">
            <a:extLst>
              <a:ext uri="{FF2B5EF4-FFF2-40B4-BE49-F238E27FC236}">
                <a16:creationId xmlns:a16="http://schemas.microsoft.com/office/drawing/2014/main" id="{5B1C367D-F19C-4FB9-7C5D-40E6E745CA55}"/>
              </a:ext>
            </a:extLst>
          </p:cNvPr>
          <p:cNvSpPr/>
          <p:nvPr/>
        </p:nvSpPr>
        <p:spPr>
          <a:xfrm>
            <a:off x="3314113" y="3687105"/>
            <a:ext cx="1954750" cy="18288"/>
          </a:xfrm>
          <a:prstGeom prst="rect">
            <a:avLst/>
          </a:prstGeom>
          <a:solidFill>
            <a:srgbClr val="1E6B3C">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5" name="Text 29">
            <a:extLst>
              <a:ext uri="{FF2B5EF4-FFF2-40B4-BE49-F238E27FC236}">
                <a16:creationId xmlns:a16="http://schemas.microsoft.com/office/drawing/2014/main" id="{E9B5892C-E8EC-4F7F-F036-E2B1199EDB22}"/>
              </a:ext>
            </a:extLst>
          </p:cNvPr>
          <p:cNvSpPr/>
          <p:nvPr/>
        </p:nvSpPr>
        <p:spPr>
          <a:xfrm>
            <a:off x="8366976" y="3072033"/>
            <a:ext cx="2529891"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The cost-benefit analysis of reporting</a:t>
            </a:r>
            <a:endParaRPr kumimoji="0" lang="en-GB" sz="16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6" name="Shape 31">
            <a:extLst>
              <a:ext uri="{FF2B5EF4-FFF2-40B4-BE49-F238E27FC236}">
                <a16:creationId xmlns:a16="http://schemas.microsoft.com/office/drawing/2014/main" id="{3D7A444E-EC27-C803-09C3-6A1999ED29AB}"/>
              </a:ext>
            </a:extLst>
          </p:cNvPr>
          <p:cNvSpPr/>
          <p:nvPr/>
        </p:nvSpPr>
        <p:spPr>
          <a:xfrm>
            <a:off x="8420120" y="3687105"/>
            <a:ext cx="1954750" cy="18288"/>
          </a:xfrm>
          <a:prstGeom prst="rect">
            <a:avLst/>
          </a:prstGeom>
          <a:solidFill>
            <a:srgbClr val="1F497D">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8" name="Text 32">
            <a:extLst>
              <a:ext uri="{FF2B5EF4-FFF2-40B4-BE49-F238E27FC236}">
                <a16:creationId xmlns:a16="http://schemas.microsoft.com/office/drawing/2014/main" id="{0CB6B042-4DC7-72C7-12A7-FE824F4C31EF}"/>
              </a:ext>
            </a:extLst>
          </p:cNvPr>
          <p:cNvSpPr/>
          <p:nvPr/>
        </p:nvSpPr>
        <p:spPr>
          <a:xfrm>
            <a:off x="8413950" y="3827991"/>
            <a:ext cx="2314635" cy="192622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Ultimately victims weigh up the immediate risk and anticipated emotional and practical costs of reporting against the perceived likelihood of a worthwhile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1F497D"/>
              </a:solidFill>
              <a:effectLst/>
              <a:uLnTx/>
              <a:uFillTx/>
              <a:latin typeface="Arial" pitchFamily="34" charset="0"/>
              <a:ea typeface="+mn-ea"/>
              <a:cs typeface="Arial" pitchFamily="34" charset="-120"/>
            </a:endParaRPr>
          </a:p>
        </p:txBody>
      </p:sp>
      <p:sp>
        <p:nvSpPr>
          <p:cNvPr id="9" name="Text 29">
            <a:extLst>
              <a:ext uri="{FF2B5EF4-FFF2-40B4-BE49-F238E27FC236}">
                <a16:creationId xmlns:a16="http://schemas.microsoft.com/office/drawing/2014/main" id="{97E04B3C-0C36-4ED8-1617-17E542A11CE3}"/>
              </a:ext>
            </a:extLst>
          </p:cNvPr>
          <p:cNvSpPr/>
          <p:nvPr/>
        </p:nvSpPr>
        <p:spPr>
          <a:xfrm>
            <a:off x="8373620" y="2504481"/>
            <a:ext cx="2365248"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F497D"/>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4.</a:t>
            </a:r>
            <a:endParaRPr kumimoji="0" lang="en-GB" sz="16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15" name="Freeform 2">
            <a:extLst>
              <a:ext uri="{FF2B5EF4-FFF2-40B4-BE49-F238E27FC236}">
                <a16:creationId xmlns:a16="http://schemas.microsoft.com/office/drawing/2014/main" id="{60B6ED03-293C-6680-3F06-F41B498BC616}"/>
              </a:ext>
            </a:extLst>
          </p:cNvPr>
          <p:cNvSpPr/>
          <p:nvPr/>
        </p:nvSpPr>
        <p:spPr>
          <a:xfrm>
            <a:off x="401600" y="110679"/>
            <a:ext cx="1751606" cy="880153"/>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683169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63E29"/>
        </a:solidFill>
        <a:effectLst/>
      </p:bgPr>
    </p:bg>
    <p:spTree>
      <p:nvGrpSpPr>
        <p:cNvPr id="1" name="">
          <a:extLst>
            <a:ext uri="{FF2B5EF4-FFF2-40B4-BE49-F238E27FC236}">
              <a16:creationId xmlns:a16="http://schemas.microsoft.com/office/drawing/2014/main" id="{5B302397-3139-3E6D-37BA-B8D34A1F3B31}"/>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268F380-E949-065B-D61C-8EA4D74EC526}"/>
              </a:ext>
            </a:extLst>
          </p:cNvPr>
          <p:cNvSpPr/>
          <p:nvPr/>
        </p:nvSpPr>
        <p:spPr>
          <a:xfrm>
            <a:off x="478501" y="2620320"/>
            <a:ext cx="7182387" cy="2560320"/>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1. How the nature of the incident shapes the decision to report</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52C02BD1-FA99-5F92-539D-FBDB930794DD}"/>
              </a:ext>
            </a:extLst>
          </p:cNvPr>
          <p:cNvSpPr/>
          <p:nvPr/>
        </p:nvSpPr>
        <p:spPr>
          <a:xfrm>
            <a:off x="731519" y="2282952"/>
            <a:ext cx="10728962" cy="674737"/>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4">
            <a:extLst>
              <a:ext uri="{FF2B5EF4-FFF2-40B4-BE49-F238E27FC236}">
                <a16:creationId xmlns:a16="http://schemas.microsoft.com/office/drawing/2014/main" id="{92C84B76-A9B0-7554-A686-6CE8DCA502DA}"/>
              </a:ext>
            </a:extLst>
          </p:cNvPr>
          <p:cNvSpPr/>
          <p:nvPr/>
        </p:nvSpPr>
        <p:spPr>
          <a:xfrm>
            <a:off x="60960" y="123515"/>
            <a:ext cx="2180473" cy="754309"/>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6440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CF23D-9F4A-AB8B-34F1-91B3EA63BAA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CC1304D5-7CFC-22D3-7784-D8D87178253F}"/>
              </a:ext>
            </a:extLst>
          </p:cNvPr>
          <p:cNvSpPr/>
          <p:nvPr/>
        </p:nvSpPr>
        <p:spPr>
          <a:xfrm>
            <a:off x="567140" y="756330"/>
            <a:ext cx="10769644" cy="877824"/>
          </a:xfrm>
          <a:prstGeom prst="rect">
            <a:avLst/>
          </a:prstGeom>
          <a:noFill/>
          <a:ln/>
        </p:spPr>
        <p:txBody>
          <a:bodyPr wrap="square" rtlCol="0" anchor="t"/>
          <a:lstStyle/>
          <a:p>
            <a:r>
              <a:rPr lang="en-GB" sz="2800" b="1" noProof="0" dirty="0">
                <a:solidFill>
                  <a:srgbClr val="008000"/>
                </a:solidFill>
                <a:latin typeface="Arial" pitchFamily="34" charset="0"/>
                <a:cs typeface="Arial" pitchFamily="34" charset="-120"/>
              </a:rPr>
              <a:t>Where a victim locates their experience on an informal severity scale has a critical impact on likelihood to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 2">
            <a:extLst>
              <a:ext uri="{FF2B5EF4-FFF2-40B4-BE49-F238E27FC236}">
                <a16:creationId xmlns:a16="http://schemas.microsoft.com/office/drawing/2014/main" id="{C2F8D067-235E-02AC-DB41-2C9596B2C2BD}"/>
              </a:ext>
            </a:extLst>
          </p:cNvPr>
          <p:cNvSpPr/>
          <p:nvPr/>
        </p:nvSpPr>
        <p:spPr>
          <a:xfrm>
            <a:off x="536360" y="1687967"/>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41824F43-89CD-90CA-EDE1-A95CBDB78A96}"/>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110" name="Group 109">
            <a:extLst>
              <a:ext uri="{FF2B5EF4-FFF2-40B4-BE49-F238E27FC236}">
                <a16:creationId xmlns:a16="http://schemas.microsoft.com/office/drawing/2014/main" id="{A6FAA350-6C35-8691-3E86-018D536DE7A8}"/>
              </a:ext>
            </a:extLst>
          </p:cNvPr>
          <p:cNvGrpSpPr/>
          <p:nvPr/>
        </p:nvGrpSpPr>
        <p:grpSpPr>
          <a:xfrm>
            <a:off x="536359" y="2015402"/>
            <a:ext cx="11281829" cy="472444"/>
            <a:chOff x="536359" y="2300909"/>
            <a:chExt cx="11281829" cy="472444"/>
          </a:xfrm>
        </p:grpSpPr>
        <p:sp>
          <p:nvSpPr>
            <p:cNvPr id="58" name="Rectangle: Rounded Corners 57">
              <a:extLst>
                <a:ext uri="{FF2B5EF4-FFF2-40B4-BE49-F238E27FC236}">
                  <a16:creationId xmlns:a16="http://schemas.microsoft.com/office/drawing/2014/main" id="{5C5251CD-1D09-7B3C-03D2-B72A352688F2}"/>
                </a:ext>
              </a:extLst>
            </p:cNvPr>
            <p:cNvSpPr/>
            <p:nvPr/>
          </p:nvSpPr>
          <p:spPr>
            <a:xfrm>
              <a:off x="561095" y="2574477"/>
              <a:ext cx="11257091" cy="198876"/>
            </a:xfrm>
            <a:prstGeom prst="roundRect">
              <a:avLst>
                <a:gd name="adj" fmla="val 50000"/>
              </a:avLst>
            </a:prstGeom>
            <a:gradFill flip="none" rotWithShape="1">
              <a:gsLst>
                <a:gs pos="0">
                  <a:srgbClr val="00B050"/>
                </a:gs>
                <a:gs pos="25000">
                  <a:srgbClr val="92D050"/>
                </a:gs>
                <a:gs pos="73000">
                  <a:srgbClr val="FF0000"/>
                </a:gs>
                <a:gs pos="49000">
                  <a:srgbClr val="F07E23"/>
                </a:gs>
                <a:gs pos="100000">
                  <a:srgbClr val="C00000"/>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9" name="TextBox 58">
              <a:extLst>
                <a:ext uri="{FF2B5EF4-FFF2-40B4-BE49-F238E27FC236}">
                  <a16:creationId xmlns:a16="http://schemas.microsoft.com/office/drawing/2014/main" id="{B70B6198-6CA3-EE84-06B3-2D677D20B2B1}"/>
                </a:ext>
              </a:extLst>
            </p:cNvPr>
            <p:cNvSpPr txBox="1"/>
            <p:nvPr/>
          </p:nvSpPr>
          <p:spPr>
            <a:xfrm>
              <a:off x="536359" y="2312969"/>
              <a:ext cx="2720392" cy="2596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rPr>
                <a:t>More likely to report</a:t>
              </a:r>
            </a:p>
          </p:txBody>
        </p:sp>
        <p:sp>
          <p:nvSpPr>
            <p:cNvPr id="60" name="TextBox 59">
              <a:extLst>
                <a:ext uri="{FF2B5EF4-FFF2-40B4-BE49-F238E27FC236}">
                  <a16:creationId xmlns:a16="http://schemas.microsoft.com/office/drawing/2014/main" id="{9DE734A1-354B-1B16-A2AE-9DA1402BC0B3}"/>
                </a:ext>
              </a:extLst>
            </p:cNvPr>
            <p:cNvSpPr txBox="1"/>
            <p:nvPr/>
          </p:nvSpPr>
          <p:spPr>
            <a:xfrm>
              <a:off x="8526357" y="2300909"/>
              <a:ext cx="3291831" cy="25963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rPr>
                <a:t>Less likely to report</a:t>
              </a:r>
            </a:p>
          </p:txBody>
        </p:sp>
      </p:grpSp>
      <p:sp>
        <p:nvSpPr>
          <p:cNvPr id="64" name="Rectangle: Rounded Corners 63">
            <a:extLst>
              <a:ext uri="{FF2B5EF4-FFF2-40B4-BE49-F238E27FC236}">
                <a16:creationId xmlns:a16="http://schemas.microsoft.com/office/drawing/2014/main" id="{539A69BF-FF05-4DBC-C33A-FEAF2983A0BD}"/>
              </a:ext>
            </a:extLst>
          </p:cNvPr>
          <p:cNvSpPr/>
          <p:nvPr/>
        </p:nvSpPr>
        <p:spPr>
          <a:xfrm>
            <a:off x="6252228" y="2577995"/>
            <a:ext cx="2720392" cy="2882182"/>
          </a:xfrm>
          <a:prstGeom prst="roundRect">
            <a:avLst>
              <a:gd name="adj" fmla="val 4799"/>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F497D"/>
                </a:solidFill>
                <a:effectLst/>
                <a:uLnTx/>
                <a:uFillTx/>
                <a:latin typeface="Arial" panose="020B0604020202020204"/>
                <a:ea typeface="+mn-ea"/>
                <a:cs typeface="+mn-cs"/>
              </a:rPr>
              <a:t>Verbal abuse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F497D"/>
                </a:solidFill>
                <a:effectLst/>
                <a:uLnTx/>
                <a:uFillTx/>
                <a:latin typeface="Arial" panose="020B0604020202020204"/>
                <a:ea typeface="+mn-ea"/>
                <a:cs typeface="+mn-cs"/>
              </a:rPr>
              <a:t>or harassment</a:t>
            </a:r>
            <a:endParaRPr lang="en-GB" sz="1400" b="1" i="0" u="none" strike="noStrike" kern="1200" cap="none" spc="0" normalizeH="0" baseline="0" noProof="0" dirty="0">
              <a:ln>
                <a:noFill/>
              </a:ln>
              <a:solidFill>
                <a:srgbClr val="1F497D"/>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a:ea typeface="Arial" pitchFamily="34" charset="-122"/>
                <a:cs typeface="Arial"/>
              </a:rPr>
              <a:t>Dismissed as 'he said, she said' with no prospect of proof. Widely experienced as distressing but equally widely normalised, people expect to be told to 'just get over it’.</a:t>
            </a:r>
            <a:endParaRPr lang="en-GB" sz="1100" b="0" i="0" u="none" strike="noStrike" kern="1200" cap="none" spc="0" normalizeH="0" baseline="0" noProof="0" dirty="0">
              <a:ln>
                <a:noFill/>
              </a:ln>
              <a:solidFill>
                <a:prstClr val="black"/>
              </a:solidFill>
              <a:effectLst/>
              <a:uLnTx/>
              <a:uFillTx/>
              <a:latin typeface="Arial"/>
              <a:ea typeface="Arial" pitchFamily="34" charset="-122"/>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prstClr val="black"/>
                </a:solidFill>
                <a:effectLst/>
                <a:uLnTx/>
                <a:uFillTx/>
                <a:latin typeface="Arial"/>
                <a:ea typeface="Arial" pitchFamily="34" charset="-122"/>
                <a:cs typeface="Arial"/>
              </a:rPr>
              <a:t>EM and </a:t>
            </a:r>
            <a:r>
              <a:rPr lang="en-GB" sz="1100" b="1" i="1" noProof="0" dirty="0">
                <a:solidFill>
                  <a:prstClr val="black"/>
                </a:solidFill>
                <a:latin typeface="Arial"/>
                <a:ea typeface="Arial" pitchFamily="34" charset="-122"/>
                <a:cs typeface="Arial"/>
              </a:rPr>
              <a:t>LGBTQ</a:t>
            </a:r>
            <a:r>
              <a:rPr kumimoji="0" lang="en-GB" sz="1100" b="1" i="1" u="none" strike="noStrike" kern="1200" cap="none" spc="0" normalizeH="0" baseline="0" noProof="0" dirty="0">
                <a:ln>
                  <a:noFill/>
                </a:ln>
                <a:solidFill>
                  <a:prstClr val="black"/>
                </a:solidFill>
                <a:effectLst/>
                <a:uLnTx/>
                <a:uFillTx/>
                <a:latin typeface="Arial"/>
                <a:ea typeface="Arial" pitchFamily="34" charset="-122"/>
                <a:cs typeface="Arial"/>
              </a:rPr>
              <a:t>+ respondents described particular exhaustion here: incidents are frequent but system seen to offer no viable route.</a:t>
            </a:r>
            <a:endParaRPr kumimoji="0" lang="en-GB" sz="1100" b="1" i="0" u="none" strike="noStrike" kern="1200" cap="none" spc="0" normalizeH="0" baseline="0" noProof="0" dirty="0">
              <a:ln>
                <a:noFill/>
              </a:ln>
              <a:solidFill>
                <a:prstClr val="black"/>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5" name="Rectangle: Rounded Corners 64">
            <a:extLst>
              <a:ext uri="{FF2B5EF4-FFF2-40B4-BE49-F238E27FC236}">
                <a16:creationId xmlns:a16="http://schemas.microsoft.com/office/drawing/2014/main" id="{1D698319-A638-7037-838B-2AC3F181B5EC}"/>
              </a:ext>
            </a:extLst>
          </p:cNvPr>
          <p:cNvSpPr/>
          <p:nvPr/>
        </p:nvSpPr>
        <p:spPr>
          <a:xfrm>
            <a:off x="6365840" y="3251222"/>
            <a:ext cx="2520000" cy="288000"/>
          </a:xfrm>
          <a:prstGeom prst="roundRect">
            <a:avLst>
              <a:gd name="adj" fmla="val 50000"/>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a:ea typeface="+mn-ea"/>
                <a:cs typeface="+mn-cs"/>
              </a:rPr>
              <a:t>Rarely feels reportable</a:t>
            </a:r>
          </a:p>
        </p:txBody>
      </p:sp>
      <p:sp>
        <p:nvSpPr>
          <p:cNvPr id="63" name="Rectangle: Rounded Corners 62">
            <a:extLst>
              <a:ext uri="{FF2B5EF4-FFF2-40B4-BE49-F238E27FC236}">
                <a16:creationId xmlns:a16="http://schemas.microsoft.com/office/drawing/2014/main" id="{3380AD73-B7E2-B5D2-C328-B419793F0D42}"/>
              </a:ext>
            </a:extLst>
          </p:cNvPr>
          <p:cNvSpPr/>
          <p:nvPr/>
        </p:nvSpPr>
        <p:spPr>
          <a:xfrm>
            <a:off x="6963562" y="2562766"/>
            <a:ext cx="1297723" cy="48143"/>
          </a:xfrm>
          <a:prstGeom prst="roundRect">
            <a:avLst>
              <a:gd name="adj" fmla="val 50000"/>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69" name="Rectangle: Rounded Corners 68">
            <a:extLst>
              <a:ext uri="{FF2B5EF4-FFF2-40B4-BE49-F238E27FC236}">
                <a16:creationId xmlns:a16="http://schemas.microsoft.com/office/drawing/2014/main" id="{14ACC156-7488-2BE8-0072-F435C72457AD}"/>
              </a:ext>
            </a:extLst>
          </p:cNvPr>
          <p:cNvSpPr/>
          <p:nvPr/>
        </p:nvSpPr>
        <p:spPr>
          <a:xfrm>
            <a:off x="3406659" y="2577994"/>
            <a:ext cx="2720392" cy="2882183"/>
          </a:xfrm>
          <a:prstGeom prst="roundRect">
            <a:avLst>
              <a:gd name="adj" fmla="val 7124"/>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F497D"/>
                </a:solidFill>
                <a:effectLst/>
                <a:uLnTx/>
                <a:uFillTx/>
                <a:latin typeface="Arial" panose="020B0604020202020204"/>
                <a:ea typeface="+mn-ea"/>
                <a:cs typeface="+mn-cs"/>
              </a:rPr>
              <a:t>Sexual harassment involving touch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Arial" panose="020B0604020202020204"/>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rial" panose="020B0604020202020204"/>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rPr>
              <a:t>Increasingly validated through public campaigns as reportable. Seen as a precursor to more serious offending,  which motivates some to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rPr>
              <a:t>Without evidence or witnesses, 'word against word' concerns still apply.</a:t>
            </a:r>
            <a:endPar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0" name="Rectangle: Rounded Corners 69">
            <a:extLst>
              <a:ext uri="{FF2B5EF4-FFF2-40B4-BE49-F238E27FC236}">
                <a16:creationId xmlns:a16="http://schemas.microsoft.com/office/drawing/2014/main" id="{ED0886A2-260C-CC2D-32EB-C1C422537C56}"/>
              </a:ext>
            </a:extLst>
          </p:cNvPr>
          <p:cNvSpPr/>
          <p:nvPr/>
        </p:nvSpPr>
        <p:spPr>
          <a:xfrm>
            <a:off x="3520272" y="3260099"/>
            <a:ext cx="2520000" cy="288000"/>
          </a:xfrm>
          <a:prstGeom prst="roundRect">
            <a:avLst>
              <a:gd name="adj" fmla="val 50000"/>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a:ea typeface="+mn-ea"/>
                <a:cs typeface="+mn-cs"/>
              </a:rPr>
              <a:t>Recognised but contested</a:t>
            </a:r>
          </a:p>
        </p:txBody>
      </p:sp>
      <p:sp>
        <p:nvSpPr>
          <p:cNvPr id="68" name="Rectangle: Rounded Corners 67">
            <a:extLst>
              <a:ext uri="{FF2B5EF4-FFF2-40B4-BE49-F238E27FC236}">
                <a16:creationId xmlns:a16="http://schemas.microsoft.com/office/drawing/2014/main" id="{522BB88C-71C2-11D8-F787-079928768CDF}"/>
              </a:ext>
            </a:extLst>
          </p:cNvPr>
          <p:cNvSpPr/>
          <p:nvPr/>
        </p:nvSpPr>
        <p:spPr>
          <a:xfrm>
            <a:off x="4117993" y="2562766"/>
            <a:ext cx="1297723" cy="48143"/>
          </a:xfrm>
          <a:prstGeom prst="roundRect">
            <a:avLst>
              <a:gd name="adj" fmla="val 50000"/>
            </a:avLst>
          </a:prstGeom>
          <a:solidFill>
            <a:srgbClr val="B3B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4" name="Rectangle: Rounded Corners 73">
            <a:extLst>
              <a:ext uri="{FF2B5EF4-FFF2-40B4-BE49-F238E27FC236}">
                <a16:creationId xmlns:a16="http://schemas.microsoft.com/office/drawing/2014/main" id="{0688BE3E-523A-F51C-1148-852EC87C797E}"/>
              </a:ext>
            </a:extLst>
          </p:cNvPr>
          <p:cNvSpPr/>
          <p:nvPr/>
        </p:nvSpPr>
        <p:spPr>
          <a:xfrm>
            <a:off x="9097794" y="2577995"/>
            <a:ext cx="2720392" cy="2882182"/>
          </a:xfrm>
          <a:prstGeom prst="roundRect">
            <a:avLst>
              <a:gd name="adj" fmla="val 5129"/>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F497D"/>
                </a:solidFill>
                <a:effectLst/>
                <a:uLnTx/>
                <a:uFillTx/>
                <a:latin typeface="Arial" panose="020B0604020202020204"/>
                <a:ea typeface="+mn-ea"/>
                <a:cs typeface="+mn-cs"/>
              </a:rPr>
              <a:t>Staring or non-verbal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F497D"/>
                </a:solidFill>
                <a:effectLst/>
                <a:uLnTx/>
                <a:uFillTx/>
                <a:latin typeface="Arial" panose="020B0604020202020204"/>
                <a:ea typeface="+mn-ea"/>
                <a:cs typeface="+mn-cs"/>
              </a:rPr>
              <a:t>Intimidation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rPr>
              <a:t>Impossible to prove and widely assumed to be beneath the threshold of what any authority would act on. People can often doubt their own perception of the threat.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prstClr val="black"/>
                </a:solidFill>
                <a:effectLst/>
                <a:uLnTx/>
                <a:uFillTx/>
                <a:latin typeface="Arial" pitchFamily="34" charset="0"/>
                <a:ea typeface="Arial" pitchFamily="34" charset="-122"/>
                <a:cs typeface="Arial" pitchFamily="34" charset="-120"/>
              </a:rPr>
              <a:t>Yet this category causes significant distress and, for some, changes travel behaviour entirely.</a:t>
            </a:r>
            <a:endPar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5" name="Rectangle: Rounded Corners 74">
            <a:extLst>
              <a:ext uri="{FF2B5EF4-FFF2-40B4-BE49-F238E27FC236}">
                <a16:creationId xmlns:a16="http://schemas.microsoft.com/office/drawing/2014/main" id="{9323FF6E-1CFA-92E1-9CE8-544FD3401F3E}"/>
              </a:ext>
            </a:extLst>
          </p:cNvPr>
          <p:cNvSpPr/>
          <p:nvPr/>
        </p:nvSpPr>
        <p:spPr>
          <a:xfrm>
            <a:off x="9211407" y="3243261"/>
            <a:ext cx="2520000" cy="288000"/>
          </a:xfrm>
          <a:prstGeom prst="roundRect">
            <a:avLst>
              <a:gd name="adj" fmla="val 50000"/>
            </a:avLst>
          </a:prstGeom>
          <a:solidFill>
            <a:srgbClr val="C05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a:ea typeface="+mn-ea"/>
                <a:cs typeface="+mn-cs"/>
              </a:rPr>
              <a:t>Almost never reported</a:t>
            </a:r>
          </a:p>
        </p:txBody>
      </p:sp>
      <p:sp>
        <p:nvSpPr>
          <p:cNvPr id="73" name="Rectangle: Rounded Corners 72">
            <a:extLst>
              <a:ext uri="{FF2B5EF4-FFF2-40B4-BE49-F238E27FC236}">
                <a16:creationId xmlns:a16="http://schemas.microsoft.com/office/drawing/2014/main" id="{5885DD30-81DC-398D-189F-346F9B61D503}"/>
              </a:ext>
            </a:extLst>
          </p:cNvPr>
          <p:cNvSpPr/>
          <p:nvPr/>
        </p:nvSpPr>
        <p:spPr>
          <a:xfrm>
            <a:off x="9809128" y="2562766"/>
            <a:ext cx="1297723" cy="4814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89" name="Rectangle: Rounded Corners 88">
            <a:extLst>
              <a:ext uri="{FF2B5EF4-FFF2-40B4-BE49-F238E27FC236}">
                <a16:creationId xmlns:a16="http://schemas.microsoft.com/office/drawing/2014/main" id="{CFE22BD0-855B-67CF-3192-5DDE0339B755}"/>
              </a:ext>
            </a:extLst>
          </p:cNvPr>
          <p:cNvSpPr/>
          <p:nvPr/>
        </p:nvSpPr>
        <p:spPr>
          <a:xfrm>
            <a:off x="561095" y="2577996"/>
            <a:ext cx="2720392" cy="2882182"/>
          </a:xfrm>
          <a:prstGeom prst="roundRect">
            <a:avLst>
              <a:gd name="adj" fmla="val 5812"/>
            </a:avLst>
          </a:prstGeom>
          <a:solidFill>
            <a:schemeClr val="bg1">
              <a:lumMod val="8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F497D"/>
                </a:solidFill>
                <a:effectLst/>
                <a:uLnTx/>
                <a:uFillTx/>
                <a:latin typeface="Arial" panose="020B0604020202020204"/>
                <a:ea typeface="+mn-ea"/>
                <a:cs typeface="+mn-cs"/>
              </a:rPr>
              <a:t>Physical assault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Arial" pitchFamily="34" charset="-122"/>
                <a:cs typeface="Arial" pitchFamily="34" charset="-120"/>
              </a:rPr>
              <a:t>Constitutes an unambiguous crime. People feel they have standing, others will take it seriously, and there is a plausible path to consequences.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prstClr val="black"/>
                </a:solidFill>
                <a:effectLst/>
                <a:uLnTx/>
                <a:uFillTx/>
                <a:latin typeface="Arial" pitchFamily="34" charset="0"/>
                <a:ea typeface="Arial" pitchFamily="34" charset="-122"/>
                <a:cs typeface="Arial" pitchFamily="34" charset="-120"/>
              </a:rPr>
              <a:t>Even so, fear of retaliation or futility can prevent reporting in the moment.</a:t>
            </a: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0" name="Rectangle: Rounded Corners 89">
            <a:extLst>
              <a:ext uri="{FF2B5EF4-FFF2-40B4-BE49-F238E27FC236}">
                <a16:creationId xmlns:a16="http://schemas.microsoft.com/office/drawing/2014/main" id="{38C17C23-0073-8C20-DBEB-8686D32E2BB4}"/>
              </a:ext>
            </a:extLst>
          </p:cNvPr>
          <p:cNvSpPr/>
          <p:nvPr/>
        </p:nvSpPr>
        <p:spPr>
          <a:xfrm>
            <a:off x="674093" y="3251222"/>
            <a:ext cx="2520000" cy="288000"/>
          </a:xfrm>
          <a:prstGeom prst="roundRect">
            <a:avLst>
              <a:gd name="adj" fmla="val 50000"/>
            </a:avLst>
          </a:prstGeom>
          <a:solidFill>
            <a:srgbClr val="06B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white"/>
                </a:solidFill>
                <a:effectLst/>
                <a:uLnTx/>
                <a:uFillTx/>
                <a:latin typeface="Arial" panose="020B0604020202020204"/>
                <a:ea typeface="+mn-ea"/>
                <a:cs typeface="+mn-cs"/>
              </a:rPr>
              <a:t>Clear reporting threshold</a:t>
            </a:r>
          </a:p>
        </p:txBody>
      </p:sp>
      <p:sp>
        <p:nvSpPr>
          <p:cNvPr id="88" name="Rectangle: Rounded Corners 87">
            <a:extLst>
              <a:ext uri="{FF2B5EF4-FFF2-40B4-BE49-F238E27FC236}">
                <a16:creationId xmlns:a16="http://schemas.microsoft.com/office/drawing/2014/main" id="{8FD6C5B4-EB8A-F6D7-BEDA-29696876F5E1}"/>
              </a:ext>
            </a:extLst>
          </p:cNvPr>
          <p:cNvSpPr/>
          <p:nvPr/>
        </p:nvSpPr>
        <p:spPr>
          <a:xfrm>
            <a:off x="1272429" y="2562766"/>
            <a:ext cx="1297723" cy="48143"/>
          </a:xfrm>
          <a:prstGeom prst="roundRect">
            <a:avLst>
              <a:gd name="adj" fmla="val 50000"/>
            </a:avLst>
          </a:prstGeom>
          <a:solidFill>
            <a:srgbClr val="06B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3" name="Text 35">
            <a:extLst>
              <a:ext uri="{FF2B5EF4-FFF2-40B4-BE49-F238E27FC236}">
                <a16:creationId xmlns:a16="http://schemas.microsoft.com/office/drawing/2014/main" id="{CCC738B1-761D-842A-F9FE-A07D4F35446F}"/>
              </a:ext>
            </a:extLst>
          </p:cNvPr>
          <p:cNvSpPr/>
          <p:nvPr/>
        </p:nvSpPr>
        <p:spPr>
          <a:xfrm>
            <a:off x="583410" y="5700471"/>
            <a:ext cx="2365248" cy="70713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1"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rPr>
              <a:t>"I wanted him to be prosecuted for his assault because it was completely unjustified."</a:t>
            </a:r>
            <a:endParaRPr kumimoji="0" lang="en-GB" sz="1050" b="0" i="0" u="none" strike="noStrike" kern="1200" cap="none" spc="0" normalizeH="0" baseline="0" noProof="0" dirty="0">
              <a:ln>
                <a:noFill/>
              </a:ln>
              <a:solidFill>
                <a:srgbClr val="1E6B3C"/>
              </a:solidFill>
              <a:effectLst/>
              <a:uLnTx/>
              <a:uFillTx/>
              <a:latin typeface="Arial" panose="020B0604020202020204"/>
              <a:ea typeface="+mn-ea"/>
              <a:cs typeface="+mn-cs"/>
            </a:endParaRPr>
          </a:p>
        </p:txBody>
      </p:sp>
      <p:sp>
        <p:nvSpPr>
          <p:cNvPr id="105" name="Text 37">
            <a:extLst>
              <a:ext uri="{FF2B5EF4-FFF2-40B4-BE49-F238E27FC236}">
                <a16:creationId xmlns:a16="http://schemas.microsoft.com/office/drawing/2014/main" id="{529F7F05-DBE9-002C-D3A5-D3549A57EFE0}"/>
              </a:ext>
            </a:extLst>
          </p:cNvPr>
          <p:cNvSpPr/>
          <p:nvPr/>
        </p:nvSpPr>
        <p:spPr>
          <a:xfrm>
            <a:off x="3424146" y="5700471"/>
            <a:ext cx="2536840" cy="70713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1"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rPr>
              <a:t>"There are adverts saying if someone is brushing up against you on the tube, that counts as sexual assault. Report it."</a:t>
            </a:r>
            <a:endParaRPr kumimoji="0" lang="en-GB" sz="1050" b="0" i="0" u="none" strike="noStrike" kern="1200" cap="none" spc="0" normalizeH="0" baseline="0" noProof="0" dirty="0">
              <a:ln>
                <a:noFill/>
              </a:ln>
              <a:solidFill>
                <a:srgbClr val="1E6B3C"/>
              </a:solidFill>
              <a:effectLst/>
              <a:uLnTx/>
              <a:uFillTx/>
              <a:latin typeface="Arial" panose="020B0604020202020204"/>
              <a:ea typeface="+mn-ea"/>
              <a:cs typeface="+mn-cs"/>
            </a:endParaRPr>
          </a:p>
        </p:txBody>
      </p:sp>
      <p:sp>
        <p:nvSpPr>
          <p:cNvPr id="107" name="Text 39">
            <a:extLst>
              <a:ext uri="{FF2B5EF4-FFF2-40B4-BE49-F238E27FC236}">
                <a16:creationId xmlns:a16="http://schemas.microsoft.com/office/drawing/2014/main" id="{E34AB058-7C94-449C-6F21-1DAFBA962B83}"/>
              </a:ext>
            </a:extLst>
          </p:cNvPr>
          <p:cNvSpPr/>
          <p:nvPr/>
        </p:nvSpPr>
        <p:spPr>
          <a:xfrm>
            <a:off x="6231015" y="5700471"/>
            <a:ext cx="2511552" cy="70713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“People think and feel like they can say what they want without any consequence, but maybe when it's verbal, as horrible as it is, you do just kind of brush it off.”</a:t>
            </a:r>
          </a:p>
        </p:txBody>
      </p:sp>
      <p:sp>
        <p:nvSpPr>
          <p:cNvPr id="109" name="Text 41">
            <a:extLst>
              <a:ext uri="{FF2B5EF4-FFF2-40B4-BE49-F238E27FC236}">
                <a16:creationId xmlns:a16="http://schemas.microsoft.com/office/drawing/2014/main" id="{42C7232C-558F-5A89-FEB4-9E621673ADC5}"/>
              </a:ext>
            </a:extLst>
          </p:cNvPr>
          <p:cNvSpPr/>
          <p:nvPr/>
        </p:nvSpPr>
        <p:spPr>
          <a:xfrm>
            <a:off x="9105618" y="5700471"/>
            <a:ext cx="2712568" cy="70713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1"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rPr>
              <a:t>"He didn't harm me, he didn't say anything. So I didn't feel I could get off the train and say to somebody, oh, there's this man."</a:t>
            </a:r>
            <a:endParaRPr kumimoji="0" lang="en-GB" sz="1050" b="0" i="0" u="none" strike="noStrike" kern="1200" cap="none" spc="0" normalizeH="0" baseline="0" noProof="0" dirty="0">
              <a:ln>
                <a:noFill/>
              </a:ln>
              <a:solidFill>
                <a:srgbClr val="1E6B3C"/>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7FD01AF4-2AF7-B683-BC40-393FB25139B5}"/>
              </a:ext>
            </a:extLst>
          </p:cNvPr>
          <p:cNvGrpSpPr/>
          <p:nvPr/>
        </p:nvGrpSpPr>
        <p:grpSpPr>
          <a:xfrm>
            <a:off x="-1" y="1"/>
            <a:ext cx="339835" cy="6857999"/>
            <a:chOff x="-1" y="1"/>
            <a:chExt cx="339835" cy="6857999"/>
          </a:xfrm>
        </p:grpSpPr>
        <p:sp>
          <p:nvSpPr>
            <p:cNvPr id="2" name="Rectangle 1">
              <a:extLst>
                <a:ext uri="{FF2B5EF4-FFF2-40B4-BE49-F238E27FC236}">
                  <a16:creationId xmlns:a16="http://schemas.microsoft.com/office/drawing/2014/main" id="{C4515D97-8434-767E-E023-56A0BC4C8962}"/>
                </a:ext>
              </a:extLst>
            </p:cNvPr>
            <p:cNvSpPr/>
            <p:nvPr/>
          </p:nvSpPr>
          <p:spPr>
            <a:xfrm>
              <a:off x="0" y="1"/>
              <a:ext cx="339834" cy="6857999"/>
            </a:xfrm>
            <a:prstGeom prst="rect">
              <a:avLst/>
            </a:prstGeom>
            <a:solidFill>
              <a:srgbClr val="D63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11" name="Rectangle 110">
              <a:extLst>
                <a:ext uri="{FF2B5EF4-FFF2-40B4-BE49-F238E27FC236}">
                  <a16:creationId xmlns:a16="http://schemas.microsoft.com/office/drawing/2014/main" id="{5E351D3E-D0A2-D593-D2C7-CD212B631160}"/>
                </a:ext>
              </a:extLst>
            </p:cNvPr>
            <p:cNvSpPr/>
            <p:nvPr/>
          </p:nvSpPr>
          <p:spPr>
            <a:xfrm rot="16200000">
              <a:off x="-1388601" y="1421041"/>
              <a:ext cx="3115868"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NATURE OF THE INCIDENT</a:t>
              </a:r>
            </a:p>
          </p:txBody>
        </p:sp>
      </p:grpSp>
    </p:spTree>
    <p:extLst>
      <p:ext uri="{BB962C8B-B14F-4D97-AF65-F5344CB8AC3E}">
        <p14:creationId xmlns:p14="http://schemas.microsoft.com/office/powerpoint/2010/main" val="3561499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85216" y="623552"/>
            <a:ext cx="11094720"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Reporting rates drop sharply as incidents become less physical: verbal abuse and antisocial behaviour are the least likely to be reported</a:t>
            </a:r>
          </a:p>
        </p:txBody>
      </p:sp>
      <p:sp>
        <p:nvSpPr>
          <p:cNvPr id="4" name="Text 2"/>
          <p:cNvSpPr/>
          <p:nvPr/>
        </p:nvSpPr>
        <p:spPr>
          <a:xfrm>
            <a:off x="548640" y="1496670"/>
            <a:ext cx="11094720" cy="3657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33" b="0" i="1" u="none" strike="noStrike" kern="1200" cap="none" spc="0" normalizeH="0" baseline="0" noProof="0" dirty="0">
                <a:ln>
                  <a:noFill/>
                </a:ln>
                <a:solidFill>
                  <a:srgbClr val="5A6B62"/>
                </a:solidFill>
                <a:effectLst/>
                <a:uLnTx/>
                <a:uFillTx/>
                <a:latin typeface="Arial" panose="020B0604020202020204" pitchFamily="34" charset="0"/>
                <a:ea typeface="Arial" pitchFamily="34" charset="-122"/>
                <a:cs typeface="Arial" panose="020B0604020202020204" pitchFamily="34" charset="0"/>
              </a:rPr>
              <a:t>Percentage who reported experiencing or observing each type of unwanted behaviour on London transport (Yonder, base 191–753)</a:t>
            </a:r>
            <a:endParaRPr kumimoji="0" lang="en-GB" sz="1333"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5" name="Chart 0"/>
          <p:cNvGraphicFramePr/>
          <p:nvPr>
            <p:extLst>
              <p:ext uri="{D42A27DB-BD31-4B8C-83A1-F6EECF244321}">
                <p14:modId xmlns:p14="http://schemas.microsoft.com/office/powerpoint/2010/main" val="2604994927"/>
              </p:ext>
            </p:extLst>
          </p:nvPr>
        </p:nvGraphicFramePr>
        <p:xfrm>
          <a:off x="619854" y="1831377"/>
          <a:ext cx="8290560" cy="4099673"/>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9009888" y="2018544"/>
            <a:ext cx="2682240" cy="1109472"/>
          </a:xfrm>
          <a:prstGeom prst="rect">
            <a:avLst/>
          </a:prstGeom>
          <a:solidFill>
            <a:srgbClr val="E8F2EC"/>
          </a:solidFill>
          <a:ln w="12700">
            <a:solidFill>
              <a:srgbClr val="C2E0C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Shape 4"/>
          <p:cNvSpPr/>
          <p:nvPr/>
        </p:nvSpPr>
        <p:spPr>
          <a:xfrm>
            <a:off x="9009888" y="2018544"/>
            <a:ext cx="73152" cy="1109472"/>
          </a:xfrm>
          <a:prstGeom prst="rect">
            <a:avLst/>
          </a:prstGeom>
          <a:solidFill>
            <a:srgbClr val="1E6B3C"/>
          </a:solidFill>
          <a:ln w="12700">
            <a:solidFill>
              <a:srgbClr val="1E6B3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5"/>
          <p:cNvSpPr/>
          <p:nvPr/>
        </p:nvSpPr>
        <p:spPr>
          <a:xfrm>
            <a:off x="9192768" y="2140464"/>
            <a:ext cx="2438400" cy="423617"/>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467" b="1" i="0" u="none" strike="noStrike" kern="1200" cap="none" spc="0" normalizeH="0" baseline="0" noProof="0" dirty="0">
                <a:ln>
                  <a:noFill/>
                </a:ln>
                <a:solidFill>
                  <a:srgbClr val="1E6B3C"/>
                </a:solidFill>
                <a:effectLst/>
                <a:uLnTx/>
                <a:uFillTx/>
                <a:latin typeface="Arial" panose="020B0604020202020204" pitchFamily="34" charset="0"/>
                <a:ea typeface="Arial" pitchFamily="34" charset="-122"/>
                <a:cs typeface="Arial" panose="020B0604020202020204" pitchFamily="34" charset="0"/>
              </a:rPr>
              <a:t>31%</a:t>
            </a:r>
            <a:endParaRPr kumimoji="0" lang="en-GB" sz="34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 6"/>
          <p:cNvSpPr/>
          <p:nvPr/>
        </p:nvSpPr>
        <p:spPr>
          <a:xfrm>
            <a:off x="9192768" y="2676912"/>
            <a:ext cx="2328672" cy="50430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67" b="0" i="0" u="none" strike="noStrike" kern="1200" cap="none" spc="0" normalizeH="0" baseline="0" noProof="0" dirty="0">
                <a:ln>
                  <a:noFill/>
                </a:ln>
                <a:solidFill>
                  <a:srgbClr val="2C3E35"/>
                </a:solidFill>
                <a:effectLst/>
                <a:uLnTx/>
                <a:uFillTx/>
                <a:latin typeface="Arial" panose="020B0604020202020204" pitchFamily="34" charset="0"/>
                <a:ea typeface="Arial" pitchFamily="34" charset="-122"/>
                <a:cs typeface="Arial" panose="020B0604020202020204" pitchFamily="34" charset="0"/>
              </a:rPr>
              <a:t>report physical assault or violence</a:t>
            </a:r>
            <a:endParaRPr kumimoji="0" lang="en-GB" sz="12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Shape 7"/>
          <p:cNvSpPr/>
          <p:nvPr/>
        </p:nvSpPr>
        <p:spPr>
          <a:xfrm>
            <a:off x="9009888" y="3303137"/>
            <a:ext cx="2682240" cy="1109472"/>
          </a:xfrm>
          <a:prstGeom prst="rect">
            <a:avLst/>
          </a:prstGeom>
          <a:solidFill>
            <a:srgbClr val="FFF3E0"/>
          </a:solidFill>
          <a:ln w="12700">
            <a:solidFill>
              <a:srgbClr val="E8C89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Shape 8"/>
          <p:cNvSpPr/>
          <p:nvPr/>
        </p:nvSpPr>
        <p:spPr>
          <a:xfrm>
            <a:off x="9009888" y="3303137"/>
            <a:ext cx="73152" cy="1109472"/>
          </a:xfrm>
          <a:prstGeom prst="rect">
            <a:avLst/>
          </a:prstGeom>
          <a:solidFill>
            <a:srgbClr val="8B4500"/>
          </a:solidFill>
          <a:ln w="12700">
            <a:solidFill>
              <a:srgbClr val="8B45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Text 9"/>
          <p:cNvSpPr/>
          <p:nvPr/>
        </p:nvSpPr>
        <p:spPr>
          <a:xfrm>
            <a:off x="9192768" y="3425057"/>
            <a:ext cx="2438400" cy="423617"/>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467" b="1" i="0" u="none" strike="noStrike" kern="1200" cap="none" spc="0" normalizeH="0" baseline="0" noProof="0" dirty="0">
                <a:ln>
                  <a:noFill/>
                </a:ln>
                <a:solidFill>
                  <a:srgbClr val="8B4500"/>
                </a:solidFill>
                <a:effectLst/>
                <a:uLnTx/>
                <a:uFillTx/>
                <a:latin typeface="Arial" panose="020B0604020202020204" pitchFamily="34" charset="0"/>
                <a:ea typeface="Arial" pitchFamily="34" charset="-122"/>
                <a:cs typeface="Arial" panose="020B0604020202020204" pitchFamily="34" charset="0"/>
              </a:rPr>
              <a:t>20%</a:t>
            </a:r>
            <a:endParaRPr kumimoji="0" lang="en-GB" sz="34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 10"/>
          <p:cNvSpPr/>
          <p:nvPr/>
        </p:nvSpPr>
        <p:spPr>
          <a:xfrm>
            <a:off x="9192768" y="3961505"/>
            <a:ext cx="2438400" cy="50430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67" b="0" i="0" u="none" strike="noStrike" kern="1200" cap="none" spc="0" normalizeH="0" baseline="0" noProof="0" dirty="0">
                <a:ln>
                  <a:noFill/>
                </a:ln>
                <a:solidFill>
                  <a:srgbClr val="2C3E35"/>
                </a:solidFill>
                <a:effectLst/>
                <a:uLnTx/>
                <a:uFillTx/>
                <a:latin typeface="Arial" panose="020B0604020202020204" pitchFamily="34" charset="0"/>
                <a:ea typeface="Arial" pitchFamily="34" charset="-122"/>
                <a:cs typeface="Arial" panose="020B0604020202020204" pitchFamily="34" charset="0"/>
              </a:rPr>
              <a:t>report verbal abuse or</a:t>
            </a:r>
            <a:r>
              <a:rPr kumimoji="0" lang="en-GB" sz="12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a:t>
            </a:r>
            <a:r>
              <a:rPr kumimoji="0" lang="en-GB" sz="1267" b="0" i="0" u="none" strike="noStrike" kern="1200" cap="none" spc="0" normalizeH="0" baseline="0" noProof="0" dirty="0">
                <a:ln>
                  <a:noFill/>
                </a:ln>
                <a:solidFill>
                  <a:srgbClr val="2C3E35"/>
                </a:solidFill>
                <a:effectLst/>
                <a:uLnTx/>
                <a:uFillTx/>
                <a:latin typeface="Arial" panose="020B0604020202020204" pitchFamily="34" charset="0"/>
                <a:ea typeface="Arial" pitchFamily="34" charset="-122"/>
                <a:cs typeface="Arial" panose="020B0604020202020204" pitchFamily="34" charset="0"/>
              </a:rPr>
              <a:t>arassment, half the</a:t>
            </a:r>
            <a:r>
              <a:rPr kumimoji="0" lang="en-GB" sz="12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267" b="0" i="0" u="none" strike="noStrike" kern="1200" cap="none" spc="0" normalizeH="0" baseline="0" noProof="0" dirty="0">
                <a:ln>
                  <a:noFill/>
                </a:ln>
                <a:solidFill>
                  <a:srgbClr val="2C3E35"/>
                </a:solidFill>
                <a:effectLst/>
                <a:uLnTx/>
                <a:uFillTx/>
                <a:latin typeface="Arial" panose="020B0604020202020204" pitchFamily="34" charset="0"/>
                <a:ea typeface="Arial" pitchFamily="34" charset="-122"/>
                <a:cs typeface="Arial" panose="020B0604020202020204" pitchFamily="34" charset="0"/>
              </a:rPr>
              <a:t>rate of theft</a:t>
            </a:r>
            <a:endParaRPr kumimoji="0" lang="en-GB" sz="12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Shape 11"/>
          <p:cNvSpPr/>
          <p:nvPr/>
        </p:nvSpPr>
        <p:spPr>
          <a:xfrm>
            <a:off x="9009888" y="4596599"/>
            <a:ext cx="2682240" cy="1109472"/>
          </a:xfrm>
          <a:prstGeom prst="rect">
            <a:avLst/>
          </a:prstGeom>
          <a:solidFill>
            <a:srgbClr val="FDE8E8"/>
          </a:solidFill>
          <a:ln w="12700">
            <a:solidFill>
              <a:srgbClr val="E8AAA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Shape 12"/>
          <p:cNvSpPr/>
          <p:nvPr/>
        </p:nvSpPr>
        <p:spPr>
          <a:xfrm>
            <a:off x="9009888" y="4596599"/>
            <a:ext cx="73152" cy="1109472"/>
          </a:xfrm>
          <a:prstGeom prst="rect">
            <a:avLst/>
          </a:prstGeom>
          <a:solidFill>
            <a:srgbClr val="7A1C1C"/>
          </a:solidFill>
          <a:ln w="12700">
            <a:solidFill>
              <a:srgbClr val="7A1C1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 13"/>
          <p:cNvSpPr/>
          <p:nvPr/>
        </p:nvSpPr>
        <p:spPr>
          <a:xfrm>
            <a:off x="9192768" y="4718519"/>
            <a:ext cx="2438400" cy="423617"/>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467" b="1" i="0" u="none" strike="noStrike" kern="1200" cap="none" spc="0" normalizeH="0" baseline="0" noProof="0" dirty="0">
                <a:ln>
                  <a:noFill/>
                </a:ln>
                <a:solidFill>
                  <a:srgbClr val="7A1C1C"/>
                </a:solidFill>
                <a:effectLst/>
                <a:uLnTx/>
                <a:uFillTx/>
                <a:latin typeface="Arial" panose="020B0604020202020204" pitchFamily="34" charset="0"/>
                <a:ea typeface="Arial" pitchFamily="34" charset="-122"/>
                <a:cs typeface="Arial" panose="020B0604020202020204" pitchFamily="34" charset="0"/>
              </a:rPr>
              <a:t>16%</a:t>
            </a:r>
            <a:endParaRPr kumimoji="0" lang="en-GB" sz="34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Text 14"/>
          <p:cNvSpPr/>
          <p:nvPr/>
        </p:nvSpPr>
        <p:spPr>
          <a:xfrm>
            <a:off x="9192768" y="5254967"/>
            <a:ext cx="2572512" cy="504305"/>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67" b="0" i="0" u="none" strike="noStrike" kern="1200" cap="none" spc="0" normalizeH="0" baseline="0" noProof="0" dirty="0">
                <a:ln>
                  <a:noFill/>
                </a:ln>
                <a:solidFill>
                  <a:srgbClr val="2C3E35"/>
                </a:solidFill>
                <a:effectLst/>
                <a:uLnTx/>
                <a:uFillTx/>
                <a:latin typeface="Arial" panose="020B0604020202020204" pitchFamily="34" charset="0"/>
                <a:ea typeface="Arial" pitchFamily="34" charset="-122"/>
                <a:cs typeface="Arial" panose="020B0604020202020204" pitchFamily="34" charset="0"/>
              </a:rPr>
              <a:t>report general </a:t>
            </a:r>
            <a:r>
              <a:rPr lang="en-GB" sz="1267" noProof="0" dirty="0">
                <a:solidFill>
                  <a:srgbClr val="2C3E35"/>
                </a:solidFill>
                <a:latin typeface="Arial" panose="020B0604020202020204" pitchFamily="34" charset="0"/>
                <a:cs typeface="Arial" panose="020B0604020202020204" pitchFamily="34" charset="0"/>
              </a:rPr>
              <a:t>antisocial behaviour, </a:t>
            </a:r>
            <a:r>
              <a:rPr kumimoji="0" lang="en-GB" sz="1267" b="0" i="0" u="none" strike="noStrike" kern="1200" cap="none" spc="0" normalizeH="0" baseline="0" noProof="0" dirty="0">
                <a:ln>
                  <a:noFill/>
                </a:ln>
                <a:solidFill>
                  <a:srgbClr val="2C3E35"/>
                </a:solidFill>
                <a:effectLst/>
                <a:uLnTx/>
                <a:uFillTx/>
                <a:latin typeface="Arial" panose="020B0604020202020204" pitchFamily="34" charset="0"/>
                <a:ea typeface="Arial" pitchFamily="34" charset="-122"/>
                <a:cs typeface="Arial" panose="020B0604020202020204" pitchFamily="34" charset="0"/>
              </a:rPr>
              <a:t>the lowest</a:t>
            </a:r>
            <a:r>
              <a:rPr kumimoji="0" lang="en-GB" sz="12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267" b="0" i="0" u="none" strike="noStrike" kern="1200" cap="none" spc="0" normalizeH="0" baseline="0" noProof="0" dirty="0">
                <a:ln>
                  <a:noFill/>
                </a:ln>
                <a:solidFill>
                  <a:srgbClr val="2C3E35"/>
                </a:solidFill>
                <a:effectLst/>
                <a:uLnTx/>
                <a:uFillTx/>
                <a:latin typeface="Arial" panose="020B0604020202020204" pitchFamily="34" charset="0"/>
                <a:ea typeface="Arial" pitchFamily="34" charset="-122"/>
                <a:cs typeface="Arial" panose="020B0604020202020204" pitchFamily="34" charset="0"/>
              </a:rPr>
              <a:t>reporting rate of all</a:t>
            </a:r>
            <a:endParaRPr kumimoji="0" lang="en-GB" sz="1267"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 43">
            <a:extLst>
              <a:ext uri="{FF2B5EF4-FFF2-40B4-BE49-F238E27FC236}">
                <a16:creationId xmlns:a16="http://schemas.microsoft.com/office/drawing/2014/main" id="{E7620EFB-19FF-F25D-0497-F993421F0570}"/>
              </a:ext>
            </a:extLst>
          </p:cNvPr>
          <p:cNvSpPr/>
          <p:nvPr/>
        </p:nvSpPr>
        <p:spPr>
          <a:xfrm>
            <a:off x="499872" y="6102829"/>
            <a:ext cx="1126540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C8844"/>
                </a:solidFill>
                <a:effectLst/>
                <a:uLnTx/>
                <a:uFillTx/>
                <a:latin typeface="Arial" panose="020B0604020202020204"/>
                <a:ea typeface="+mn-ea"/>
                <a:cs typeface="+mn-cs"/>
              </a:rPr>
              <a:t>Intimidation and verbal abuse (the most frequently experienced incidents) are also the least likely to be reported. The gap between 'distressing' and 'feels reportable' is widest precisely where harm is most common.</a:t>
            </a:r>
          </a:p>
        </p:txBody>
      </p:sp>
      <p:grpSp>
        <p:nvGrpSpPr>
          <p:cNvPr id="21" name="Group 20">
            <a:extLst>
              <a:ext uri="{FF2B5EF4-FFF2-40B4-BE49-F238E27FC236}">
                <a16:creationId xmlns:a16="http://schemas.microsoft.com/office/drawing/2014/main" id="{D7C90635-EF8F-023A-A2D3-7A8CBBC90320}"/>
              </a:ext>
            </a:extLst>
          </p:cNvPr>
          <p:cNvGrpSpPr/>
          <p:nvPr/>
        </p:nvGrpSpPr>
        <p:grpSpPr>
          <a:xfrm>
            <a:off x="-13084" y="1"/>
            <a:ext cx="339835" cy="6857999"/>
            <a:chOff x="-1" y="1"/>
            <a:chExt cx="339835" cy="6857999"/>
          </a:xfrm>
        </p:grpSpPr>
        <p:sp>
          <p:nvSpPr>
            <p:cNvPr id="22" name="Rectangle 21">
              <a:extLst>
                <a:ext uri="{FF2B5EF4-FFF2-40B4-BE49-F238E27FC236}">
                  <a16:creationId xmlns:a16="http://schemas.microsoft.com/office/drawing/2014/main" id="{FFFB536C-A51C-4F20-76D3-C4BF612376C7}"/>
                </a:ext>
              </a:extLst>
            </p:cNvPr>
            <p:cNvSpPr/>
            <p:nvPr/>
          </p:nvSpPr>
          <p:spPr>
            <a:xfrm>
              <a:off x="0" y="1"/>
              <a:ext cx="339834" cy="6857999"/>
            </a:xfrm>
            <a:prstGeom prst="rect">
              <a:avLst/>
            </a:prstGeom>
            <a:solidFill>
              <a:srgbClr val="D63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08D8AD56-D55C-7F89-AAA4-CCC8FA51594A}"/>
                </a:ext>
              </a:extLst>
            </p:cNvPr>
            <p:cNvSpPr/>
            <p:nvPr/>
          </p:nvSpPr>
          <p:spPr>
            <a:xfrm rot="16200000">
              <a:off x="-1388601" y="1421041"/>
              <a:ext cx="3115868"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NATURE OF THE INCIDENT</a:t>
              </a:r>
            </a:p>
          </p:txBody>
        </p:sp>
      </p:grpSp>
      <p:sp>
        <p:nvSpPr>
          <p:cNvPr id="24" name="Freeform 2">
            <a:extLst>
              <a:ext uri="{FF2B5EF4-FFF2-40B4-BE49-F238E27FC236}">
                <a16:creationId xmlns:a16="http://schemas.microsoft.com/office/drawing/2014/main" id="{FE27D467-D85E-770B-1BBB-734086AFBC77}"/>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61055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35B73-5FC7-4AC0-A367-9F8DEAF1236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431F281-3163-5F4C-0E62-0796489EB5F2}"/>
              </a:ext>
            </a:extLst>
          </p:cNvPr>
          <p:cNvSpPr/>
          <p:nvPr/>
        </p:nvSpPr>
        <p:spPr>
          <a:xfrm>
            <a:off x="567140" y="756330"/>
            <a:ext cx="11198156"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Widespread normalisation anchors non-physical harassment at the bottom of the severity hierarchy</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A feedback loop, where frequency makes an incident feel ‘normal, and ‘normal’ makes it feel less severe, is why reporting is often never even considered for non-contact incidents.</a:t>
            </a:r>
          </a:p>
        </p:txBody>
      </p:sp>
      <p:sp>
        <p:nvSpPr>
          <p:cNvPr id="16" name="Freeform 2">
            <a:extLst>
              <a:ext uri="{FF2B5EF4-FFF2-40B4-BE49-F238E27FC236}">
                <a16:creationId xmlns:a16="http://schemas.microsoft.com/office/drawing/2014/main" id="{E8961C24-9D82-D5AE-3D42-A89D3818B5E0}"/>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ECEB4A15-128A-7613-2285-D63BD5316530}"/>
              </a:ext>
            </a:extLst>
          </p:cNvPr>
          <p:cNvSpPr txBox="1"/>
          <p:nvPr/>
        </p:nvSpPr>
        <p:spPr>
          <a:xfrm>
            <a:off x="607505" y="2642279"/>
            <a:ext cx="248476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An ‘accepted’ part of city life</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A21E9A65-DEF1-EBCA-FC67-3AA224E0AA33}"/>
              </a:ext>
            </a:extLst>
          </p:cNvPr>
          <p:cNvSpPr/>
          <p:nvPr/>
        </p:nvSpPr>
        <p:spPr>
          <a:xfrm>
            <a:off x="624287" y="3316732"/>
            <a:ext cx="2692156" cy="23662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Harassment and verbal abuse are so common that for many, they have become an accepted, if unwelcome, part of travelling in London.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Incidents are not seen as acute events requiring action, but as a chronic condition to be endured or "brushed off."</a:t>
            </a:r>
          </a:p>
        </p:txBody>
      </p:sp>
      <p:sp>
        <p:nvSpPr>
          <p:cNvPr id="11" name="Rectangle 10">
            <a:extLst>
              <a:ext uri="{FF2B5EF4-FFF2-40B4-BE49-F238E27FC236}">
                <a16:creationId xmlns:a16="http://schemas.microsoft.com/office/drawing/2014/main" id="{09B3ADFE-C04C-829D-9FD8-07B02730778E}"/>
              </a:ext>
            </a:extLst>
          </p:cNvPr>
          <p:cNvSpPr/>
          <p:nvPr/>
        </p:nvSpPr>
        <p:spPr>
          <a:xfrm>
            <a:off x="3402857" y="3316731"/>
            <a:ext cx="2692156" cy="236626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 If an incident doesn't feel out of the ordinary, the question of reporting never arises.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is compounded by a high internal threshold for what counts as 'serious enough'—a standard that usually requires physical contact.</a:t>
            </a:r>
          </a:p>
        </p:txBody>
      </p:sp>
      <p:sp>
        <p:nvSpPr>
          <p:cNvPr id="12" name="Rectangle 11">
            <a:extLst>
              <a:ext uri="{FF2B5EF4-FFF2-40B4-BE49-F238E27FC236}">
                <a16:creationId xmlns:a16="http://schemas.microsoft.com/office/drawing/2014/main" id="{16858752-F84A-814E-CC3F-DB10B9B88057}"/>
              </a:ext>
            </a:extLst>
          </p:cNvPr>
          <p:cNvSpPr/>
          <p:nvPr/>
        </p:nvSpPr>
        <p:spPr>
          <a:xfrm>
            <a:off x="6181428" y="3316731"/>
            <a:ext cx="2692156" cy="236626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a:cs typeface="Arial"/>
              </a:rPr>
              <a:t>For ethnic minority and </a:t>
            </a:r>
            <a:r>
              <a:rPr lang="en-GB" sz="1200" noProof="0" dirty="0">
                <a:solidFill>
                  <a:prstClr val="black"/>
                </a:solidFill>
                <a:latin typeface="Arial"/>
                <a:cs typeface="Arial"/>
              </a:rPr>
              <a:t>LGBTQ</a:t>
            </a:r>
            <a:r>
              <a:rPr kumimoji="0" lang="en-GB" sz="1200" b="0" i="0" u="none" strike="noStrike" kern="1200" cap="none" spc="0" normalizeH="0" baseline="0" noProof="0" dirty="0">
                <a:ln>
                  <a:noFill/>
                </a:ln>
                <a:solidFill>
                  <a:prstClr val="black"/>
                </a:solidFill>
                <a:effectLst/>
                <a:uLnTx/>
                <a:uFillTx/>
                <a:latin typeface="Arial"/>
                <a:cs typeface="Arial"/>
              </a:rPr>
              <a:t>+ respondents, this normalisation creates a particular exhaustion.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a:cs typeface="Arial"/>
              </a:rPr>
              <a:t>The sheer frequency of low-level incidents can lead to a pragmatic decision not to engage with a system they perceive as unlikely to take them seriously anyway.</a:t>
            </a:r>
            <a:endParaRPr lang="en-GB" sz="1200" b="0" i="0" u="none" strike="noStrike" kern="1200" cap="none" spc="0" normalizeH="0" baseline="0" noProof="0" dirty="0">
              <a:ln>
                <a:noFill/>
              </a:ln>
              <a:solidFill>
                <a:prstClr val="black"/>
              </a:solidFill>
              <a:effectLst/>
              <a:uLnTx/>
              <a:uFillTx/>
              <a:latin typeface="Arial"/>
              <a:cs typeface="Arial"/>
            </a:endParaRPr>
          </a:p>
        </p:txBody>
      </p:sp>
      <p:sp>
        <p:nvSpPr>
          <p:cNvPr id="13" name="Rectangle 12">
            <a:extLst>
              <a:ext uri="{FF2B5EF4-FFF2-40B4-BE49-F238E27FC236}">
                <a16:creationId xmlns:a16="http://schemas.microsoft.com/office/drawing/2014/main" id="{AD5D2B79-2529-E493-D616-FDEB226E61E3}"/>
              </a:ext>
            </a:extLst>
          </p:cNvPr>
          <p:cNvSpPr/>
          <p:nvPr/>
        </p:nvSpPr>
        <p:spPr>
          <a:xfrm>
            <a:off x="624287" y="3227054"/>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55ACE433-BA19-1198-11AF-0D93EA845DE3}"/>
              </a:ext>
            </a:extLst>
          </p:cNvPr>
          <p:cNvSpPr/>
          <p:nvPr/>
        </p:nvSpPr>
        <p:spPr>
          <a:xfrm>
            <a:off x="3402857" y="3227054"/>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F71C98B4-8379-DF7B-89A5-562EA9F91280}"/>
              </a:ext>
            </a:extLst>
          </p:cNvPr>
          <p:cNvSpPr/>
          <p:nvPr/>
        </p:nvSpPr>
        <p:spPr>
          <a:xfrm>
            <a:off x="6181428" y="3227054"/>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5A4128CC-69C5-DD59-790E-085707AC33FF}"/>
              </a:ext>
            </a:extLst>
          </p:cNvPr>
          <p:cNvSpPr txBox="1"/>
          <p:nvPr/>
        </p:nvSpPr>
        <p:spPr>
          <a:xfrm>
            <a:off x="3333224" y="2642279"/>
            <a:ext cx="27257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A pre-filter that discounts reporting</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1799A655-7F8A-F8B0-064E-932033AFB546}"/>
              </a:ext>
            </a:extLst>
          </p:cNvPr>
          <p:cNvSpPr txBox="1"/>
          <p:nvPr/>
        </p:nvSpPr>
        <p:spPr>
          <a:xfrm>
            <a:off x="6181428" y="2642279"/>
            <a:ext cx="27257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Compounded burden for marginalised groups</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865F855F-D1F0-5E7E-6AE6-3311B1B9D949}"/>
              </a:ext>
            </a:extLst>
          </p:cNvPr>
          <p:cNvSpPr txBox="1"/>
          <p:nvPr/>
        </p:nvSpPr>
        <p:spPr>
          <a:xfrm>
            <a:off x="9161977" y="2602648"/>
            <a:ext cx="2600155" cy="34778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feel like with these things, unless it's really, really serious... if the shoe was on the other foot and I was a girl, maybe I would report it. But I feel like, I don't know, you're supposed to just brush it off.“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think it is so normalised. People deem it — if it was just words, then, like, get over it. I think that's just what it 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"Because, you know, if you keep getting upset about stuff like that all the time, then, you know, you're never going to be happy, I guess.“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didn't think to report it because, you know, nothing actually happened. It's just a bit of a journey.“ </a:t>
            </a:r>
          </a:p>
        </p:txBody>
      </p:sp>
      <p:grpSp>
        <p:nvGrpSpPr>
          <p:cNvPr id="7" name="Group 6">
            <a:extLst>
              <a:ext uri="{FF2B5EF4-FFF2-40B4-BE49-F238E27FC236}">
                <a16:creationId xmlns:a16="http://schemas.microsoft.com/office/drawing/2014/main" id="{FDC1E0FC-5961-96CC-666B-A1EBA2B7890C}"/>
              </a:ext>
            </a:extLst>
          </p:cNvPr>
          <p:cNvGrpSpPr/>
          <p:nvPr/>
        </p:nvGrpSpPr>
        <p:grpSpPr>
          <a:xfrm>
            <a:off x="-13084" y="1"/>
            <a:ext cx="339835" cy="6857999"/>
            <a:chOff x="-1" y="1"/>
            <a:chExt cx="339835" cy="6857999"/>
          </a:xfrm>
        </p:grpSpPr>
        <p:sp>
          <p:nvSpPr>
            <p:cNvPr id="8" name="Rectangle 7">
              <a:extLst>
                <a:ext uri="{FF2B5EF4-FFF2-40B4-BE49-F238E27FC236}">
                  <a16:creationId xmlns:a16="http://schemas.microsoft.com/office/drawing/2014/main" id="{DADBE6D3-2CD0-E63A-3D79-B7999556BD63}"/>
                </a:ext>
              </a:extLst>
            </p:cNvPr>
            <p:cNvSpPr/>
            <p:nvPr/>
          </p:nvSpPr>
          <p:spPr>
            <a:xfrm>
              <a:off x="0" y="1"/>
              <a:ext cx="339834" cy="6857999"/>
            </a:xfrm>
            <a:prstGeom prst="rect">
              <a:avLst/>
            </a:prstGeom>
            <a:solidFill>
              <a:srgbClr val="D63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95831A0F-5F99-C075-7BD1-3372CA88E15F}"/>
                </a:ext>
              </a:extLst>
            </p:cNvPr>
            <p:cNvSpPr/>
            <p:nvPr/>
          </p:nvSpPr>
          <p:spPr>
            <a:xfrm rot="16200000">
              <a:off x="-1388601" y="1421041"/>
              <a:ext cx="3115868"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NATURE OF THE INCIDENT</a:t>
              </a:r>
            </a:p>
          </p:txBody>
        </p:sp>
      </p:grpSp>
    </p:spTree>
    <p:extLst>
      <p:ext uri="{BB962C8B-B14F-4D97-AF65-F5344CB8AC3E}">
        <p14:creationId xmlns:p14="http://schemas.microsoft.com/office/powerpoint/2010/main" val="2321451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7B4EF1-5931-ABD7-EAAE-DEE308FF35C4}"/>
              </a:ext>
            </a:extLst>
          </p:cNvPr>
          <p:cNvSpPr/>
          <p:nvPr/>
        </p:nvSpPr>
        <p:spPr>
          <a:xfrm>
            <a:off x="0" y="6455363"/>
            <a:ext cx="12192000" cy="426249"/>
          </a:xfrm>
          <a:prstGeom prst="rect">
            <a:avLst/>
          </a:prstGeom>
          <a:solidFill>
            <a:srgbClr val="D63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 name="Freeform 2">
            <a:extLst>
              <a:ext uri="{FF2B5EF4-FFF2-40B4-BE49-F238E27FC236}">
                <a16:creationId xmlns:a16="http://schemas.microsoft.com/office/drawing/2014/main" id="{288212FA-C68E-438C-CD9E-0895ADDF9877}"/>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94B9FDD8-CB24-8401-4D37-84186C7E8919}"/>
              </a:ext>
            </a:extLst>
          </p:cNvPr>
          <p:cNvSpPr/>
          <p:nvPr/>
        </p:nvSpPr>
        <p:spPr>
          <a:xfrm>
            <a:off x="659757" y="2028791"/>
            <a:ext cx="5204750" cy="4209962"/>
          </a:xfrm>
          <a:prstGeom prst="rect">
            <a:avLst/>
          </a:prstGeom>
          <a:solidFill>
            <a:srgbClr val="D63E29">
              <a:alpha val="1006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AC95B17B-8FE4-84FA-FB3E-B88A2D191F72}"/>
              </a:ext>
            </a:extLst>
          </p:cNvPr>
          <p:cNvSpPr/>
          <p:nvPr/>
        </p:nvSpPr>
        <p:spPr>
          <a:xfrm>
            <a:off x="6358359" y="2028790"/>
            <a:ext cx="5204750" cy="4209963"/>
          </a:xfrm>
          <a:prstGeom prst="rect">
            <a:avLst/>
          </a:prstGeom>
          <a:solidFill>
            <a:srgbClr val="D63E29">
              <a:alpha val="1006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D2E3D5EA-1A91-1A3E-A3E6-FD786CE1F414}"/>
              </a:ext>
            </a:extLst>
          </p:cNvPr>
          <p:cNvSpPr/>
          <p:nvPr/>
        </p:nvSpPr>
        <p:spPr>
          <a:xfrm>
            <a:off x="6358359" y="750341"/>
            <a:ext cx="5204750" cy="1147907"/>
          </a:xfrm>
          <a:prstGeom prst="rect">
            <a:avLst/>
          </a:prstGeom>
          <a:solidFill>
            <a:srgbClr val="D63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8B3270CD-D06E-6AD3-F570-5D45D2958DBD}"/>
              </a:ext>
            </a:extLst>
          </p:cNvPr>
          <p:cNvSpPr/>
          <p:nvPr/>
        </p:nvSpPr>
        <p:spPr>
          <a:xfrm>
            <a:off x="659757" y="750341"/>
            <a:ext cx="5204750" cy="1147907"/>
          </a:xfrm>
          <a:prstGeom prst="rect">
            <a:avLst/>
          </a:prstGeom>
          <a:solidFill>
            <a:srgbClr val="D63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404396F-175A-89F8-2683-1BD03CBA02AA}"/>
              </a:ext>
            </a:extLst>
          </p:cNvPr>
          <p:cNvSpPr txBox="1"/>
          <p:nvPr/>
        </p:nvSpPr>
        <p:spPr>
          <a:xfrm>
            <a:off x="776468" y="2204032"/>
            <a:ext cx="4971327" cy="38164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The incident: </a:t>
            </a: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Noor, a Muslim woman wearing a hijab, was subjected to "hateful words" about her race and religion when a fellow passenger began shouting at her regarding the placement of her pram.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The attack was unprovoked and left Noor in shock, though she ultimately chose to remain silent in the moment.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Incident normalisation:</a:t>
            </a: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 For Noor’s family, identity-based abuse is a wearying constant. Her sister, Samira, remarked that the news of the attack did not shock her because "this was not the first time" and her internal reaction was simply, "oh, not again".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This frequency has created an environment where hate is processed as a standard emotional burden rather than a reportable offence.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The reporting decision:</a:t>
            </a: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 The normalisation of this abuse is so absolute that the possibility of reporting "did not even cross [Noor's] mind”.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Her sister reinforced this by stating that reporting verbal racism "doesn't help" and "doesn't lead to a solution," leading the family to rely on internal emotional support rather than a system they perceive as ineffective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6D1BBDE2-7D3E-C9C2-4180-5721B338F4C2}"/>
              </a:ext>
            </a:extLst>
          </p:cNvPr>
          <p:cNvSpPr txBox="1"/>
          <p:nvPr/>
        </p:nvSpPr>
        <p:spPr>
          <a:xfrm>
            <a:off x="6475070" y="2204031"/>
            <a:ext cx="4971327" cy="38164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The incident:</a:t>
            </a: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 While traveling on the Victoria Line after a football match, Ishaan was targeted by an aggressive, intoxicated passenger who directed a racial slur at him.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Ishaan and his friend chose to get off at the next stop and wait for a different train rather than confront the man or continue the journey in his presence.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Incident normalisation:</a:t>
            </a: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 Ishaan views this type of hostility as an expected, routine part of using London’s transport network at certain times. He described the experience as "very normal" for a journey.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His sister, Asiya, agreed, noting that she was not surprised by the incident because racial harassment is "so normalised" that she actually expected him </a:t>
            </a:r>
            <a:r>
              <a:rPr kumimoji="0" lang="en-GB" sz="1100" b="0" i="1" u="none" strike="noStrike" kern="1200" cap="none" spc="0" normalizeH="0" baseline="0" noProof="0" dirty="0">
                <a:ln>
                  <a:noFill/>
                </a:ln>
                <a:solidFill>
                  <a:prstClr val="black"/>
                </a:solidFill>
                <a:effectLst/>
                <a:uLnTx/>
                <a:uFillTx/>
                <a:latin typeface="Arial" panose="020B0604020202020204"/>
                <a:ea typeface="+mn-ea"/>
                <a:cs typeface="+mn-cs"/>
              </a:rPr>
              <a:t>not</a:t>
            </a: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 to take any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The reporting decision:</a:t>
            </a: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 Ishaan did not report the incident because he believed that in "90% of the time, nothing really would happen".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He felt that without physical evidence, the authorities would view it as a "he said, she said situation" and dismiss it, making the effort of reporting feel like a waste of 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7D383C56-6E3C-B767-50FF-70BC961EF99E}"/>
              </a:ext>
            </a:extLst>
          </p:cNvPr>
          <p:cNvSpPr txBox="1"/>
          <p:nvPr/>
        </p:nvSpPr>
        <p:spPr>
          <a:xfrm>
            <a:off x="6475069" y="1081985"/>
            <a:ext cx="497132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For Ishaan, racial abuse is an expected hazard of the journey, making the effort of reporting feel entirely futile</a:t>
            </a:r>
            <a:endPar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26AFB2BB-F4DB-2726-2986-9B6177D97BCE}"/>
              </a:ext>
            </a:extLst>
          </p:cNvPr>
          <p:cNvSpPr txBox="1"/>
          <p:nvPr/>
        </p:nvSpPr>
        <p:spPr>
          <a:xfrm>
            <a:off x="745604" y="1081985"/>
            <a:ext cx="4902842"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For Noor, identity-based abuse is so constant that it's no longer seen as a reportable crime, but an emotional burden to be endured.</a:t>
            </a:r>
            <a:endPar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1BAF57CB-C54D-69D0-8A5D-3E7655875D96}"/>
              </a:ext>
            </a:extLst>
          </p:cNvPr>
          <p:cNvSpPr/>
          <p:nvPr/>
        </p:nvSpPr>
        <p:spPr>
          <a:xfrm>
            <a:off x="659757" y="761641"/>
            <a:ext cx="2404533"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white"/>
                </a:solidFill>
                <a:effectLst/>
                <a:uLnTx/>
                <a:uFillTx/>
                <a:latin typeface="Arial" panose="020B0604020202020204"/>
                <a:ea typeface="+mn-ea"/>
                <a:cs typeface="+mn-cs"/>
              </a:rPr>
              <a:t>CASE STUDY 1:</a:t>
            </a:r>
          </a:p>
        </p:txBody>
      </p:sp>
      <p:sp>
        <p:nvSpPr>
          <p:cNvPr id="17" name="Rectangle 16">
            <a:extLst>
              <a:ext uri="{FF2B5EF4-FFF2-40B4-BE49-F238E27FC236}">
                <a16:creationId xmlns:a16="http://schemas.microsoft.com/office/drawing/2014/main" id="{035BE63A-B187-6A28-36B0-8A706ED752AD}"/>
              </a:ext>
            </a:extLst>
          </p:cNvPr>
          <p:cNvSpPr/>
          <p:nvPr/>
        </p:nvSpPr>
        <p:spPr>
          <a:xfrm>
            <a:off x="6358356" y="743112"/>
            <a:ext cx="2404533"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white"/>
                </a:solidFill>
                <a:effectLst/>
                <a:uLnTx/>
                <a:uFillTx/>
                <a:latin typeface="Arial" panose="020B0604020202020204"/>
                <a:ea typeface="+mn-ea"/>
                <a:cs typeface="+mn-cs"/>
              </a:rPr>
              <a:t>CASE STUDY 2:</a:t>
            </a:r>
          </a:p>
        </p:txBody>
      </p:sp>
    </p:spTree>
    <p:extLst>
      <p:ext uri="{BB962C8B-B14F-4D97-AF65-F5344CB8AC3E}">
        <p14:creationId xmlns:p14="http://schemas.microsoft.com/office/powerpoint/2010/main" val="2492208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A16DE-724A-27CF-87AB-ACA9E974DA5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3F53AAFC-0D5E-44A5-A9F1-30A2C75CCA67}"/>
              </a:ext>
            </a:extLst>
          </p:cNvPr>
          <p:cNvSpPr/>
          <p:nvPr/>
        </p:nvSpPr>
        <p:spPr>
          <a:xfrm>
            <a:off x="567140" y="756330"/>
            <a:ext cx="11198156"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Victims apply a self-imposed ‘evidence threshold’ based on a common belief that reporting is only for prosecution</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Reporting is widely seen as the first step in a criminal investigation that requires proof, rather than a welcome source of intelligence for prevention that all authorities value.</a:t>
            </a:r>
          </a:p>
        </p:txBody>
      </p:sp>
      <p:sp>
        <p:nvSpPr>
          <p:cNvPr id="16" name="Freeform 2">
            <a:extLst>
              <a:ext uri="{FF2B5EF4-FFF2-40B4-BE49-F238E27FC236}">
                <a16:creationId xmlns:a16="http://schemas.microsoft.com/office/drawing/2014/main" id="{05717C3D-9C22-A16E-ADC6-BF8CC2D1606D}"/>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327C9999-136A-BB0C-C8A3-2F8C95EDC486}"/>
              </a:ext>
            </a:extLst>
          </p:cNvPr>
          <p:cNvSpPr txBox="1"/>
          <p:nvPr/>
        </p:nvSpPr>
        <p:spPr>
          <a:xfrm>
            <a:off x="551750" y="2631128"/>
            <a:ext cx="248476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A solitary goal of prosecution</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C1013A04-8474-92B4-1D02-C887382F6321}"/>
              </a:ext>
            </a:extLst>
          </p:cNvPr>
          <p:cNvSpPr/>
          <p:nvPr/>
        </p:nvSpPr>
        <p:spPr>
          <a:xfrm>
            <a:off x="568532" y="3305581"/>
            <a:ext cx="2692156" cy="23662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Most people believe the sole purpose of reporting is to trigger a police investigation that results in a conviction.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They are generally unaware that TfL and police forces strongly desire all reports, even non-criminal or unprovable ones, to build a picture of hotspots, identify repeat behaviours, and inform safety strategy.</a:t>
            </a:r>
          </a:p>
        </p:txBody>
      </p:sp>
      <p:sp>
        <p:nvSpPr>
          <p:cNvPr id="11" name="Rectangle 10">
            <a:extLst>
              <a:ext uri="{FF2B5EF4-FFF2-40B4-BE49-F238E27FC236}">
                <a16:creationId xmlns:a16="http://schemas.microsoft.com/office/drawing/2014/main" id="{6584CC2E-3950-BBCD-5BB6-922AE4FFFD81}"/>
              </a:ext>
            </a:extLst>
          </p:cNvPr>
          <p:cNvSpPr/>
          <p:nvPr/>
        </p:nvSpPr>
        <p:spPr>
          <a:xfrm>
            <a:off x="3347102" y="3305580"/>
            <a:ext cx="2692156" cy="236626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Because the assumed goal is prosecution, victims logically conclude that their report is worthless without concrete evidence.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They feel they need a detailed description, a recording, or a witness to have any standing. This becomes an unofficial, internalised standard they must meet.</a:t>
            </a:r>
          </a:p>
        </p:txBody>
      </p:sp>
      <p:sp>
        <p:nvSpPr>
          <p:cNvPr id="12" name="Rectangle 11">
            <a:extLst>
              <a:ext uri="{FF2B5EF4-FFF2-40B4-BE49-F238E27FC236}">
                <a16:creationId xmlns:a16="http://schemas.microsoft.com/office/drawing/2014/main" id="{A59E49E4-DE03-D939-870C-DE716F52518C}"/>
              </a:ext>
            </a:extLst>
          </p:cNvPr>
          <p:cNvSpPr/>
          <p:nvPr/>
        </p:nvSpPr>
        <p:spPr>
          <a:xfrm>
            <a:off x="6125673" y="3305580"/>
            <a:ext cx="2692156" cy="236626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When victims feel they cannot meet this high evidentiary bar, they conclude that reporting would be a waste of everyone's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creates a fear of being dismissed or disbelieved.</a:t>
            </a:r>
          </a:p>
        </p:txBody>
      </p:sp>
      <p:sp>
        <p:nvSpPr>
          <p:cNvPr id="13" name="Rectangle 12">
            <a:extLst>
              <a:ext uri="{FF2B5EF4-FFF2-40B4-BE49-F238E27FC236}">
                <a16:creationId xmlns:a16="http://schemas.microsoft.com/office/drawing/2014/main" id="{D2A91AEC-F22B-04C2-2A97-57A1F20024D4}"/>
              </a:ext>
            </a:extLst>
          </p:cNvPr>
          <p:cNvSpPr/>
          <p:nvPr/>
        </p:nvSpPr>
        <p:spPr>
          <a:xfrm>
            <a:off x="568532" y="3215903"/>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F633A47C-D3E5-F5DD-A892-49E5EA79B33F}"/>
              </a:ext>
            </a:extLst>
          </p:cNvPr>
          <p:cNvSpPr/>
          <p:nvPr/>
        </p:nvSpPr>
        <p:spPr>
          <a:xfrm>
            <a:off x="3347102" y="3215903"/>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A2759356-F928-F762-DB79-4BB33502FF0B}"/>
              </a:ext>
            </a:extLst>
          </p:cNvPr>
          <p:cNvSpPr/>
          <p:nvPr/>
        </p:nvSpPr>
        <p:spPr>
          <a:xfrm>
            <a:off x="6125673" y="3215903"/>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328B14F9-8A39-1EA7-8954-B3A0A443BAE2}"/>
              </a:ext>
            </a:extLst>
          </p:cNvPr>
          <p:cNvSpPr txBox="1"/>
          <p:nvPr/>
        </p:nvSpPr>
        <p:spPr>
          <a:xfrm>
            <a:off x="3277469" y="2631128"/>
            <a:ext cx="27257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Leads to a self-imposed ‘burden of proof’</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9487DC46-FE71-FCE9-EB48-3E9212DE6586}"/>
              </a:ext>
            </a:extLst>
          </p:cNvPr>
          <p:cNvSpPr txBox="1"/>
          <p:nvPr/>
        </p:nvSpPr>
        <p:spPr>
          <a:xfrm>
            <a:off x="6125673" y="2631128"/>
            <a:ext cx="27257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Leads to fear of wasting time</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26D6D4CB-2137-4DA6-1189-B0C5EC77A85C}"/>
              </a:ext>
            </a:extLst>
          </p:cNvPr>
          <p:cNvSpPr txBox="1"/>
          <p:nvPr/>
        </p:nvSpPr>
        <p:spPr>
          <a:xfrm>
            <a:off x="9039577" y="2484574"/>
            <a:ext cx="2725719" cy="36471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What happened to me, I feel like it was verbally, it could just be he said, she said situation. So that's why I don't think I'd even bother... I feel like you need proof of the fact that this happened.“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"It would be my word against that person’s and they could turn around and say, well, I don't know what you're talking about.“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"They asked me, what did he look like? What this, what that? I didn't have a clue because I had my back to the stupid man.“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"There's been a few instances where someone's made a comment and you feel like there's not enough evidence to say anything. I'm not going to feel like I'm silly for saying it.“ </a:t>
            </a:r>
          </a:p>
        </p:txBody>
      </p:sp>
      <p:grpSp>
        <p:nvGrpSpPr>
          <p:cNvPr id="2" name="Group 1">
            <a:extLst>
              <a:ext uri="{FF2B5EF4-FFF2-40B4-BE49-F238E27FC236}">
                <a16:creationId xmlns:a16="http://schemas.microsoft.com/office/drawing/2014/main" id="{8DE4F6AB-CAC8-4B67-7C4D-D92870AE831B}"/>
              </a:ext>
            </a:extLst>
          </p:cNvPr>
          <p:cNvGrpSpPr/>
          <p:nvPr/>
        </p:nvGrpSpPr>
        <p:grpSpPr>
          <a:xfrm>
            <a:off x="-13084" y="1"/>
            <a:ext cx="339835" cy="6857999"/>
            <a:chOff x="-1" y="1"/>
            <a:chExt cx="339835" cy="6857999"/>
          </a:xfrm>
        </p:grpSpPr>
        <p:sp>
          <p:nvSpPr>
            <p:cNvPr id="4" name="Rectangle 3">
              <a:extLst>
                <a:ext uri="{FF2B5EF4-FFF2-40B4-BE49-F238E27FC236}">
                  <a16:creationId xmlns:a16="http://schemas.microsoft.com/office/drawing/2014/main" id="{5F991803-F551-7B14-CFA9-B469F4B2642E}"/>
                </a:ext>
              </a:extLst>
            </p:cNvPr>
            <p:cNvSpPr/>
            <p:nvPr/>
          </p:nvSpPr>
          <p:spPr>
            <a:xfrm>
              <a:off x="0" y="1"/>
              <a:ext cx="339834" cy="6857999"/>
            </a:xfrm>
            <a:prstGeom prst="rect">
              <a:avLst/>
            </a:prstGeom>
            <a:solidFill>
              <a:srgbClr val="D63E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E5F20CDD-C6AB-7AC1-D443-6E8013EFED44}"/>
                </a:ext>
              </a:extLst>
            </p:cNvPr>
            <p:cNvSpPr/>
            <p:nvPr/>
          </p:nvSpPr>
          <p:spPr>
            <a:xfrm rot="16200000">
              <a:off x="-1388601" y="1421041"/>
              <a:ext cx="3115868"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NATURE OF THE INCIDENT</a:t>
              </a:r>
            </a:p>
          </p:txBody>
        </p:sp>
      </p:grpSp>
    </p:spTree>
    <p:extLst>
      <p:ext uri="{BB962C8B-B14F-4D97-AF65-F5344CB8AC3E}">
        <p14:creationId xmlns:p14="http://schemas.microsoft.com/office/powerpoint/2010/main" val="3959823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641AD-4EB7-7F5F-5BD4-3D23C4695DD7}"/>
            </a:ext>
          </a:extLst>
        </p:cNvPr>
        <p:cNvGrpSpPr/>
        <p:nvPr/>
      </p:nvGrpSpPr>
      <p:grpSpPr>
        <a:xfrm>
          <a:off x="0" y="0"/>
          <a:ext cx="0" cy="0"/>
          <a:chOff x="0" y="0"/>
          <a:chExt cx="0" cy="0"/>
        </a:xfrm>
      </p:grpSpPr>
      <p:sp>
        <p:nvSpPr>
          <p:cNvPr id="2" name="Shape 28">
            <a:extLst>
              <a:ext uri="{FF2B5EF4-FFF2-40B4-BE49-F238E27FC236}">
                <a16:creationId xmlns:a16="http://schemas.microsoft.com/office/drawing/2014/main" id="{AA1A03E7-EFFF-005A-AB17-4E119E78F378}"/>
              </a:ext>
            </a:extLst>
          </p:cNvPr>
          <p:cNvSpPr>
            <a:spLocks/>
          </p:cNvSpPr>
          <p:nvPr/>
        </p:nvSpPr>
        <p:spPr>
          <a:xfrm>
            <a:off x="0" y="0"/>
            <a:ext cx="3733365" cy="6858000"/>
          </a:xfrm>
          <a:prstGeom prst="rect">
            <a:avLst/>
          </a:prstGeom>
          <a:solidFill>
            <a:srgbClr val="D63E29"/>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2" name="Straight Connector 21">
            <a:extLst>
              <a:ext uri="{FF2B5EF4-FFF2-40B4-BE49-F238E27FC236}">
                <a16:creationId xmlns:a16="http://schemas.microsoft.com/office/drawing/2014/main" id="{3E763A6D-2142-EE54-C34F-759C18CCBAA4}"/>
              </a:ext>
            </a:extLst>
          </p:cNvPr>
          <p:cNvCxnSpPr>
            <a:stCxn id="8" idx="4"/>
            <a:endCxn id="20" idx="4"/>
          </p:cNvCxnSpPr>
          <p:nvPr/>
        </p:nvCxnSpPr>
        <p:spPr>
          <a:xfrm>
            <a:off x="3383553" y="551034"/>
            <a:ext cx="0" cy="45416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Freeform 4">
            <a:extLst>
              <a:ext uri="{FF2B5EF4-FFF2-40B4-BE49-F238E27FC236}">
                <a16:creationId xmlns:a16="http://schemas.microsoft.com/office/drawing/2014/main" id="{806F7263-D66B-D2BA-A4A0-BF107F21D332}"/>
              </a:ext>
            </a:extLst>
          </p:cNvPr>
          <p:cNvSpPr/>
          <p:nvPr/>
        </p:nvSpPr>
        <p:spPr>
          <a:xfrm>
            <a:off x="3857545" y="247443"/>
            <a:ext cx="5768350" cy="1728114"/>
          </a:xfrm>
          <a:custGeom>
            <a:avLst/>
            <a:gdLst/>
            <a:ahLst/>
            <a:cxnLst/>
            <a:rect l="l" t="t" r="r" b="b"/>
            <a:pathLst>
              <a:path w="3236582" h="1511866">
                <a:moveTo>
                  <a:pt x="0" y="0"/>
                </a:moveTo>
                <a:lnTo>
                  <a:pt x="3236582" y="0"/>
                </a:lnTo>
                <a:lnTo>
                  <a:pt x="3236582" y="1511866"/>
                </a:lnTo>
                <a:lnTo>
                  <a:pt x="0" y="1511866"/>
                </a:lnTo>
                <a:close/>
              </a:path>
            </a:pathLst>
          </a:custGeom>
          <a:solidFill>
            <a:srgbClr val="D63E29">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rPr>
              <a:t>The incident: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On New Year's Eve, travelling home after a shift, Tom had a minor verbal exchange with a woman on a night bus, asking to get past her.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After he got off, her partner followed him and punched him, causing him to black out briefly. The blow left a hole in his face, and he hit his head on the kerb when he fell, resulting in significant bleeding.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5" name="TextBox 5">
            <a:extLst>
              <a:ext uri="{FF2B5EF4-FFF2-40B4-BE49-F238E27FC236}">
                <a16:creationId xmlns:a16="http://schemas.microsoft.com/office/drawing/2014/main" id="{C406D350-8444-8D71-9BE6-AFF655700C4C}"/>
              </a:ext>
            </a:extLst>
          </p:cNvPr>
          <p:cNvSpPr txBox="1"/>
          <p:nvPr/>
        </p:nvSpPr>
        <p:spPr>
          <a:xfrm>
            <a:off x="3838494" y="302213"/>
            <a:ext cx="5926395" cy="2621947"/>
          </a:xfrm>
          <a:prstGeom prst="rect">
            <a:avLst/>
          </a:prstGeom>
        </p:spPr>
        <p:txBody>
          <a:bodyPr lIns="33867" tIns="33867" rIns="33867" bIns="33867" rtlCol="0" anchor="ctr"/>
          <a:lstStyle/>
          <a:p>
            <a:pPr marL="0" marR="0" lvl="0" indent="0" algn="ctr" defTabSz="609630" rtl="0" eaLnBrk="1" fontAlgn="auto" latinLnBrk="0" hangingPunct="1">
              <a:lnSpc>
                <a:spcPts val="2239"/>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F21066C9-9215-49E5-B9EC-4E49ECEC821F}"/>
              </a:ext>
            </a:extLst>
          </p:cNvPr>
          <p:cNvSpPr txBox="1"/>
          <p:nvPr/>
        </p:nvSpPr>
        <p:spPr>
          <a:xfrm>
            <a:off x="372532" y="703604"/>
            <a:ext cx="2598251" cy="1477328"/>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Bold"/>
                <a:ea typeface="Arial Bold"/>
                <a:cs typeface="Arial Bold"/>
                <a:sym typeface="Arial Bold"/>
              </a:rPr>
              <a:t>Tom’s experience demonstrates a clear reporting threshold</a:t>
            </a:r>
          </a:p>
        </p:txBody>
      </p:sp>
      <p:sp>
        <p:nvSpPr>
          <p:cNvPr id="12" name="TextBox 11">
            <a:extLst>
              <a:ext uri="{FF2B5EF4-FFF2-40B4-BE49-F238E27FC236}">
                <a16:creationId xmlns:a16="http://schemas.microsoft.com/office/drawing/2014/main" id="{F419EF19-4117-5550-F493-0631E737D57A}"/>
              </a:ext>
            </a:extLst>
          </p:cNvPr>
          <p:cNvSpPr txBox="1"/>
          <p:nvPr/>
        </p:nvSpPr>
        <p:spPr>
          <a:xfrm>
            <a:off x="297349" y="3108360"/>
            <a:ext cx="2724662" cy="16004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Tom is a freelancer working in the film </a:t>
            </a:r>
            <a:r>
              <a:rPr kumimoji="0" lang="en-GB" sz="1400" b="0" i="0" u="none" strike="noStrike" kern="1200" cap="none" spc="0" normalizeH="0" baseline="0" noProof="0" dirty="0">
                <a:ln>
                  <a:noFill/>
                </a:ln>
                <a:solidFill>
                  <a:schemeClr val="bg1"/>
                </a:solidFill>
                <a:effectLst/>
                <a:uLnTx/>
                <a:uFillTx/>
                <a:latin typeface="Arial" panose="020B0604020202020204"/>
                <a:ea typeface="+mn-ea"/>
                <a:cs typeface="+mn-cs"/>
              </a:rPr>
              <a:t>industry, living in Walthamstow. He </a:t>
            </a: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is a frequent user of London transport, relying on the Tube and night buses to travel to work, often at unsociable hours.</a:t>
            </a:r>
          </a:p>
        </p:txBody>
      </p:sp>
      <p:sp>
        <p:nvSpPr>
          <p:cNvPr id="14" name="Freeform 4">
            <a:extLst>
              <a:ext uri="{FF2B5EF4-FFF2-40B4-BE49-F238E27FC236}">
                <a16:creationId xmlns:a16="http://schemas.microsoft.com/office/drawing/2014/main" id="{4A1C2ECE-3178-50F8-19C8-B1494D2B9DA3}"/>
              </a:ext>
            </a:extLst>
          </p:cNvPr>
          <p:cNvSpPr/>
          <p:nvPr/>
        </p:nvSpPr>
        <p:spPr>
          <a:xfrm>
            <a:off x="3857542" y="2144527"/>
            <a:ext cx="5768351" cy="2495983"/>
          </a:xfrm>
          <a:custGeom>
            <a:avLst/>
            <a:gdLst/>
            <a:ahLst/>
            <a:cxnLst/>
            <a:rect l="l" t="t" r="r" b="b"/>
            <a:pathLst>
              <a:path w="3236582" h="1511866">
                <a:moveTo>
                  <a:pt x="0" y="0"/>
                </a:moveTo>
                <a:lnTo>
                  <a:pt x="3236582" y="0"/>
                </a:lnTo>
                <a:lnTo>
                  <a:pt x="3236582" y="1511866"/>
                </a:lnTo>
                <a:lnTo>
                  <a:pt x="0" y="1511866"/>
                </a:lnTo>
                <a:close/>
              </a:path>
            </a:pathLst>
          </a:custGeom>
          <a:solidFill>
            <a:srgbClr val="D63E29">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rPr>
              <a:t>The reporting journey and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Tom called the police (999) immediately to report the assault . Because no ambulances were available on New Year’s Eve, the police picked him up, took him to the hospital, stayed with him while he was stitched up, and drove him home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He appreciated that they stayed with him at the hospital while he was being treated and stitched up, using the time to take down all the necessary information for the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The investigation ultimately failed because there was no CCTV footage. The bus system had already wiped its records, and no cameras on the street or by the bus stop had recorded the incident .</a:t>
            </a:r>
          </a:p>
        </p:txBody>
      </p:sp>
      <p:sp>
        <p:nvSpPr>
          <p:cNvPr id="15" name="TextBox 5">
            <a:extLst>
              <a:ext uri="{FF2B5EF4-FFF2-40B4-BE49-F238E27FC236}">
                <a16:creationId xmlns:a16="http://schemas.microsoft.com/office/drawing/2014/main" id="{80A0FD7A-8885-2654-13C3-DAD3B856590B}"/>
              </a:ext>
            </a:extLst>
          </p:cNvPr>
          <p:cNvSpPr txBox="1"/>
          <p:nvPr/>
        </p:nvSpPr>
        <p:spPr>
          <a:xfrm>
            <a:off x="3838494" y="2741856"/>
            <a:ext cx="6679183" cy="3865765"/>
          </a:xfrm>
          <a:prstGeom prst="rect">
            <a:avLst/>
          </a:prstGeom>
        </p:spPr>
        <p:txBody>
          <a:bodyPr lIns="33867" tIns="33867" rIns="33867" bIns="33867" rtlCol="0" anchor="ctr"/>
          <a:lstStyle/>
          <a:p>
            <a:pPr marL="0" marR="0" lvl="0" indent="0" algn="ctr" defTabSz="609630" rtl="0" eaLnBrk="1" fontAlgn="auto" latinLnBrk="0" hangingPunct="1">
              <a:lnSpc>
                <a:spcPts val="2239"/>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TextBox 8">
            <a:extLst>
              <a:ext uri="{FF2B5EF4-FFF2-40B4-BE49-F238E27FC236}">
                <a16:creationId xmlns:a16="http://schemas.microsoft.com/office/drawing/2014/main" id="{E07E534E-09C9-6D7B-2314-E482B71D8674}"/>
              </a:ext>
            </a:extLst>
          </p:cNvPr>
          <p:cNvSpPr txBox="1"/>
          <p:nvPr/>
        </p:nvSpPr>
        <p:spPr>
          <a:xfrm>
            <a:off x="8597505" y="2662085"/>
            <a:ext cx="3953934" cy="523220"/>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79A62C4E-8A7B-84CC-334F-9D77A24D08CE}"/>
              </a:ext>
            </a:extLst>
          </p:cNvPr>
          <p:cNvSpPr/>
          <p:nvPr/>
        </p:nvSpPr>
        <p:spPr>
          <a:xfrm>
            <a:off x="112889" y="81046"/>
            <a:ext cx="2404533"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white"/>
                </a:solidFill>
                <a:effectLst/>
                <a:uLnTx/>
                <a:uFillTx/>
                <a:latin typeface="Arial" panose="020B0604020202020204"/>
                <a:ea typeface="+mn-ea"/>
                <a:cs typeface="+mn-cs"/>
              </a:rPr>
              <a:t>CASE STUDY</a:t>
            </a:r>
          </a:p>
        </p:txBody>
      </p:sp>
      <p:sp>
        <p:nvSpPr>
          <p:cNvPr id="10" name="Shape 13">
            <a:extLst>
              <a:ext uri="{FF2B5EF4-FFF2-40B4-BE49-F238E27FC236}">
                <a16:creationId xmlns:a16="http://schemas.microsoft.com/office/drawing/2014/main" id="{1AF94B61-CDBB-B96D-8F59-7A31B57AD58F}"/>
              </a:ext>
            </a:extLst>
          </p:cNvPr>
          <p:cNvSpPr/>
          <p:nvPr/>
        </p:nvSpPr>
        <p:spPr>
          <a:xfrm>
            <a:off x="377559" y="2924160"/>
            <a:ext cx="2150225" cy="18288"/>
          </a:xfrm>
          <a:prstGeom prst="rect">
            <a:avLst/>
          </a:prstGeom>
          <a:solidFill>
            <a:srgbClr val="FFFFFF">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4">
            <a:extLst>
              <a:ext uri="{FF2B5EF4-FFF2-40B4-BE49-F238E27FC236}">
                <a16:creationId xmlns:a16="http://schemas.microsoft.com/office/drawing/2014/main" id="{DBE7E9B1-A097-3998-4D02-B7A4691BF5ED}"/>
              </a:ext>
            </a:extLst>
          </p:cNvPr>
          <p:cNvSpPr/>
          <p:nvPr/>
        </p:nvSpPr>
        <p:spPr>
          <a:xfrm>
            <a:off x="3857542" y="4809480"/>
            <a:ext cx="5768351" cy="1836522"/>
          </a:xfrm>
          <a:custGeom>
            <a:avLst/>
            <a:gdLst/>
            <a:ahLst/>
            <a:cxnLst/>
            <a:rect l="l" t="t" r="r" b="b"/>
            <a:pathLst>
              <a:path w="3236582" h="1511866">
                <a:moveTo>
                  <a:pt x="0" y="0"/>
                </a:moveTo>
                <a:lnTo>
                  <a:pt x="3236582" y="0"/>
                </a:lnTo>
                <a:lnTo>
                  <a:pt x="3236582" y="1511866"/>
                </a:lnTo>
                <a:lnTo>
                  <a:pt x="0" y="1511866"/>
                </a:lnTo>
                <a:close/>
              </a:path>
            </a:pathLst>
          </a:custGeom>
          <a:solidFill>
            <a:srgbClr val="D63E29">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rPr>
              <a:t>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Tom required emergency medical treatment and stitches for the wound on his face. He still carries a scar from the incident.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He described a lasting sense that the system is not designed to deliver justice for incidents on public transport, which has shaped his expectations of what reporting can achieve and how "unsafe" the city can be due to the lack of working surveillance . </a:t>
            </a:r>
            <a:endPar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Shape 7">
            <a:extLst>
              <a:ext uri="{FF2B5EF4-FFF2-40B4-BE49-F238E27FC236}">
                <a16:creationId xmlns:a16="http://schemas.microsoft.com/office/drawing/2014/main" id="{07376127-C761-B03E-FEE6-09A4F5A51408}"/>
              </a:ext>
            </a:extLst>
          </p:cNvPr>
          <p:cNvSpPr/>
          <p:nvPr/>
        </p:nvSpPr>
        <p:spPr>
          <a:xfrm>
            <a:off x="9731022" y="247443"/>
            <a:ext cx="2314222" cy="6398559"/>
          </a:xfrm>
          <a:prstGeom prst="rect">
            <a:avLst/>
          </a:prstGeom>
          <a:noFill/>
          <a:ln w="12700">
            <a:noFill/>
            <a:prstDash val="solid"/>
          </a:ln>
          <a:effectLst>
            <a:outerShdw blurRad="508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1E6B3C"/>
                </a:solidFill>
                <a:effectLst/>
                <a:uLnTx/>
                <a:uFillTx/>
                <a:latin typeface="Arial" panose="020B0604020202020204"/>
                <a:ea typeface="+mn-ea"/>
                <a:cs typeface="+mn-cs"/>
              </a:rPr>
              <a:t>I was just thinking, God, like, this is London. There's no, There wasn't a camera, there wasn't anything to record this... I said to them, I said, did you not have a camera by the bus stop? Did you not. Do you not. Did you not. Did you not film him getting off the bus? There's really nothing. I was like, what if he killed me? Like, you'd have nothing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1E6B3C"/>
                </a:solidFill>
                <a:effectLst/>
                <a:uLnTx/>
                <a:uFillTx/>
                <a:latin typeface="Arial" panose="020B0604020202020204"/>
                <a:ea typeface="+mn-ea"/>
                <a:cs typeface="+mn-cs"/>
              </a:rPr>
              <a:t>I didn't want this man to get away with this... whoever he is... you can never undo what happened, but at least if you get some kind of justice, it's easier to live with</a:t>
            </a:r>
          </a:p>
        </p:txBody>
      </p:sp>
      <p:sp>
        <p:nvSpPr>
          <p:cNvPr id="8" name="Oval 7">
            <a:extLst>
              <a:ext uri="{FF2B5EF4-FFF2-40B4-BE49-F238E27FC236}">
                <a16:creationId xmlns:a16="http://schemas.microsoft.com/office/drawing/2014/main" id="{9DA2BBFE-7DCE-7310-B640-2815305A2A78}"/>
              </a:ext>
            </a:extLst>
          </p:cNvPr>
          <p:cNvSpPr/>
          <p:nvPr/>
        </p:nvSpPr>
        <p:spPr bwMode="auto">
          <a:xfrm>
            <a:off x="3268599" y="321127"/>
            <a:ext cx="229907" cy="229907"/>
          </a:xfrm>
          <a:prstGeom prst="ellipse">
            <a:avLst/>
          </a:prstGeom>
          <a:solidFill>
            <a:srgbClr val="D63E29"/>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026AF5C7-A60B-415C-19F8-19F6DAE8DAAF}"/>
              </a:ext>
            </a:extLst>
          </p:cNvPr>
          <p:cNvSpPr/>
          <p:nvPr/>
        </p:nvSpPr>
        <p:spPr bwMode="auto">
          <a:xfrm>
            <a:off x="3268599" y="1244621"/>
            <a:ext cx="229907" cy="229907"/>
          </a:xfrm>
          <a:prstGeom prst="ellipse">
            <a:avLst/>
          </a:prstGeom>
          <a:solidFill>
            <a:srgbClr val="D63E29"/>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7" name="Oval 16">
            <a:extLst>
              <a:ext uri="{FF2B5EF4-FFF2-40B4-BE49-F238E27FC236}">
                <a16:creationId xmlns:a16="http://schemas.microsoft.com/office/drawing/2014/main" id="{1F3BD765-B1E5-EB76-4887-8A6C3FE0CBE9}"/>
              </a:ext>
            </a:extLst>
          </p:cNvPr>
          <p:cNvSpPr/>
          <p:nvPr/>
        </p:nvSpPr>
        <p:spPr bwMode="auto">
          <a:xfrm>
            <a:off x="3268599" y="2206056"/>
            <a:ext cx="229907" cy="229907"/>
          </a:xfrm>
          <a:prstGeom prst="ellipse">
            <a:avLst/>
          </a:prstGeom>
          <a:solidFill>
            <a:srgbClr val="D63E29"/>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01F05543-C8F2-AB9A-78F7-EBDAC0D67693}"/>
              </a:ext>
            </a:extLst>
          </p:cNvPr>
          <p:cNvSpPr/>
          <p:nvPr/>
        </p:nvSpPr>
        <p:spPr bwMode="auto">
          <a:xfrm>
            <a:off x="3268599" y="4016301"/>
            <a:ext cx="229907" cy="229907"/>
          </a:xfrm>
          <a:prstGeom prst="ellipse">
            <a:avLst/>
          </a:prstGeom>
          <a:solidFill>
            <a:srgbClr val="D63E29"/>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0" name="Oval 19">
            <a:extLst>
              <a:ext uri="{FF2B5EF4-FFF2-40B4-BE49-F238E27FC236}">
                <a16:creationId xmlns:a16="http://schemas.microsoft.com/office/drawing/2014/main" id="{B69F545B-29DC-B8AF-EB9E-1507C8DFAF9D}"/>
              </a:ext>
            </a:extLst>
          </p:cNvPr>
          <p:cNvSpPr/>
          <p:nvPr/>
        </p:nvSpPr>
        <p:spPr bwMode="auto">
          <a:xfrm>
            <a:off x="3268599" y="4862782"/>
            <a:ext cx="229907" cy="229907"/>
          </a:xfrm>
          <a:prstGeom prst="ellipse">
            <a:avLst/>
          </a:prstGeom>
          <a:solidFill>
            <a:srgbClr val="D63E29"/>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Tree>
    <p:extLst>
      <p:ext uri="{BB962C8B-B14F-4D97-AF65-F5344CB8AC3E}">
        <p14:creationId xmlns:p14="http://schemas.microsoft.com/office/powerpoint/2010/main" val="943646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E6B3C"/>
        </a:solidFill>
        <a:effectLst/>
      </p:bgPr>
    </p:bg>
    <p:spTree>
      <p:nvGrpSpPr>
        <p:cNvPr id="1" name="">
          <a:extLst>
            <a:ext uri="{FF2B5EF4-FFF2-40B4-BE49-F238E27FC236}">
              <a16:creationId xmlns:a16="http://schemas.microsoft.com/office/drawing/2014/main" id="{AB6785F9-C84A-E63C-02B6-34E25EB74A4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3EF1E28C-BEA6-2F49-E732-525BAF408208}"/>
              </a:ext>
            </a:extLst>
          </p:cNvPr>
          <p:cNvSpPr/>
          <p:nvPr/>
        </p:nvSpPr>
        <p:spPr>
          <a:xfrm>
            <a:off x="478501" y="2620320"/>
            <a:ext cx="7182387" cy="2560320"/>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2. How the social response shapes the decision to report</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038CCA61-D103-A4AF-918E-9FEFDF379ED0}"/>
              </a:ext>
            </a:extLst>
          </p:cNvPr>
          <p:cNvSpPr/>
          <p:nvPr/>
        </p:nvSpPr>
        <p:spPr>
          <a:xfrm>
            <a:off x="731519" y="2282952"/>
            <a:ext cx="10728962" cy="674737"/>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4">
            <a:extLst>
              <a:ext uri="{FF2B5EF4-FFF2-40B4-BE49-F238E27FC236}">
                <a16:creationId xmlns:a16="http://schemas.microsoft.com/office/drawing/2014/main" id="{29AEDB54-1C34-F485-4DAE-9DB874D96D27}"/>
              </a:ext>
            </a:extLst>
          </p:cNvPr>
          <p:cNvSpPr/>
          <p:nvPr/>
        </p:nvSpPr>
        <p:spPr>
          <a:xfrm>
            <a:off x="60960" y="123515"/>
            <a:ext cx="2180473" cy="754309"/>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4751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F64D6-E77A-0536-73E0-583EC53C36F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BB938627-4A53-4E5B-7F6A-5AFB367AA1ED}"/>
              </a:ext>
            </a:extLst>
          </p:cNvPr>
          <p:cNvSpPr/>
          <p:nvPr/>
        </p:nvSpPr>
        <p:spPr>
          <a:xfrm>
            <a:off x="567140" y="756330"/>
            <a:ext cx="11198156"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Whether bystanders respond, and how, has an outsized effect on a victim’s confidence to act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Bystanders are not passive background figures. Their response, or absence of one, actively shapes whether a victim feels that an incident is worth reporting.</a:t>
            </a:r>
          </a:p>
        </p:txBody>
      </p:sp>
      <p:sp>
        <p:nvSpPr>
          <p:cNvPr id="4" name="Text 2">
            <a:extLst>
              <a:ext uri="{FF2B5EF4-FFF2-40B4-BE49-F238E27FC236}">
                <a16:creationId xmlns:a16="http://schemas.microsoft.com/office/drawing/2014/main" id="{C0EBC0D8-37FB-056A-10FD-58E65D45F3E8}"/>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E229721E-7775-0740-0C95-A6059D611F40}"/>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FC1022CF-7A0B-AC44-00D3-29931EC5C11C}"/>
              </a:ext>
            </a:extLst>
          </p:cNvPr>
          <p:cNvSpPr txBox="1"/>
          <p:nvPr/>
        </p:nvSpPr>
        <p:spPr>
          <a:xfrm>
            <a:off x="551751" y="2564222"/>
            <a:ext cx="260323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Ignoring or doing nothing</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EC94E447-BA99-368A-1D9D-6C5DCE7E4267}"/>
              </a:ext>
            </a:extLst>
          </p:cNvPr>
          <p:cNvSpPr/>
          <p:nvPr/>
        </p:nvSpPr>
        <p:spPr>
          <a:xfrm>
            <a:off x="568532" y="3238675"/>
            <a:ext cx="2692156" cy="23662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When bystanders look away or disengage, the silence sends a message: that the incident was not serious, not worth reacting to, perhaps not real.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Victims internalise this. If nobody present thought it worth acknowledging, why would the authorities?</a:t>
            </a:r>
          </a:p>
        </p:txBody>
      </p:sp>
      <p:sp>
        <p:nvSpPr>
          <p:cNvPr id="11" name="Rectangle 10">
            <a:extLst>
              <a:ext uri="{FF2B5EF4-FFF2-40B4-BE49-F238E27FC236}">
                <a16:creationId xmlns:a16="http://schemas.microsoft.com/office/drawing/2014/main" id="{B10C9D94-B4C5-B234-999E-3ED69F4EF65F}"/>
              </a:ext>
            </a:extLst>
          </p:cNvPr>
          <p:cNvSpPr/>
          <p:nvPr/>
        </p:nvSpPr>
        <p:spPr>
          <a:xfrm>
            <a:off x="3347102" y="3238674"/>
            <a:ext cx="2692156" cy="236626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In contrast, even a small signal, eye contact, moving closer, a quiet "are you okay?”, has a profound 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It confirms the incident was real and wrong, and breaks the intense isolation victims feel.</a:t>
            </a:r>
          </a:p>
        </p:txBody>
      </p:sp>
      <p:sp>
        <p:nvSpPr>
          <p:cNvPr id="12" name="Rectangle 11">
            <a:extLst>
              <a:ext uri="{FF2B5EF4-FFF2-40B4-BE49-F238E27FC236}">
                <a16:creationId xmlns:a16="http://schemas.microsoft.com/office/drawing/2014/main" id="{44496C66-D575-A694-1CDB-CFF0DB62A780}"/>
              </a:ext>
            </a:extLst>
          </p:cNvPr>
          <p:cNvSpPr/>
          <p:nvPr/>
        </p:nvSpPr>
        <p:spPr>
          <a:xfrm>
            <a:off x="6125673" y="3238674"/>
            <a:ext cx="2692156" cy="236626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Direct intervention is the most empowering response, moving a victim from feeling alone to feeling supported.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However, this is the level of response victims see least often, due to the risk faced by the bystander.</a:t>
            </a:r>
          </a:p>
        </p:txBody>
      </p:sp>
      <p:sp>
        <p:nvSpPr>
          <p:cNvPr id="13" name="Rectangle 12">
            <a:extLst>
              <a:ext uri="{FF2B5EF4-FFF2-40B4-BE49-F238E27FC236}">
                <a16:creationId xmlns:a16="http://schemas.microsoft.com/office/drawing/2014/main" id="{02532584-777D-C29B-5A38-57BAE28CCA83}"/>
              </a:ext>
            </a:extLst>
          </p:cNvPr>
          <p:cNvSpPr/>
          <p:nvPr/>
        </p:nvSpPr>
        <p:spPr>
          <a:xfrm>
            <a:off x="56853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4A67BA66-A2FD-6DE8-7112-1E0ABDB19EC4}"/>
              </a:ext>
            </a:extLst>
          </p:cNvPr>
          <p:cNvSpPr/>
          <p:nvPr/>
        </p:nvSpPr>
        <p:spPr>
          <a:xfrm>
            <a:off x="334710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46A5FA62-D814-3FE8-6B41-FD62C28A31FF}"/>
              </a:ext>
            </a:extLst>
          </p:cNvPr>
          <p:cNvSpPr/>
          <p:nvPr/>
        </p:nvSpPr>
        <p:spPr>
          <a:xfrm>
            <a:off x="6125673"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F6A62D41-E128-6151-EC82-A09B0B117FF9}"/>
              </a:ext>
            </a:extLst>
          </p:cNvPr>
          <p:cNvSpPr txBox="1"/>
          <p:nvPr/>
        </p:nvSpPr>
        <p:spPr>
          <a:xfrm>
            <a:off x="3277469" y="2564222"/>
            <a:ext cx="27257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The power of acknowledgement</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2E3562BB-C707-EB7D-727E-6640CE714AEA}"/>
              </a:ext>
            </a:extLst>
          </p:cNvPr>
          <p:cNvSpPr txBox="1"/>
          <p:nvPr/>
        </p:nvSpPr>
        <p:spPr>
          <a:xfrm>
            <a:off x="6125673" y="2564222"/>
            <a:ext cx="27257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The rarity of active support</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5" name="Rectangle: Rounded Corners 9">
            <a:extLst>
              <a:ext uri="{FF2B5EF4-FFF2-40B4-BE49-F238E27FC236}">
                <a16:creationId xmlns:a16="http://schemas.microsoft.com/office/drawing/2014/main" id="{6282A086-7920-6984-E38C-23373E11D3B1}"/>
              </a:ext>
            </a:extLst>
          </p:cNvPr>
          <p:cNvSpPr/>
          <p:nvPr/>
        </p:nvSpPr>
        <p:spPr>
          <a:xfrm>
            <a:off x="438553" y="5733796"/>
            <a:ext cx="8509254" cy="735747"/>
          </a:xfrm>
          <a:prstGeom prst="roundRect">
            <a:avLst>
              <a:gd name="adj" fmla="val 50000"/>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C8844"/>
                </a:solidFill>
                <a:effectLst/>
                <a:uLnTx/>
                <a:uFillTx/>
                <a:latin typeface="Arial" panose="020B0604020202020204"/>
                <a:ea typeface="+mn-ea"/>
                <a:cs typeface="+mn-cs"/>
              </a:rPr>
              <a:t>Bystander behaviour is not incidental to the reporting pathway. For many victims it is the first gate and currently, it is frequently closed.</a:t>
            </a:r>
          </a:p>
        </p:txBody>
      </p:sp>
      <p:sp>
        <p:nvSpPr>
          <p:cNvPr id="6" name="TextBox 5">
            <a:extLst>
              <a:ext uri="{FF2B5EF4-FFF2-40B4-BE49-F238E27FC236}">
                <a16:creationId xmlns:a16="http://schemas.microsoft.com/office/drawing/2014/main" id="{F2FAD2EF-DE21-1CEF-6CAF-9BBF1B7396B3}"/>
              </a:ext>
            </a:extLst>
          </p:cNvPr>
          <p:cNvSpPr txBox="1"/>
          <p:nvPr/>
        </p:nvSpPr>
        <p:spPr>
          <a:xfrm>
            <a:off x="9161977" y="2602648"/>
            <a:ext cx="2600155" cy="26314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“There was another hijabed lady that came to me and she’s like, 'all right, that’s all right, don’t worry about it.' ... She did that and it calmed me down a bit.”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“It’s always a nice feeling after. If somebody did say that to you. Because then you’re not by yourself in that situation. There’s other people there to support you.”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“When people look away or pretend not to see it, it can feel like the behaviour is being accepted.”</a:t>
            </a:r>
          </a:p>
        </p:txBody>
      </p:sp>
      <p:grpSp>
        <p:nvGrpSpPr>
          <p:cNvPr id="7" name="Group 6">
            <a:extLst>
              <a:ext uri="{FF2B5EF4-FFF2-40B4-BE49-F238E27FC236}">
                <a16:creationId xmlns:a16="http://schemas.microsoft.com/office/drawing/2014/main" id="{4EFC7061-E82E-3EB8-A5F7-B3904E68AB99}"/>
              </a:ext>
            </a:extLst>
          </p:cNvPr>
          <p:cNvGrpSpPr/>
          <p:nvPr/>
        </p:nvGrpSpPr>
        <p:grpSpPr>
          <a:xfrm>
            <a:off x="-13084" y="1"/>
            <a:ext cx="339835" cy="6857999"/>
            <a:chOff x="-1" y="1"/>
            <a:chExt cx="339835" cy="6857999"/>
          </a:xfrm>
        </p:grpSpPr>
        <p:sp>
          <p:nvSpPr>
            <p:cNvPr id="8" name="Rectangle 7">
              <a:extLst>
                <a:ext uri="{FF2B5EF4-FFF2-40B4-BE49-F238E27FC236}">
                  <a16:creationId xmlns:a16="http://schemas.microsoft.com/office/drawing/2014/main" id="{7AB28E94-090D-634E-30BA-46C5BFF46386}"/>
                </a:ext>
              </a:extLst>
            </p:cNvPr>
            <p:cNvSpPr/>
            <p:nvPr/>
          </p:nvSpPr>
          <p:spPr>
            <a:xfrm>
              <a:off x="0" y="1"/>
              <a:ext cx="339834" cy="6857999"/>
            </a:xfrm>
            <a:prstGeom prst="rect">
              <a:avLst/>
            </a:prstGeom>
            <a:solidFill>
              <a:srgbClr val="1E6B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B8A0E2A9-2D5F-D95F-E233-F9A37BE46122}"/>
                </a:ext>
              </a:extLst>
            </p:cNvPr>
            <p:cNvSpPr/>
            <p:nvPr/>
          </p:nvSpPr>
          <p:spPr>
            <a:xfrm rot="16200000">
              <a:off x="-1388601" y="1421041"/>
              <a:ext cx="3115868"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THE SOCIAL RESPONSE</a:t>
              </a:r>
            </a:p>
          </p:txBody>
        </p:sp>
      </p:grpSp>
    </p:spTree>
    <p:extLst>
      <p:ext uri="{BB962C8B-B14F-4D97-AF65-F5344CB8AC3E}">
        <p14:creationId xmlns:p14="http://schemas.microsoft.com/office/powerpoint/2010/main" val="36512242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0F79D-73A0-6A4E-5236-29CC521A1538}"/>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8F12B73-046F-BDA6-5284-7851F57EE057}"/>
              </a:ext>
            </a:extLst>
          </p:cNvPr>
          <p:cNvSpPr/>
          <p:nvPr/>
        </p:nvSpPr>
        <p:spPr>
          <a:xfrm>
            <a:off x="567139" y="756330"/>
            <a:ext cx="1125105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Staff presence and response can open or close the reporting pathway entirely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Where staff are present, reachable and respond with empathy, they can be the single most important factor in a victim taking further action. But that experience is far from universal and when staff are absent, inaccessible or disengaged, the pathway closes before it has begun.</a:t>
            </a:r>
          </a:p>
        </p:txBody>
      </p:sp>
      <p:sp>
        <p:nvSpPr>
          <p:cNvPr id="4" name="Text 2">
            <a:extLst>
              <a:ext uri="{FF2B5EF4-FFF2-40B4-BE49-F238E27FC236}">
                <a16:creationId xmlns:a16="http://schemas.microsoft.com/office/drawing/2014/main" id="{7EE2C0D6-F34A-C2DB-634E-DE785946D9A9}"/>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BACEEA6A-EC59-AFDD-2F4C-455050A93DE8}"/>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DAFA2D0C-7094-8F2B-BB30-5B35F0257DF0}"/>
              </a:ext>
            </a:extLst>
          </p:cNvPr>
          <p:cNvGrpSpPr/>
          <p:nvPr/>
        </p:nvGrpSpPr>
        <p:grpSpPr>
          <a:xfrm>
            <a:off x="567857" y="2545827"/>
            <a:ext cx="8362783" cy="3080445"/>
            <a:chOff x="551750" y="2499900"/>
            <a:chExt cx="8362783" cy="3080445"/>
          </a:xfrm>
        </p:grpSpPr>
        <p:sp>
          <p:nvSpPr>
            <p:cNvPr id="9" name="TextBox 8">
              <a:extLst>
                <a:ext uri="{FF2B5EF4-FFF2-40B4-BE49-F238E27FC236}">
                  <a16:creationId xmlns:a16="http://schemas.microsoft.com/office/drawing/2014/main" id="{8251AE5B-AE78-B058-18EF-CB223F3BCA5E}"/>
                </a:ext>
              </a:extLst>
            </p:cNvPr>
            <p:cNvSpPr txBox="1"/>
            <p:nvPr/>
          </p:nvSpPr>
          <p:spPr>
            <a:xfrm>
              <a:off x="551750" y="2499900"/>
              <a:ext cx="272571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When staff are present and empathetic</a:t>
              </a:r>
            </a:p>
          </p:txBody>
        </p:sp>
        <p:sp>
          <p:nvSpPr>
            <p:cNvPr id="10" name="Rectangle 9">
              <a:extLst>
                <a:ext uri="{FF2B5EF4-FFF2-40B4-BE49-F238E27FC236}">
                  <a16:creationId xmlns:a16="http://schemas.microsoft.com/office/drawing/2014/main" id="{C41D3852-C25D-88A4-3C01-7023BFC65BCC}"/>
                </a:ext>
              </a:extLst>
            </p:cNvPr>
            <p:cNvSpPr/>
            <p:nvPr/>
          </p:nvSpPr>
          <p:spPr>
            <a:xfrm>
              <a:off x="568532"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Where staff are reachable and respond well, they do not need to resolve the incident. Taking a moment to listen, acknowledging what happened, and explaining what options are available is enough to keep the pathway open.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 victim who feels heard is significantly more likely to take a next step.</a:t>
              </a:r>
            </a:p>
          </p:txBody>
        </p:sp>
        <p:sp>
          <p:nvSpPr>
            <p:cNvPr id="11" name="Rectangle 10">
              <a:extLst>
                <a:ext uri="{FF2B5EF4-FFF2-40B4-BE49-F238E27FC236}">
                  <a16:creationId xmlns:a16="http://schemas.microsoft.com/office/drawing/2014/main" id="{F57BDFFF-8475-1B17-4741-1B850F1A21D6}"/>
                </a:ext>
              </a:extLst>
            </p:cNvPr>
            <p:cNvSpPr/>
            <p:nvPr/>
          </p:nvSpPr>
          <p:spPr>
            <a:xfrm>
              <a:off x="3347102"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is a common practical barrier. Stations are often minimally staffed, and those present are frequently behind barriers.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On buses in particular, drivers are physically separated, and signs warn against interacting with them,  leaving no realistic channel for a victim to get help discreetly.</a:t>
              </a:r>
            </a:p>
          </p:txBody>
        </p:sp>
        <p:sp>
          <p:nvSpPr>
            <p:cNvPr id="12" name="Rectangle 11">
              <a:extLst>
                <a:ext uri="{FF2B5EF4-FFF2-40B4-BE49-F238E27FC236}">
                  <a16:creationId xmlns:a16="http://schemas.microsoft.com/office/drawing/2014/main" id="{3E6223CC-BDD0-A04C-8584-41A1D2A17F93}"/>
                </a:ext>
              </a:extLst>
            </p:cNvPr>
            <p:cNvSpPr/>
            <p:nvPr/>
          </p:nvSpPr>
          <p:spPr>
            <a:xfrm>
              <a:off x="6125673"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 dismissive response is worse than no response at all.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It actively closes the pathway by compounding the self-doubt and isolation the victim is already feeling, telling them their experience is not worth attention.</a:t>
              </a:r>
            </a:p>
          </p:txBody>
        </p:sp>
        <p:sp>
          <p:nvSpPr>
            <p:cNvPr id="13" name="Rectangle 12">
              <a:extLst>
                <a:ext uri="{FF2B5EF4-FFF2-40B4-BE49-F238E27FC236}">
                  <a16:creationId xmlns:a16="http://schemas.microsoft.com/office/drawing/2014/main" id="{4E3DB161-77B5-C931-463A-6F6D8FBB51B5}"/>
                </a:ext>
              </a:extLst>
            </p:cNvPr>
            <p:cNvSpPr/>
            <p:nvPr/>
          </p:nvSpPr>
          <p:spPr>
            <a:xfrm>
              <a:off x="56853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56392474-A77E-C4A3-86EC-F1CF2F15BB92}"/>
                </a:ext>
              </a:extLst>
            </p:cNvPr>
            <p:cNvSpPr/>
            <p:nvPr/>
          </p:nvSpPr>
          <p:spPr>
            <a:xfrm>
              <a:off x="334710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F912BD81-37DA-2B4F-FDE0-36C607990B3A}"/>
                </a:ext>
              </a:extLst>
            </p:cNvPr>
            <p:cNvSpPr/>
            <p:nvPr/>
          </p:nvSpPr>
          <p:spPr>
            <a:xfrm>
              <a:off x="6125673"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4EA989F8-27C3-C694-F060-75C6F33B0B7A}"/>
                </a:ext>
              </a:extLst>
            </p:cNvPr>
            <p:cNvSpPr txBox="1"/>
            <p:nvPr/>
          </p:nvSpPr>
          <p:spPr>
            <a:xfrm>
              <a:off x="3277469" y="2499900"/>
              <a:ext cx="272571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When staff are absent or inaccessible</a:t>
              </a:r>
            </a:p>
          </p:txBody>
        </p:sp>
        <p:sp>
          <p:nvSpPr>
            <p:cNvPr id="19" name="TextBox 18">
              <a:extLst>
                <a:ext uri="{FF2B5EF4-FFF2-40B4-BE49-F238E27FC236}">
                  <a16:creationId xmlns:a16="http://schemas.microsoft.com/office/drawing/2014/main" id="{C89087C1-E2A1-7740-91C9-158C4A8987FF}"/>
                </a:ext>
              </a:extLst>
            </p:cNvPr>
            <p:cNvSpPr txBox="1"/>
            <p:nvPr/>
          </p:nvSpPr>
          <p:spPr>
            <a:xfrm>
              <a:off x="6125673" y="2499900"/>
              <a:ext cx="2788860"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When staff are present but dismissive or disengaged</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grpSp>
      <p:sp>
        <p:nvSpPr>
          <p:cNvPr id="34" name="Rectangle: Rounded Corners 9">
            <a:extLst>
              <a:ext uri="{FF2B5EF4-FFF2-40B4-BE49-F238E27FC236}">
                <a16:creationId xmlns:a16="http://schemas.microsoft.com/office/drawing/2014/main" id="{19144AB6-5102-AF21-096A-208318E2CC52}"/>
              </a:ext>
            </a:extLst>
          </p:cNvPr>
          <p:cNvSpPr/>
          <p:nvPr/>
        </p:nvSpPr>
        <p:spPr>
          <a:xfrm>
            <a:off x="401808" y="5789042"/>
            <a:ext cx="8509254" cy="735747"/>
          </a:xfrm>
          <a:prstGeom prst="roundRect">
            <a:avLst>
              <a:gd name="adj" fmla="val 50000"/>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C8844"/>
                </a:solidFill>
                <a:effectLst/>
                <a:uLnTx/>
                <a:uFillTx/>
                <a:latin typeface="Arial" panose="020B0604020202020204"/>
                <a:ea typeface="+mn-ea"/>
                <a:cs typeface="+mn-cs"/>
              </a:rPr>
              <a:t>The quality of the first human response after an incident is one of the most powerful determinants of whether a victim takes any further action.</a:t>
            </a:r>
          </a:p>
        </p:txBody>
      </p:sp>
      <p:sp>
        <p:nvSpPr>
          <p:cNvPr id="35" name="TextBox 34">
            <a:extLst>
              <a:ext uri="{FF2B5EF4-FFF2-40B4-BE49-F238E27FC236}">
                <a16:creationId xmlns:a16="http://schemas.microsoft.com/office/drawing/2014/main" id="{48E58BDE-833C-C2D2-93D9-E6CCADD2872B}"/>
              </a:ext>
            </a:extLst>
          </p:cNvPr>
          <p:cNvSpPr txBox="1"/>
          <p:nvPr/>
        </p:nvSpPr>
        <p:spPr>
          <a:xfrm>
            <a:off x="9161977" y="2649721"/>
            <a:ext cx="2600155"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kind of looked at them, they looked at me and I just knew by their faces, I thought... they're just </a:t>
            </a:r>
            <a:r>
              <a:rPr kumimoji="0" lang="en-GB" sz="1100" b="0" i="1" u="none" strike="noStrike" kern="1200" cap="none" spc="0" normalizeH="0" baseline="0" noProof="0" dirty="0" err="1">
                <a:ln>
                  <a:noFill/>
                </a:ln>
                <a:solidFill>
                  <a:srgbClr val="1E6B3C"/>
                </a:solidFill>
                <a:effectLst/>
                <a:uLnTx/>
                <a:uFillTx/>
                <a:latin typeface="Arial" pitchFamily="34" charset="0"/>
                <a:ea typeface="+mn-ea"/>
                <a:cs typeface="Arial" pitchFamily="34" charset="-120"/>
              </a:rPr>
              <a:t>gonna</a:t>
            </a: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 be disinterested... there was eye contact, but there was no, like, smile or 'you okay? are you lost?’”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“Sometimes when I come home... there’s literally no staff, there’s no one to talk to... so even if something had happened and you got off the train, there’s literally no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“The staff felt attentive, they asked me, you know, what line it was... roughly what time it happened... they said... they would, you know, log in the report.”</a:t>
            </a:r>
          </a:p>
        </p:txBody>
      </p:sp>
      <p:grpSp>
        <p:nvGrpSpPr>
          <p:cNvPr id="6" name="Group 5">
            <a:extLst>
              <a:ext uri="{FF2B5EF4-FFF2-40B4-BE49-F238E27FC236}">
                <a16:creationId xmlns:a16="http://schemas.microsoft.com/office/drawing/2014/main" id="{39035BB6-E1EC-AB82-325A-30157B9EE77A}"/>
              </a:ext>
            </a:extLst>
          </p:cNvPr>
          <p:cNvGrpSpPr/>
          <p:nvPr/>
        </p:nvGrpSpPr>
        <p:grpSpPr>
          <a:xfrm>
            <a:off x="-13084" y="1"/>
            <a:ext cx="339835" cy="6857999"/>
            <a:chOff x="-1" y="1"/>
            <a:chExt cx="339835" cy="6857999"/>
          </a:xfrm>
        </p:grpSpPr>
        <p:sp>
          <p:nvSpPr>
            <p:cNvPr id="7" name="Rectangle 6">
              <a:extLst>
                <a:ext uri="{FF2B5EF4-FFF2-40B4-BE49-F238E27FC236}">
                  <a16:creationId xmlns:a16="http://schemas.microsoft.com/office/drawing/2014/main" id="{5A43D214-461F-E982-C67B-1237AC712F25}"/>
                </a:ext>
              </a:extLst>
            </p:cNvPr>
            <p:cNvSpPr/>
            <p:nvPr/>
          </p:nvSpPr>
          <p:spPr>
            <a:xfrm>
              <a:off x="0" y="1"/>
              <a:ext cx="339834" cy="6857999"/>
            </a:xfrm>
            <a:prstGeom prst="rect">
              <a:avLst/>
            </a:prstGeom>
            <a:solidFill>
              <a:srgbClr val="1E6B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B1FDB5C1-19B3-A188-3F26-5C637EB7023A}"/>
                </a:ext>
              </a:extLst>
            </p:cNvPr>
            <p:cNvSpPr/>
            <p:nvPr/>
          </p:nvSpPr>
          <p:spPr>
            <a:xfrm rot="16200000">
              <a:off x="-1388601" y="1421041"/>
              <a:ext cx="3115868"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THE SOCIAL RESPONSE</a:t>
              </a:r>
            </a:p>
          </p:txBody>
        </p:sp>
      </p:grpSp>
    </p:spTree>
    <p:extLst>
      <p:ext uri="{BB962C8B-B14F-4D97-AF65-F5344CB8AC3E}">
        <p14:creationId xmlns:p14="http://schemas.microsoft.com/office/powerpoint/2010/main" val="10035569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D1F55-64E8-28CE-0B5C-DFA69D3A1262}"/>
            </a:ext>
          </a:extLst>
        </p:cNvPr>
        <p:cNvGrpSpPr/>
        <p:nvPr/>
      </p:nvGrpSpPr>
      <p:grpSpPr>
        <a:xfrm>
          <a:off x="0" y="0"/>
          <a:ext cx="0" cy="0"/>
          <a:chOff x="0" y="0"/>
          <a:chExt cx="0" cy="0"/>
        </a:xfrm>
      </p:grpSpPr>
      <p:sp>
        <p:nvSpPr>
          <p:cNvPr id="6" name="Shape 28">
            <a:extLst>
              <a:ext uri="{FF2B5EF4-FFF2-40B4-BE49-F238E27FC236}">
                <a16:creationId xmlns:a16="http://schemas.microsoft.com/office/drawing/2014/main" id="{C50B7920-3007-AF3B-CC9D-FAC1546D572E}"/>
              </a:ext>
            </a:extLst>
          </p:cNvPr>
          <p:cNvSpPr>
            <a:spLocks/>
          </p:cNvSpPr>
          <p:nvPr/>
        </p:nvSpPr>
        <p:spPr>
          <a:xfrm>
            <a:off x="0" y="0"/>
            <a:ext cx="3733365" cy="6858000"/>
          </a:xfrm>
          <a:prstGeom prst="rect">
            <a:avLst/>
          </a:prstGeom>
          <a:solidFill>
            <a:srgbClr val="1E6B3C"/>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821CEAD0-06B7-BA2D-02C6-8E72F2634031}"/>
              </a:ext>
            </a:extLst>
          </p:cNvPr>
          <p:cNvSpPr/>
          <p:nvPr/>
        </p:nvSpPr>
        <p:spPr>
          <a:xfrm>
            <a:off x="3838495" y="247443"/>
            <a:ext cx="5768350" cy="1602153"/>
          </a:xfrm>
          <a:custGeom>
            <a:avLst/>
            <a:gdLst/>
            <a:ahLst/>
            <a:cxnLst/>
            <a:rect l="l" t="t" r="r" b="b"/>
            <a:pathLst>
              <a:path w="3236582" h="1511866">
                <a:moveTo>
                  <a:pt x="0" y="0"/>
                </a:moveTo>
                <a:lnTo>
                  <a:pt x="3236582" y="0"/>
                </a:lnTo>
                <a:lnTo>
                  <a:pt x="3236582" y="1511866"/>
                </a:lnTo>
                <a:lnTo>
                  <a:pt x="0" y="1511866"/>
                </a:lnTo>
                <a:close/>
              </a:path>
            </a:pathLst>
          </a:custGeom>
          <a:solidFill>
            <a:srgbClr val="E8F3EC"/>
          </a:solid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rPr>
              <a:t>The incident: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During a packed rush-hour tube journey to a medical appointment, a man positioned himself behind </a:t>
            </a:r>
            <a:r>
              <a:rPr lang="en-GB" sz="1200" noProof="0" dirty="0">
                <a:solidFill>
                  <a:prstClr val="black"/>
                </a:solidFill>
                <a:latin typeface="Arial" panose="020B0604020202020204"/>
              </a:rPr>
              <a:t>Khadija</a:t>
            </a: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 and pressed and rubbed against her inappropriately. </a:t>
            </a:r>
            <a:endParaRPr lang="en-GB" sz="1200" b="0" i="0" u="none" strike="noStrike" kern="1200" cap="none" spc="0" normalizeH="0" baseline="0" noProof="0" dirty="0">
              <a:ln>
                <a:noFill/>
              </a:ln>
              <a:solidFill>
                <a:prstClr val="black"/>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She attempted to push him away, but unable to move because of the crowding and too frightened to face him, she endured it for one stop before exiting. </a:t>
            </a:r>
            <a:endParaRPr lang="en-GB" sz="1200" b="0" i="0" u="none" strike="noStrike" kern="1200" cap="none" spc="0" normalizeH="0" baseline="0" noProof="0" dirty="0">
              <a:ln>
                <a:noFill/>
              </a:ln>
              <a:solidFill>
                <a:prstClr val="black"/>
              </a:solidFill>
              <a:effectLst/>
              <a:uLnTx/>
              <a:uFillTx/>
              <a:latin typeface="Arial" panose="020B0604020202020204"/>
              <a:cs typeface="Arial"/>
            </a:endParaRPr>
          </a:p>
        </p:txBody>
      </p:sp>
      <p:sp>
        <p:nvSpPr>
          <p:cNvPr id="5" name="TextBox 5">
            <a:extLst>
              <a:ext uri="{FF2B5EF4-FFF2-40B4-BE49-F238E27FC236}">
                <a16:creationId xmlns:a16="http://schemas.microsoft.com/office/drawing/2014/main" id="{5CA09B1F-FB32-F871-DB0F-47AA265197D4}"/>
              </a:ext>
            </a:extLst>
          </p:cNvPr>
          <p:cNvSpPr txBox="1"/>
          <p:nvPr/>
        </p:nvSpPr>
        <p:spPr>
          <a:xfrm>
            <a:off x="3838494" y="302213"/>
            <a:ext cx="5926395" cy="2621947"/>
          </a:xfrm>
          <a:prstGeom prst="rect">
            <a:avLst/>
          </a:prstGeom>
        </p:spPr>
        <p:txBody>
          <a:bodyPr lIns="33867" tIns="33867" rIns="33867" bIns="33867" rtlCol="0" anchor="ctr"/>
          <a:lstStyle/>
          <a:p>
            <a:pPr marL="0" marR="0" lvl="0" indent="0" algn="ctr" defTabSz="609630" rtl="0" eaLnBrk="1" fontAlgn="auto" latinLnBrk="0" hangingPunct="1">
              <a:lnSpc>
                <a:spcPts val="2239"/>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62512D29-E4D8-9381-2949-4BD20A2F96A4}"/>
              </a:ext>
            </a:extLst>
          </p:cNvPr>
          <p:cNvSpPr txBox="1"/>
          <p:nvPr/>
        </p:nvSpPr>
        <p:spPr>
          <a:xfrm>
            <a:off x="372532" y="703604"/>
            <a:ext cx="2661206" cy="1846659"/>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Bold"/>
                <a:ea typeface="Arial Bold"/>
                <a:cs typeface="Arial Bold"/>
                <a:sym typeface="Arial Bold"/>
              </a:rPr>
              <a:t>A dismissive staff response closed the reporting pathway for Khadija</a:t>
            </a:r>
          </a:p>
        </p:txBody>
      </p:sp>
      <p:sp>
        <p:nvSpPr>
          <p:cNvPr id="12" name="TextBox 11">
            <a:extLst>
              <a:ext uri="{FF2B5EF4-FFF2-40B4-BE49-F238E27FC236}">
                <a16:creationId xmlns:a16="http://schemas.microsoft.com/office/drawing/2014/main" id="{009F96EA-FAA9-C2DF-246B-71A8DC91EFA4}"/>
              </a:ext>
            </a:extLst>
          </p:cNvPr>
          <p:cNvSpPr txBox="1"/>
          <p:nvPr/>
        </p:nvSpPr>
        <p:spPr>
          <a:xfrm>
            <a:off x="297349" y="3108360"/>
            <a:ext cx="2867380"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Arial" panose="020B0604020202020204"/>
                <a:ea typeface="+mn-ea"/>
                <a:cs typeface="+mn-cs"/>
              </a:rPr>
              <a:t>Khadija is a retired resident of Norbury, active in her community as a volunteer and advocate for older people, particularly those from minority communities who face language barriers.</a:t>
            </a:r>
          </a:p>
        </p:txBody>
      </p:sp>
      <p:sp>
        <p:nvSpPr>
          <p:cNvPr id="14" name="Freeform 4">
            <a:extLst>
              <a:ext uri="{FF2B5EF4-FFF2-40B4-BE49-F238E27FC236}">
                <a16:creationId xmlns:a16="http://schemas.microsoft.com/office/drawing/2014/main" id="{BD50E5DA-8416-D04B-BE53-61CB5B46F4D2}"/>
              </a:ext>
            </a:extLst>
          </p:cNvPr>
          <p:cNvSpPr/>
          <p:nvPr/>
        </p:nvSpPr>
        <p:spPr>
          <a:xfrm>
            <a:off x="3838492" y="2018564"/>
            <a:ext cx="5768351" cy="2700191"/>
          </a:xfrm>
          <a:custGeom>
            <a:avLst/>
            <a:gdLst/>
            <a:ahLst/>
            <a:cxnLst/>
            <a:rect l="l" t="t" r="r" b="b"/>
            <a:pathLst>
              <a:path w="3236582" h="1511866">
                <a:moveTo>
                  <a:pt x="0" y="0"/>
                </a:moveTo>
                <a:lnTo>
                  <a:pt x="3236582" y="0"/>
                </a:lnTo>
                <a:lnTo>
                  <a:pt x="3236582" y="1511866"/>
                </a:lnTo>
                <a:lnTo>
                  <a:pt x="0" y="1511866"/>
                </a:lnTo>
                <a:close/>
              </a:path>
            </a:pathLst>
          </a:custGeom>
          <a:solidFill>
            <a:srgbClr val="E8F3EC"/>
          </a:solid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rPr>
              <a:t>The reporting journey and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As she stepped onto the platform she shouted to alert others and immediately approached a nearby staff member who was on the busy platform managing the doors. After explaining what happened he "just shrugged his shoulders" and continued with his job. </a:t>
            </a:r>
            <a:endParaRPr lang="en-GB" sz="1200" b="0" i="0" u="none" strike="noStrike" kern="1200" cap="none" spc="0" normalizeH="0" baseline="0" noProof="0" dirty="0">
              <a:ln>
                <a:noFill/>
              </a:ln>
              <a:solidFill>
                <a:prstClr val="black"/>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The dismissal stopped </a:t>
            </a:r>
            <a:r>
              <a:rPr lang="en-GB" sz="1200" noProof="0" dirty="0">
                <a:solidFill>
                  <a:prstClr val="black"/>
                </a:solidFill>
                <a:latin typeface="Arial" panose="020B0604020202020204"/>
              </a:rPr>
              <a:t>Khadija</a:t>
            </a: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 from taking any further action. She was already running late for her medical appointment, had not seen the man's face clearly, and could not identify a clear place in the station to report. </a:t>
            </a:r>
            <a:endParaRPr lang="en-GB" sz="1200" b="0" i="0" u="none" strike="noStrike" kern="1200" cap="none" spc="0" normalizeH="0" baseline="0" noProof="0" dirty="0">
              <a:ln>
                <a:noFill/>
              </a:ln>
              <a:solidFill>
                <a:prstClr val="black"/>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She found the staff member’s dismissal was particularly upsetting, stating that even a request to "hang on for two seconds” would have been enough to keep her in the pathway.</a:t>
            </a:r>
            <a:endParaRPr lang="en-GB" sz="1200" b="0" i="0" u="none" strike="noStrike" kern="1200" cap="none" spc="0" normalizeH="0" baseline="0" noProof="0" dirty="0">
              <a:ln>
                <a:noFill/>
              </a:ln>
              <a:solidFill>
                <a:prstClr val="black"/>
              </a:solidFill>
              <a:effectLst/>
              <a:uLnTx/>
              <a:uFillTx/>
              <a:latin typeface="Arial" panose="020B0604020202020204"/>
              <a:cs typeface="Arial"/>
            </a:endParaRPr>
          </a:p>
        </p:txBody>
      </p:sp>
      <p:sp>
        <p:nvSpPr>
          <p:cNvPr id="15" name="TextBox 5">
            <a:extLst>
              <a:ext uri="{FF2B5EF4-FFF2-40B4-BE49-F238E27FC236}">
                <a16:creationId xmlns:a16="http://schemas.microsoft.com/office/drawing/2014/main" id="{A2CDC50C-D48D-5335-20F1-BFC468FF42E0}"/>
              </a:ext>
            </a:extLst>
          </p:cNvPr>
          <p:cNvSpPr txBox="1"/>
          <p:nvPr/>
        </p:nvSpPr>
        <p:spPr>
          <a:xfrm>
            <a:off x="3838494" y="2741856"/>
            <a:ext cx="6679183" cy="3865765"/>
          </a:xfrm>
          <a:prstGeom prst="rect">
            <a:avLst/>
          </a:prstGeom>
        </p:spPr>
        <p:txBody>
          <a:bodyPr lIns="33867" tIns="33867" rIns="33867" bIns="33867" rtlCol="0" anchor="ctr"/>
          <a:lstStyle/>
          <a:p>
            <a:pPr marL="0" marR="0" lvl="0" indent="0" algn="ctr" defTabSz="609630" rtl="0" eaLnBrk="1" fontAlgn="auto" latinLnBrk="0" hangingPunct="1">
              <a:lnSpc>
                <a:spcPts val="2239"/>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11E388C7-A69E-1670-E54B-1EF930FB00EE}"/>
              </a:ext>
            </a:extLst>
          </p:cNvPr>
          <p:cNvSpPr/>
          <p:nvPr/>
        </p:nvSpPr>
        <p:spPr>
          <a:xfrm>
            <a:off x="112889" y="81046"/>
            <a:ext cx="2404533"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white"/>
                </a:solidFill>
                <a:effectLst/>
                <a:uLnTx/>
                <a:uFillTx/>
                <a:latin typeface="Arial" panose="020B0604020202020204"/>
                <a:ea typeface="+mn-ea"/>
                <a:cs typeface="+mn-cs"/>
              </a:rPr>
              <a:t>CASE STUDY</a:t>
            </a:r>
          </a:p>
        </p:txBody>
      </p:sp>
      <p:sp>
        <p:nvSpPr>
          <p:cNvPr id="11" name="Freeform 4">
            <a:extLst>
              <a:ext uri="{FF2B5EF4-FFF2-40B4-BE49-F238E27FC236}">
                <a16:creationId xmlns:a16="http://schemas.microsoft.com/office/drawing/2014/main" id="{EE6D523C-E725-20D1-A1D5-0FD6B779C314}"/>
              </a:ext>
            </a:extLst>
          </p:cNvPr>
          <p:cNvSpPr/>
          <p:nvPr/>
        </p:nvSpPr>
        <p:spPr>
          <a:xfrm>
            <a:off x="3838492" y="4899378"/>
            <a:ext cx="5768351" cy="1746624"/>
          </a:xfrm>
          <a:custGeom>
            <a:avLst/>
            <a:gdLst/>
            <a:ahLst/>
            <a:cxnLst/>
            <a:rect l="l" t="t" r="r" b="b"/>
            <a:pathLst>
              <a:path w="3236582" h="1511866">
                <a:moveTo>
                  <a:pt x="0" y="0"/>
                </a:moveTo>
                <a:lnTo>
                  <a:pt x="3236582" y="0"/>
                </a:lnTo>
                <a:lnTo>
                  <a:pt x="3236582" y="1511866"/>
                </a:lnTo>
                <a:lnTo>
                  <a:pt x="0" y="1511866"/>
                </a:lnTo>
                <a:close/>
              </a:path>
            </a:pathLst>
          </a:custGeom>
          <a:solidFill>
            <a:srgbClr val="E8F3EC"/>
          </a:solid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rPr>
              <a:t>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The experience left </a:t>
            </a:r>
            <a:r>
              <a:rPr lang="en-GB" sz="1200" noProof="0" dirty="0">
                <a:solidFill>
                  <a:prstClr val="black"/>
                </a:solidFill>
                <a:latin typeface="Arial" panose="020B0604020202020204"/>
              </a:rPr>
              <a:t>Khadija</a:t>
            </a: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 feeling traumatised and disgusted by the incident. For five or six years following the incident, she completely avoided using the Underground during rush hour.</a:t>
            </a:r>
            <a:endParaRPr lang="en-GB" sz="1200" b="0" i="0" u="none" strike="noStrike" kern="1200" cap="none" spc="0" normalizeH="0" baseline="0" noProof="0" dirty="0">
              <a:ln>
                <a:noFill/>
              </a:ln>
              <a:solidFill>
                <a:prstClr val="black"/>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When she eventually resumed traveling, she began carrying extra bags, a rucksack on her back and a large bag in front, specifically to create a protective physical "personal space" barrier between herself and other passengers .</a:t>
            </a:r>
            <a:endParaRPr lang="en-GB" sz="1200" b="0" i="0" u="none" strike="noStrike" kern="1200" cap="none" spc="0" normalizeH="0" baseline="0" noProof="0" dirty="0">
              <a:ln>
                <a:noFill/>
              </a:ln>
              <a:solidFill>
                <a:prstClr val="black"/>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3" name="Shape 7">
            <a:extLst>
              <a:ext uri="{FF2B5EF4-FFF2-40B4-BE49-F238E27FC236}">
                <a16:creationId xmlns:a16="http://schemas.microsoft.com/office/drawing/2014/main" id="{D869FB0D-DE0C-282B-4B63-E2B0844D2233}"/>
              </a:ext>
            </a:extLst>
          </p:cNvPr>
          <p:cNvSpPr/>
          <p:nvPr/>
        </p:nvSpPr>
        <p:spPr>
          <a:xfrm>
            <a:off x="9731022" y="247442"/>
            <a:ext cx="2314222" cy="6398559"/>
          </a:xfrm>
          <a:prstGeom prst="rect">
            <a:avLst/>
          </a:prstGeom>
          <a:noFill/>
          <a:ln w="12700">
            <a:noFill/>
            <a:prstDash val="solid"/>
          </a:ln>
          <a:effectLst>
            <a:outerShdw blurRad="508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rPr>
              <a:t>I was feeling like I need… even though I had all my clothes on… but it felt like I needed to have a shower, I felt disgusting.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rPr>
              <a:t>I got off and saw the conductor and said, 'you know, there's a pervert in there.' So, the man, of course had his whatever in his hand and I guess he was busy. He just shrugged his shoulders, and I thought, well, I would have been late for my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rPr>
              <a:t>I would have at least expected him to say just two minutes whilst I let the train go... that immediate response of somebody actually caring to even want to talk to you instead of just [shrugging]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rPr>
              <a:t>I didn’t think to report later I thought, well, who can do what about it?... It would be my word against somebody else's. And you know, with me having my back to the plonker even to tell somebody else, I was thinking [they wouldn't believe me]</a:t>
            </a:r>
          </a:p>
        </p:txBody>
      </p:sp>
      <p:grpSp>
        <p:nvGrpSpPr>
          <p:cNvPr id="8" name="Group 7">
            <a:extLst>
              <a:ext uri="{FF2B5EF4-FFF2-40B4-BE49-F238E27FC236}">
                <a16:creationId xmlns:a16="http://schemas.microsoft.com/office/drawing/2014/main" id="{FF2FAE15-A342-26D3-9ED9-E93BEF2701A5}"/>
              </a:ext>
            </a:extLst>
          </p:cNvPr>
          <p:cNvGrpSpPr/>
          <p:nvPr/>
        </p:nvGrpSpPr>
        <p:grpSpPr>
          <a:xfrm>
            <a:off x="3268599" y="321127"/>
            <a:ext cx="229907" cy="4771562"/>
            <a:chOff x="3268599" y="321127"/>
            <a:chExt cx="229907" cy="4771562"/>
          </a:xfrm>
          <a:solidFill>
            <a:srgbClr val="1E6B3C"/>
          </a:solidFill>
        </p:grpSpPr>
        <p:cxnSp>
          <p:nvCxnSpPr>
            <p:cNvPr id="13" name="Straight Connector 12">
              <a:extLst>
                <a:ext uri="{FF2B5EF4-FFF2-40B4-BE49-F238E27FC236}">
                  <a16:creationId xmlns:a16="http://schemas.microsoft.com/office/drawing/2014/main" id="{B7BCF38A-90C6-5E31-9F7D-E6D5CD5CF1A2}"/>
                </a:ext>
              </a:extLst>
            </p:cNvPr>
            <p:cNvCxnSpPr>
              <a:stCxn id="16" idx="4"/>
              <a:endCxn id="20" idx="4"/>
            </p:cNvCxnSpPr>
            <p:nvPr/>
          </p:nvCxnSpPr>
          <p:spPr>
            <a:xfrm>
              <a:off x="3383553" y="551034"/>
              <a:ext cx="0" cy="4541655"/>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3451DA18-1F3C-53A9-5E99-A60BC5D91488}"/>
                </a:ext>
              </a:extLst>
            </p:cNvPr>
            <p:cNvSpPr/>
            <p:nvPr/>
          </p:nvSpPr>
          <p:spPr bwMode="auto">
            <a:xfrm>
              <a:off x="3268599" y="321127"/>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7" name="Oval 16">
              <a:extLst>
                <a:ext uri="{FF2B5EF4-FFF2-40B4-BE49-F238E27FC236}">
                  <a16:creationId xmlns:a16="http://schemas.microsoft.com/office/drawing/2014/main" id="{B7921E2F-225C-D7D9-42A3-31CAF5648340}"/>
                </a:ext>
              </a:extLst>
            </p:cNvPr>
            <p:cNvSpPr/>
            <p:nvPr/>
          </p:nvSpPr>
          <p:spPr bwMode="auto">
            <a:xfrm>
              <a:off x="3268599" y="1244621"/>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8" name="Oval 17">
              <a:extLst>
                <a:ext uri="{FF2B5EF4-FFF2-40B4-BE49-F238E27FC236}">
                  <a16:creationId xmlns:a16="http://schemas.microsoft.com/office/drawing/2014/main" id="{0D33E433-BC23-A315-0370-6B0A7818A1BA}"/>
                </a:ext>
              </a:extLst>
            </p:cNvPr>
            <p:cNvSpPr/>
            <p:nvPr/>
          </p:nvSpPr>
          <p:spPr bwMode="auto">
            <a:xfrm>
              <a:off x="3268599" y="2044006"/>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2B3BED04-BA3A-AD3C-2358-847DF53760BC}"/>
                </a:ext>
              </a:extLst>
            </p:cNvPr>
            <p:cNvSpPr/>
            <p:nvPr/>
          </p:nvSpPr>
          <p:spPr bwMode="auto">
            <a:xfrm>
              <a:off x="3268599" y="3414418"/>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0" name="Oval 19">
              <a:extLst>
                <a:ext uri="{FF2B5EF4-FFF2-40B4-BE49-F238E27FC236}">
                  <a16:creationId xmlns:a16="http://schemas.microsoft.com/office/drawing/2014/main" id="{83F5E06B-31F9-0C14-9EC5-7D969D3145D2}"/>
                </a:ext>
              </a:extLst>
            </p:cNvPr>
            <p:cNvSpPr/>
            <p:nvPr/>
          </p:nvSpPr>
          <p:spPr bwMode="auto">
            <a:xfrm>
              <a:off x="3268599" y="4862782"/>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grpSp>
      <p:sp>
        <p:nvSpPr>
          <p:cNvPr id="21" name="Shape 13">
            <a:extLst>
              <a:ext uri="{FF2B5EF4-FFF2-40B4-BE49-F238E27FC236}">
                <a16:creationId xmlns:a16="http://schemas.microsoft.com/office/drawing/2014/main" id="{31E3419E-B9C3-905B-C1CE-FE976FD774CE}"/>
              </a:ext>
            </a:extLst>
          </p:cNvPr>
          <p:cNvSpPr/>
          <p:nvPr/>
        </p:nvSpPr>
        <p:spPr>
          <a:xfrm>
            <a:off x="377559" y="2924160"/>
            <a:ext cx="2150225" cy="18288"/>
          </a:xfrm>
          <a:prstGeom prst="rect">
            <a:avLst/>
          </a:prstGeom>
          <a:solidFill>
            <a:srgbClr val="FFFFFF">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08188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BB00"/>
        </a:solidFill>
        <a:effectLst/>
      </p:bgPr>
    </p:bg>
    <p:spTree>
      <p:nvGrpSpPr>
        <p:cNvPr id="1" name="">
          <a:extLst>
            <a:ext uri="{FF2B5EF4-FFF2-40B4-BE49-F238E27FC236}">
              <a16:creationId xmlns:a16="http://schemas.microsoft.com/office/drawing/2014/main" id="{4C904A95-DD01-DAA5-3A31-46C60867169D}"/>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C10335A8-3A95-FDB9-386A-90267CD8F33B}"/>
              </a:ext>
            </a:extLst>
          </p:cNvPr>
          <p:cNvSpPr/>
          <p:nvPr/>
        </p:nvSpPr>
        <p:spPr>
          <a:xfrm>
            <a:off x="478501" y="2620320"/>
            <a:ext cx="7182387" cy="2560320"/>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3. How the victim’s personal context and practical knowledge shapes the decision to report</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6BEACAD0-C410-1056-3BB8-E09C76B30616}"/>
              </a:ext>
            </a:extLst>
          </p:cNvPr>
          <p:cNvSpPr/>
          <p:nvPr/>
        </p:nvSpPr>
        <p:spPr>
          <a:xfrm>
            <a:off x="731519" y="2282952"/>
            <a:ext cx="10728962" cy="674737"/>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4">
            <a:extLst>
              <a:ext uri="{FF2B5EF4-FFF2-40B4-BE49-F238E27FC236}">
                <a16:creationId xmlns:a16="http://schemas.microsoft.com/office/drawing/2014/main" id="{11212121-8D7A-B6FF-5E92-9DA1782F22C5}"/>
              </a:ext>
            </a:extLst>
          </p:cNvPr>
          <p:cNvSpPr/>
          <p:nvPr/>
        </p:nvSpPr>
        <p:spPr>
          <a:xfrm>
            <a:off x="60960" y="123515"/>
            <a:ext cx="2180473" cy="754309"/>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6364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AD736-A308-D490-9544-D2340FC1816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E269B6C7-70FB-BBB1-059F-24424F7CFBE8}"/>
              </a:ext>
            </a:extLst>
          </p:cNvPr>
          <p:cNvSpPr/>
          <p:nvPr/>
        </p:nvSpPr>
        <p:spPr>
          <a:xfrm>
            <a:off x="567140" y="859167"/>
            <a:ext cx="1105772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Who you are and what you’ve been through shapes how people approach the reporting decision before it has even begun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reporting decision is not made in a neutral vacuum. It is filtered through the lens of a victim’s lived experience, both their own personal history and the collective experience of their communities.</a:t>
            </a:r>
          </a:p>
        </p:txBody>
      </p:sp>
      <p:sp>
        <p:nvSpPr>
          <p:cNvPr id="4" name="Text 2">
            <a:extLst>
              <a:ext uri="{FF2B5EF4-FFF2-40B4-BE49-F238E27FC236}">
                <a16:creationId xmlns:a16="http://schemas.microsoft.com/office/drawing/2014/main" id="{430703CF-9B31-E600-02AB-98B007E747F4}"/>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813DEE80-860E-CBBC-46F8-0E66D2596F3F}"/>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E08AF663-2D0E-C42E-736A-0D7F5C7E63DA}"/>
              </a:ext>
            </a:extLst>
          </p:cNvPr>
          <p:cNvGrpSpPr/>
          <p:nvPr/>
        </p:nvGrpSpPr>
        <p:grpSpPr>
          <a:xfrm>
            <a:off x="6095998" y="2608712"/>
            <a:ext cx="7142481" cy="2438696"/>
            <a:chOff x="-6240" y="2856527"/>
            <a:chExt cx="2725719" cy="2438696"/>
          </a:xfrm>
        </p:grpSpPr>
        <p:sp>
          <p:nvSpPr>
            <p:cNvPr id="15" name="TextBox 14">
              <a:extLst>
                <a:ext uri="{FF2B5EF4-FFF2-40B4-BE49-F238E27FC236}">
                  <a16:creationId xmlns:a16="http://schemas.microsoft.com/office/drawing/2014/main" id="{39037603-57AB-D855-8155-B501F5E7A22A}"/>
                </a:ext>
              </a:extLst>
            </p:cNvPr>
            <p:cNvSpPr txBox="1"/>
            <p:nvPr/>
          </p:nvSpPr>
          <p:spPr>
            <a:xfrm>
              <a:off x="-6240" y="2856527"/>
              <a:ext cx="27257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The weight of collective experience</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1BF4B51D-AEEC-12B0-D860-F6D7E1585773}"/>
                </a:ext>
              </a:extLst>
            </p:cNvPr>
            <p:cNvSpPr/>
            <p:nvPr/>
          </p:nvSpPr>
          <p:spPr>
            <a:xfrm>
              <a:off x="26532" y="3311294"/>
              <a:ext cx="2046543" cy="198392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For members of marginalised communities, the reporting decision carries weight beyond their own experience.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Some arrive already exhausted by the frequency of incidents targeting people like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Others carry a community obligation to engage with a system they have little personal faith in, meaning every failure in the pathway holds extra emotional weight.</a:t>
              </a:r>
            </a:p>
          </p:txBody>
        </p:sp>
        <p:sp>
          <p:nvSpPr>
            <p:cNvPr id="21" name="Rectangle 20">
              <a:extLst>
                <a:ext uri="{FF2B5EF4-FFF2-40B4-BE49-F238E27FC236}">
                  <a16:creationId xmlns:a16="http://schemas.microsoft.com/office/drawing/2014/main" id="{8A1F9D47-ED9C-685F-FA27-C2AD67C2D281}"/>
                </a:ext>
              </a:extLst>
            </p:cNvPr>
            <p:cNvSpPr/>
            <p:nvPr/>
          </p:nvSpPr>
          <p:spPr>
            <a:xfrm>
              <a:off x="26532" y="3228873"/>
              <a:ext cx="2042621" cy="55528"/>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11" name="TextBox 10">
            <a:extLst>
              <a:ext uri="{FF2B5EF4-FFF2-40B4-BE49-F238E27FC236}">
                <a16:creationId xmlns:a16="http://schemas.microsoft.com/office/drawing/2014/main" id="{39E06BA8-28E4-27C5-9765-7ACA56E6545D}"/>
              </a:ext>
            </a:extLst>
          </p:cNvPr>
          <p:cNvSpPr txBox="1"/>
          <p:nvPr/>
        </p:nvSpPr>
        <p:spPr>
          <a:xfrm>
            <a:off x="567140" y="2574419"/>
            <a:ext cx="3502090" cy="338554"/>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The anchor of personal history</a:t>
            </a:r>
          </a:p>
        </p:txBody>
      </p:sp>
      <p:sp>
        <p:nvSpPr>
          <p:cNvPr id="12" name="Rectangle 11">
            <a:extLst>
              <a:ext uri="{FF2B5EF4-FFF2-40B4-BE49-F238E27FC236}">
                <a16:creationId xmlns:a16="http://schemas.microsoft.com/office/drawing/2014/main" id="{CDF7E567-189A-1E01-3177-6F77F4E0A907}"/>
              </a:ext>
            </a:extLst>
          </p:cNvPr>
          <p:cNvSpPr/>
          <p:nvPr/>
        </p:nvSpPr>
        <p:spPr>
          <a:xfrm>
            <a:off x="583922" y="3066973"/>
            <a:ext cx="5362766" cy="198512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Past experience operates as an anchor and becomes the lens through which every subsequent incident is assessed.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question shifts from "should I report this?" to "why would this time be any different?”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effect spreads beyond the individual as negative experiences circulate through communities. People who have never reported themselves arrive at the decision already shaped by what they have heard from others. </a:t>
            </a:r>
          </a:p>
        </p:txBody>
      </p:sp>
      <p:sp>
        <p:nvSpPr>
          <p:cNvPr id="13" name="Rectangle 12">
            <a:extLst>
              <a:ext uri="{FF2B5EF4-FFF2-40B4-BE49-F238E27FC236}">
                <a16:creationId xmlns:a16="http://schemas.microsoft.com/office/drawing/2014/main" id="{48202129-D1B5-543C-66E9-29E2D0971BB8}"/>
              </a:ext>
            </a:extLst>
          </p:cNvPr>
          <p:cNvSpPr/>
          <p:nvPr/>
        </p:nvSpPr>
        <p:spPr>
          <a:xfrm>
            <a:off x="583922" y="2977294"/>
            <a:ext cx="5362766" cy="63983"/>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01CA2BC0-4345-77B6-6BC3-F509C99014BB}"/>
              </a:ext>
            </a:extLst>
          </p:cNvPr>
          <p:cNvSpPr txBox="1"/>
          <p:nvPr/>
        </p:nvSpPr>
        <p:spPr>
          <a:xfrm>
            <a:off x="567140" y="5199469"/>
            <a:ext cx="537954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had an incident before... a guy had a knife to my throat... nothing ever came of that either. So I kind of had a good feeling that... it was definitely not going to be taken seriously [this 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“I’ve done the report in the past. I’ve had people who did report in the past and it seems nothing is actually like changing.”</a:t>
            </a:r>
          </a:p>
        </p:txBody>
      </p:sp>
      <p:sp>
        <p:nvSpPr>
          <p:cNvPr id="17" name="TextBox 16">
            <a:extLst>
              <a:ext uri="{FF2B5EF4-FFF2-40B4-BE49-F238E27FC236}">
                <a16:creationId xmlns:a16="http://schemas.microsoft.com/office/drawing/2014/main" id="{D347D3B4-2A6A-C796-B580-B9C9E0AB3893}"/>
              </a:ext>
            </a:extLst>
          </p:cNvPr>
          <p:cNvSpPr txBox="1"/>
          <p:nvPr/>
        </p:nvSpPr>
        <p:spPr>
          <a:xfrm>
            <a:off x="6181874" y="5195306"/>
            <a:ext cx="537954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feel like I'm doing the right thing by the next generation, because my daughter's </a:t>
            </a:r>
            <a:r>
              <a:rPr kumimoji="0" lang="en-GB" sz="1100" b="0" i="1" u="none" strike="noStrike" kern="1200" cap="none" spc="0" normalizeH="0" baseline="0" noProof="0" dirty="0" err="1">
                <a:ln>
                  <a:noFill/>
                </a:ln>
                <a:solidFill>
                  <a:srgbClr val="1E6B3C"/>
                </a:solidFill>
                <a:effectLst/>
                <a:uLnTx/>
                <a:uFillTx/>
                <a:latin typeface="Arial" pitchFamily="34" charset="0"/>
                <a:ea typeface="+mn-ea"/>
                <a:cs typeface="Arial" pitchFamily="34" charset="-120"/>
              </a:rPr>
              <a:t>gonna</a:t>
            </a: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 probably go through it... we've got to make it better for the girls.”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think definitely homophobia is the one that makes you feel a little bit more self conscious about who and where you're going to report that to, just because you don't know people's beliefs.”</a:t>
            </a:r>
          </a:p>
        </p:txBody>
      </p:sp>
      <p:grpSp>
        <p:nvGrpSpPr>
          <p:cNvPr id="2" name="Group 1">
            <a:extLst>
              <a:ext uri="{FF2B5EF4-FFF2-40B4-BE49-F238E27FC236}">
                <a16:creationId xmlns:a16="http://schemas.microsoft.com/office/drawing/2014/main" id="{3EF61118-FF71-C37A-7F69-8D46CA3D0C54}"/>
              </a:ext>
            </a:extLst>
          </p:cNvPr>
          <p:cNvGrpSpPr/>
          <p:nvPr/>
        </p:nvGrpSpPr>
        <p:grpSpPr>
          <a:xfrm>
            <a:off x="-13084" y="1"/>
            <a:ext cx="339835" cy="6857999"/>
            <a:chOff x="-1" y="1"/>
            <a:chExt cx="339835" cy="6857999"/>
          </a:xfrm>
          <a:solidFill>
            <a:srgbClr val="FFBB00"/>
          </a:solidFill>
        </p:grpSpPr>
        <p:sp>
          <p:nvSpPr>
            <p:cNvPr id="5" name="Rectangle 4">
              <a:extLst>
                <a:ext uri="{FF2B5EF4-FFF2-40B4-BE49-F238E27FC236}">
                  <a16:creationId xmlns:a16="http://schemas.microsoft.com/office/drawing/2014/main" id="{935212E3-0FB0-82D0-7E13-8CE537401DB1}"/>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C9F6CA82-D4B1-C55D-7A66-707CD2B156F5}"/>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VICTIM’S PERSONAL CONTEXT</a:t>
              </a:r>
            </a:p>
          </p:txBody>
        </p:sp>
      </p:grpSp>
    </p:spTree>
    <p:extLst>
      <p:ext uri="{BB962C8B-B14F-4D97-AF65-F5344CB8AC3E}">
        <p14:creationId xmlns:p14="http://schemas.microsoft.com/office/powerpoint/2010/main" val="19422115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68490-3947-1C9B-6E00-3517F83D3D50}"/>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D601D7F9-B896-2EA1-6E82-CA0F96D574C6}"/>
              </a:ext>
            </a:extLst>
          </p:cNvPr>
          <p:cNvSpPr/>
          <p:nvPr/>
        </p:nvSpPr>
        <p:spPr>
          <a:xfrm>
            <a:off x="567139" y="756330"/>
            <a:ext cx="1125105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For those with fear or mistrust of authorities, engagement through official reporting carries an additional risk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personal and collective history can create a specific set of risks that actively deters victims from coming forward. The decision is not just about the incident, it's about whether the interaction with authorities will be a safe and validating one.</a:t>
            </a:r>
          </a:p>
        </p:txBody>
      </p:sp>
      <p:sp>
        <p:nvSpPr>
          <p:cNvPr id="4" name="Text 2">
            <a:extLst>
              <a:ext uri="{FF2B5EF4-FFF2-40B4-BE49-F238E27FC236}">
                <a16:creationId xmlns:a16="http://schemas.microsoft.com/office/drawing/2014/main" id="{10902469-2082-9986-4873-E527E17A7549}"/>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5D99F295-B9BE-6B5F-8DD7-D7B064F2DE8C}"/>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3D2C7B71-0DDA-8D72-4271-147C90F505F5}"/>
              </a:ext>
            </a:extLst>
          </p:cNvPr>
          <p:cNvGrpSpPr/>
          <p:nvPr/>
        </p:nvGrpSpPr>
        <p:grpSpPr>
          <a:xfrm>
            <a:off x="567857" y="2545827"/>
            <a:ext cx="8362783" cy="3211341"/>
            <a:chOff x="551750" y="2499900"/>
            <a:chExt cx="8362783" cy="3211341"/>
          </a:xfrm>
        </p:grpSpPr>
        <p:sp>
          <p:nvSpPr>
            <p:cNvPr id="9" name="TextBox 8">
              <a:extLst>
                <a:ext uri="{FF2B5EF4-FFF2-40B4-BE49-F238E27FC236}">
                  <a16:creationId xmlns:a16="http://schemas.microsoft.com/office/drawing/2014/main" id="{A0784BE8-DC67-4404-3A33-509EA46C7B43}"/>
                </a:ext>
              </a:extLst>
            </p:cNvPr>
            <p:cNvSpPr txBox="1"/>
            <p:nvPr/>
          </p:nvSpPr>
          <p:spPr>
            <a:xfrm>
              <a:off x="551750" y="2499900"/>
              <a:ext cx="272571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Fear of indifference or dismissal</a:t>
              </a:r>
            </a:p>
          </p:txBody>
        </p:sp>
        <p:sp>
          <p:nvSpPr>
            <p:cNvPr id="10" name="Rectangle 9">
              <a:extLst>
                <a:ext uri="{FF2B5EF4-FFF2-40B4-BE49-F238E27FC236}">
                  <a16:creationId xmlns:a16="http://schemas.microsoft.com/office/drawing/2014/main" id="{37061E56-76CC-4A0D-F12C-EA5D0FFB21FD}"/>
                </a:ext>
              </a:extLst>
            </p:cNvPr>
            <p:cNvSpPr/>
            <p:nvPr/>
          </p:nvSpPr>
          <p:spPr>
            <a:xfrm>
              <a:off x="568532" y="3238674"/>
              <a:ext cx="2692156" cy="24725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Victims anticipate their report will be met with indifference or dismissed as not serious enough.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perceived likelihood of being ignored makes the emotional effort of reporting seem pointless from the outset.</a:t>
              </a:r>
            </a:p>
          </p:txBody>
        </p:sp>
        <p:sp>
          <p:nvSpPr>
            <p:cNvPr id="11" name="Rectangle 10">
              <a:extLst>
                <a:ext uri="{FF2B5EF4-FFF2-40B4-BE49-F238E27FC236}">
                  <a16:creationId xmlns:a16="http://schemas.microsoft.com/office/drawing/2014/main" id="{9C269354-6338-811C-DC43-37344AC21566}"/>
                </a:ext>
              </a:extLst>
            </p:cNvPr>
            <p:cNvSpPr/>
            <p:nvPr/>
          </p:nvSpPr>
          <p:spPr>
            <a:xfrm>
              <a:off x="3347102" y="3238674"/>
              <a:ext cx="2692156" cy="24725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For many, especially from marginalised groups, the fear is of an actively negative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They worry about encountering prejudice, being misjudged, or even having the situation turned against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transforms reporting from a potential solution into a personal risk.</a:t>
              </a:r>
            </a:p>
          </p:txBody>
        </p:sp>
        <p:sp>
          <p:nvSpPr>
            <p:cNvPr id="12" name="Rectangle 11">
              <a:extLst>
                <a:ext uri="{FF2B5EF4-FFF2-40B4-BE49-F238E27FC236}">
                  <a16:creationId xmlns:a16="http://schemas.microsoft.com/office/drawing/2014/main" id="{B46E4529-E0FB-EBBC-8357-09DF08BA5B0C}"/>
                </a:ext>
              </a:extLst>
            </p:cNvPr>
            <p:cNvSpPr/>
            <p:nvPr/>
          </p:nvSpPr>
          <p:spPr>
            <a:xfrm>
              <a:off x="6125673" y="3238674"/>
              <a:ext cx="2692156" cy="247256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For some, these fears are so profound that they would prefer to bypass official channels entirely.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is not just an abstract feeling; our survey data shows that around </a:t>
              </a:r>
              <a:r>
                <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rPr>
                <a:t>1 in 10 Londoners* would prefer to report an incident of hate or harassment to a relevant charity over the police or transport staff.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highlights a critical need for trusted, non-police reporting pathways.</a:t>
              </a:r>
            </a:p>
          </p:txBody>
        </p:sp>
        <p:sp>
          <p:nvSpPr>
            <p:cNvPr id="13" name="Rectangle 12">
              <a:extLst>
                <a:ext uri="{FF2B5EF4-FFF2-40B4-BE49-F238E27FC236}">
                  <a16:creationId xmlns:a16="http://schemas.microsoft.com/office/drawing/2014/main" id="{3D4CE57F-F7A1-C737-D26C-34E9904842A8}"/>
                </a:ext>
              </a:extLst>
            </p:cNvPr>
            <p:cNvSpPr/>
            <p:nvPr/>
          </p:nvSpPr>
          <p:spPr>
            <a:xfrm>
              <a:off x="56853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4D1F659F-D12B-F893-3012-73AB99D02F25}"/>
                </a:ext>
              </a:extLst>
            </p:cNvPr>
            <p:cNvSpPr/>
            <p:nvPr/>
          </p:nvSpPr>
          <p:spPr>
            <a:xfrm>
              <a:off x="334710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2BF89123-EC73-2881-8F78-1D3A10305E13}"/>
                </a:ext>
              </a:extLst>
            </p:cNvPr>
            <p:cNvSpPr/>
            <p:nvPr/>
          </p:nvSpPr>
          <p:spPr>
            <a:xfrm>
              <a:off x="6125673"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65ACE2D2-71F3-1B06-3271-B4839C2793EE}"/>
                </a:ext>
              </a:extLst>
            </p:cNvPr>
            <p:cNvSpPr txBox="1"/>
            <p:nvPr/>
          </p:nvSpPr>
          <p:spPr>
            <a:xfrm>
              <a:off x="3277469" y="2499900"/>
              <a:ext cx="272571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Fear of prejudice and blame</a:t>
              </a:r>
            </a:p>
          </p:txBody>
        </p:sp>
        <p:sp>
          <p:nvSpPr>
            <p:cNvPr id="19" name="TextBox 18">
              <a:extLst>
                <a:ext uri="{FF2B5EF4-FFF2-40B4-BE49-F238E27FC236}">
                  <a16:creationId xmlns:a16="http://schemas.microsoft.com/office/drawing/2014/main" id="{E3630DC5-7A18-4C48-F55B-E6355BA1B5E7}"/>
                </a:ext>
              </a:extLst>
            </p:cNvPr>
            <p:cNvSpPr txBox="1"/>
            <p:nvPr/>
          </p:nvSpPr>
          <p:spPr>
            <a:xfrm>
              <a:off x="6125673" y="2499900"/>
              <a:ext cx="2788860"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Avoiding official police reporting entirely</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grpSp>
      <p:sp>
        <p:nvSpPr>
          <p:cNvPr id="35" name="TextBox 34">
            <a:extLst>
              <a:ext uri="{FF2B5EF4-FFF2-40B4-BE49-F238E27FC236}">
                <a16:creationId xmlns:a16="http://schemas.microsoft.com/office/drawing/2014/main" id="{DC792EDE-1D3B-D196-5C61-B3DDD5F2B2F1}"/>
              </a:ext>
            </a:extLst>
          </p:cNvPr>
          <p:cNvSpPr txBox="1"/>
          <p:nvPr/>
        </p:nvSpPr>
        <p:spPr>
          <a:xfrm>
            <a:off x="9161977" y="2649721"/>
            <a:ext cx="2600155" cy="29700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"I've lost faith in the police, to be honest with you... I feel like they don't really take things seriously. Violence against women, it's not a big deal to 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"It's horrible... you feel like saying something but you know you can't... It's going to be oh, he was trying to make it about racism, and it was him that kicked off."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“Obviously there are some people that actually hate the police, hate authority... so I think even just to have a volunteer or something, so you can avoid them would be helpful”</a:t>
            </a:r>
          </a:p>
        </p:txBody>
      </p:sp>
      <p:grpSp>
        <p:nvGrpSpPr>
          <p:cNvPr id="7" name="Group 6">
            <a:extLst>
              <a:ext uri="{FF2B5EF4-FFF2-40B4-BE49-F238E27FC236}">
                <a16:creationId xmlns:a16="http://schemas.microsoft.com/office/drawing/2014/main" id="{1656F49F-C084-7AC9-52BF-23073056F7E4}"/>
              </a:ext>
            </a:extLst>
          </p:cNvPr>
          <p:cNvGrpSpPr/>
          <p:nvPr/>
        </p:nvGrpSpPr>
        <p:grpSpPr>
          <a:xfrm>
            <a:off x="-13084" y="1"/>
            <a:ext cx="339835" cy="6857999"/>
            <a:chOff x="-1" y="1"/>
            <a:chExt cx="339835" cy="6857999"/>
          </a:xfrm>
          <a:solidFill>
            <a:srgbClr val="FFBB00"/>
          </a:solidFill>
        </p:grpSpPr>
        <p:sp>
          <p:nvSpPr>
            <p:cNvPr id="8" name="Rectangle 7">
              <a:extLst>
                <a:ext uri="{FF2B5EF4-FFF2-40B4-BE49-F238E27FC236}">
                  <a16:creationId xmlns:a16="http://schemas.microsoft.com/office/drawing/2014/main" id="{D62FAC91-AB8B-50DD-5BB1-464CA252F479}"/>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C3EAEDF8-0AC3-9ADB-9552-B4689C703202}"/>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VICTIM’S PERSONAL CONTEXT</a:t>
              </a:r>
            </a:p>
          </p:txBody>
        </p:sp>
      </p:grpSp>
      <p:sp>
        <p:nvSpPr>
          <p:cNvPr id="20" name="TextBox 19">
            <a:extLst>
              <a:ext uri="{FF2B5EF4-FFF2-40B4-BE49-F238E27FC236}">
                <a16:creationId xmlns:a16="http://schemas.microsoft.com/office/drawing/2014/main" id="{CFAA4D67-6967-68C7-2409-6E0BFEAA9D41}"/>
              </a:ext>
            </a:extLst>
          </p:cNvPr>
          <p:cNvSpPr txBox="1"/>
          <p:nvPr/>
        </p:nvSpPr>
        <p:spPr>
          <a:xfrm>
            <a:off x="536359" y="6358543"/>
            <a:ext cx="10643269" cy="400110"/>
          </a:xfrm>
          <a:prstGeom prst="rect">
            <a:avLst/>
          </a:prstGeom>
          <a:noFill/>
        </p:spPr>
        <p:txBody>
          <a:bodyPr wrap="square">
            <a:spAutoFit/>
          </a:bodyPr>
          <a:lstStyle/>
          <a:p>
            <a:r>
              <a:rPr lang="en-GB" sz="1000" i="1" dirty="0"/>
              <a:t>Q7. If you experienced the following behaviours on public transport, who would you most trust to deal with them appropriately, if you wanted to report them? Base: quantitative survey, all respondents (1,014)</a:t>
            </a:r>
          </a:p>
        </p:txBody>
      </p:sp>
    </p:spTree>
    <p:extLst>
      <p:ext uri="{BB962C8B-B14F-4D97-AF65-F5344CB8AC3E}">
        <p14:creationId xmlns:p14="http://schemas.microsoft.com/office/powerpoint/2010/main" val="28541529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9C7CF-66E9-2F01-E703-23F56589602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91E98C4-D75B-F1C0-7444-AC7B753A8284}"/>
              </a:ext>
            </a:extLst>
          </p:cNvPr>
          <p:cNvSpPr/>
          <p:nvPr/>
        </p:nvSpPr>
        <p:spPr>
          <a:xfrm>
            <a:off x="567140" y="859167"/>
            <a:ext cx="1105772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The first element is a victim’s practical knowledge, where awareness of reporting options can be patchy and misdirected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options victims can recall in a moment of distress are few and often misunderstood, while the most discreet tools are effectively invisible.</a:t>
            </a:r>
          </a:p>
        </p:txBody>
      </p:sp>
      <p:sp>
        <p:nvSpPr>
          <p:cNvPr id="4" name="Text 2">
            <a:extLst>
              <a:ext uri="{FF2B5EF4-FFF2-40B4-BE49-F238E27FC236}">
                <a16:creationId xmlns:a16="http://schemas.microsoft.com/office/drawing/2014/main" id="{48B4DC2C-11F2-CF7A-301A-7FBB334F8857}"/>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CBD7F4EC-FEC1-D82A-562E-0591FF37CADC}"/>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392579DB-68A2-4345-DD2D-D3210F262D2A}"/>
              </a:ext>
            </a:extLst>
          </p:cNvPr>
          <p:cNvSpPr txBox="1"/>
          <p:nvPr/>
        </p:nvSpPr>
        <p:spPr>
          <a:xfrm>
            <a:off x="4346910" y="2470576"/>
            <a:ext cx="333469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Some routes are misunderstood and therefore discounted</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F03B4CA8-3FFE-36A6-9540-C05C34B9C230}"/>
              </a:ext>
            </a:extLst>
          </p:cNvPr>
          <p:cNvSpPr/>
          <p:nvPr/>
        </p:nvSpPr>
        <p:spPr>
          <a:xfrm>
            <a:off x="4346910" y="3139591"/>
            <a:ext cx="3451523" cy="221784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Calling </a:t>
            </a:r>
            <a:r>
              <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rPr>
              <a:t>999</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 is seen as a route for serious crime, so victims often feel their experience is not "worthy" of an emergency police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a:t>
            </a:r>
            <a:r>
              <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rPr>
              <a:t>'See It, Say It, Sorted’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and associated </a:t>
            </a:r>
            <a:r>
              <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rPr>
              <a:t>BTP’s 61016 text number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is strongly associated with terrorism, not personal harm.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TfL online reporting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can be unknown or discounted as a route to make a complaint about the service vs report an incident.</a:t>
            </a:r>
            <a:b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b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p:txBody>
      </p:sp>
      <p:sp>
        <p:nvSpPr>
          <p:cNvPr id="21" name="Rectangle 20">
            <a:extLst>
              <a:ext uri="{FF2B5EF4-FFF2-40B4-BE49-F238E27FC236}">
                <a16:creationId xmlns:a16="http://schemas.microsoft.com/office/drawing/2014/main" id="{51CBF2C5-53A5-1409-AC9B-709D6FE28446}"/>
              </a:ext>
            </a:extLst>
          </p:cNvPr>
          <p:cNvSpPr/>
          <p:nvPr/>
        </p:nvSpPr>
        <p:spPr>
          <a:xfrm>
            <a:off x="4346910" y="3057170"/>
            <a:ext cx="3444909" cy="55528"/>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D63A4705-FC9A-C908-2EC4-293ADB77E86D}"/>
              </a:ext>
            </a:extLst>
          </p:cNvPr>
          <p:cNvSpPr txBox="1"/>
          <p:nvPr/>
        </p:nvSpPr>
        <p:spPr>
          <a:xfrm>
            <a:off x="567140" y="2496474"/>
            <a:ext cx="3468305"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Victims may have no idea where to report or default to visible staff</a:t>
            </a:r>
          </a:p>
        </p:txBody>
      </p:sp>
      <p:sp>
        <p:nvSpPr>
          <p:cNvPr id="12" name="Rectangle 11">
            <a:extLst>
              <a:ext uri="{FF2B5EF4-FFF2-40B4-BE49-F238E27FC236}">
                <a16:creationId xmlns:a16="http://schemas.microsoft.com/office/drawing/2014/main" id="{BE92D13F-85EE-834F-2402-0C8153739D18}"/>
              </a:ext>
            </a:extLst>
          </p:cNvPr>
          <p:cNvSpPr/>
          <p:nvPr/>
        </p:nvSpPr>
        <p:spPr>
          <a:xfrm>
            <a:off x="583922" y="3145030"/>
            <a:ext cx="3451523" cy="221240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Most people cannot spontaneously name a specific reporting route beyond 'the police’ or finding a </a:t>
            </a:r>
            <a:r>
              <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rPr>
              <a:t>member of transport staff.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Generally, people default to what is physically visible (like station staff) because digital routes are not top-of-mind.</a:t>
            </a:r>
          </a:p>
        </p:txBody>
      </p:sp>
      <p:sp>
        <p:nvSpPr>
          <p:cNvPr id="13" name="Rectangle 12">
            <a:extLst>
              <a:ext uri="{FF2B5EF4-FFF2-40B4-BE49-F238E27FC236}">
                <a16:creationId xmlns:a16="http://schemas.microsoft.com/office/drawing/2014/main" id="{05B3786E-622E-62D9-8443-1D6FE599E370}"/>
              </a:ext>
            </a:extLst>
          </p:cNvPr>
          <p:cNvSpPr/>
          <p:nvPr/>
        </p:nvSpPr>
        <p:spPr>
          <a:xfrm>
            <a:off x="583922" y="3055351"/>
            <a:ext cx="3451523" cy="63983"/>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4FA3AE41-E8DA-5E3D-D810-A7BB850E3569}"/>
              </a:ext>
            </a:extLst>
          </p:cNvPr>
          <p:cNvSpPr txBox="1"/>
          <p:nvPr/>
        </p:nvSpPr>
        <p:spPr>
          <a:xfrm>
            <a:off x="583922" y="5429896"/>
            <a:ext cx="3451523"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don't actually know what you're supposed to do...I'd say if it was pushed on me more, I'd think about it more, but I'm not </a:t>
            </a:r>
            <a:r>
              <a:rPr kumimoji="0" lang="en-GB" sz="1100" b="0" i="1" u="none" strike="noStrike" kern="1200" cap="none" spc="0" normalizeH="0" baseline="0" noProof="0" dirty="0" err="1">
                <a:ln>
                  <a:noFill/>
                </a:ln>
                <a:solidFill>
                  <a:srgbClr val="1E6B3C"/>
                </a:solidFill>
                <a:effectLst/>
                <a:uLnTx/>
                <a:uFillTx/>
                <a:latin typeface="Arial" pitchFamily="34" charset="0"/>
                <a:ea typeface="+mn-ea"/>
                <a:cs typeface="Arial" pitchFamily="34" charset="-120"/>
              </a:rPr>
              <a:t>gonna</a:t>
            </a: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 like research it if I don't know.“</a:t>
            </a:r>
          </a:p>
        </p:txBody>
      </p:sp>
      <p:sp>
        <p:nvSpPr>
          <p:cNvPr id="5" name="Rectangle 4">
            <a:extLst>
              <a:ext uri="{FF2B5EF4-FFF2-40B4-BE49-F238E27FC236}">
                <a16:creationId xmlns:a16="http://schemas.microsoft.com/office/drawing/2014/main" id="{8C6639CA-AF7C-8D21-6734-4106679B87FC}"/>
              </a:ext>
            </a:extLst>
          </p:cNvPr>
          <p:cNvSpPr/>
          <p:nvPr/>
        </p:nvSpPr>
        <p:spPr>
          <a:xfrm>
            <a:off x="8109899" y="3139591"/>
            <a:ext cx="3451523" cy="221784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a:t>
            </a:r>
            <a:r>
              <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TfL Go app</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 a potentially discreet and powerful option, is almost entirely unknown as a reporting route.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Similarly, there is almost no spontaneous awareness of </a:t>
            </a:r>
            <a:r>
              <a:rPr kumimoji="0" lang="en-GB" sz="1200" b="1"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third-party organisations and the CATCH partnership,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only those already connected to community organisations knew these routes existed</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b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p:txBody>
      </p:sp>
      <p:sp>
        <p:nvSpPr>
          <p:cNvPr id="6" name="Rectangle 5">
            <a:extLst>
              <a:ext uri="{FF2B5EF4-FFF2-40B4-BE49-F238E27FC236}">
                <a16:creationId xmlns:a16="http://schemas.microsoft.com/office/drawing/2014/main" id="{B8276A83-50DB-672E-FC5C-0E78D9C7C232}"/>
              </a:ext>
            </a:extLst>
          </p:cNvPr>
          <p:cNvSpPr/>
          <p:nvPr/>
        </p:nvSpPr>
        <p:spPr>
          <a:xfrm>
            <a:off x="8109899" y="3057170"/>
            <a:ext cx="3444909" cy="55528"/>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58B7BB99-CC9A-4690-4304-6889C17B3E71}"/>
              </a:ext>
            </a:extLst>
          </p:cNvPr>
          <p:cNvSpPr txBox="1"/>
          <p:nvPr/>
        </p:nvSpPr>
        <p:spPr>
          <a:xfrm>
            <a:off x="8109899" y="2470575"/>
            <a:ext cx="349817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There are critical awareness gaps for dedicated tools and services</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09390383-35CC-2B98-B57A-D29BE72B280C}"/>
              </a:ext>
            </a:extLst>
          </p:cNvPr>
          <p:cNvGrpSpPr/>
          <p:nvPr/>
        </p:nvGrpSpPr>
        <p:grpSpPr>
          <a:xfrm>
            <a:off x="-13084" y="1"/>
            <a:ext cx="339835" cy="6857999"/>
            <a:chOff x="-1" y="1"/>
            <a:chExt cx="339835" cy="6857999"/>
          </a:xfrm>
          <a:solidFill>
            <a:srgbClr val="FFBB00"/>
          </a:solidFill>
        </p:grpSpPr>
        <p:sp>
          <p:nvSpPr>
            <p:cNvPr id="18" name="Rectangle 17">
              <a:extLst>
                <a:ext uri="{FF2B5EF4-FFF2-40B4-BE49-F238E27FC236}">
                  <a16:creationId xmlns:a16="http://schemas.microsoft.com/office/drawing/2014/main" id="{B23493BB-102C-FA93-D5F3-50200527DCC2}"/>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0355D5D8-EF50-ABD9-3FEC-AFBFF931C5F2}"/>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VICTIM’S PERSONAL CONTEXT</a:t>
              </a:r>
            </a:p>
          </p:txBody>
        </p:sp>
      </p:grpSp>
      <p:sp>
        <p:nvSpPr>
          <p:cNvPr id="7" name="TextBox 6">
            <a:extLst>
              <a:ext uri="{FF2B5EF4-FFF2-40B4-BE49-F238E27FC236}">
                <a16:creationId xmlns:a16="http://schemas.microsoft.com/office/drawing/2014/main" id="{B5DA2CBB-B1BE-FF88-780E-5D97CC99ED06}"/>
              </a:ext>
            </a:extLst>
          </p:cNvPr>
          <p:cNvSpPr txBox="1"/>
          <p:nvPr/>
        </p:nvSpPr>
        <p:spPr>
          <a:xfrm>
            <a:off x="4346910" y="5429896"/>
            <a:ext cx="3451523" cy="1277273"/>
          </a:xfrm>
          <a:prstGeom prst="rect">
            <a:avLst/>
          </a:prstGeom>
          <a:noFill/>
        </p:spPr>
        <p:txBody>
          <a:bodyPr wrap="square">
            <a:spAutoFit/>
          </a:bodyPr>
          <a:lstStyle/>
          <a:p>
            <a:r>
              <a:rPr lang="en-GB" sz="1100" i="1" noProof="0" dirty="0">
                <a:solidFill>
                  <a:srgbClr val="1E6B3C"/>
                </a:solidFill>
                <a:latin typeface="Arial" pitchFamily="34" charset="0"/>
                <a:cs typeface="Arial" pitchFamily="34" charset="-120"/>
              </a:rPr>
              <a:t>“I hear this all the time on the speakers they always say if I see anything suspicious or something, call this number. But that's more if it's like something major like bags and stuff because of bomb threats, but I've never once heard them say like if you're experiencing any hate or like sexual assault, call this number or report it to this.”</a:t>
            </a:r>
          </a:p>
        </p:txBody>
      </p:sp>
      <p:sp>
        <p:nvSpPr>
          <p:cNvPr id="9" name="TextBox 8">
            <a:extLst>
              <a:ext uri="{FF2B5EF4-FFF2-40B4-BE49-F238E27FC236}">
                <a16:creationId xmlns:a16="http://schemas.microsoft.com/office/drawing/2014/main" id="{1F75ABB3-0C48-D7C6-76C6-1FF36904CF2C}"/>
              </a:ext>
            </a:extLst>
          </p:cNvPr>
          <p:cNvSpPr txBox="1"/>
          <p:nvPr/>
        </p:nvSpPr>
        <p:spPr>
          <a:xfrm>
            <a:off x="8109899" y="5441080"/>
            <a:ext cx="3444909" cy="1107996"/>
          </a:xfrm>
          <a:prstGeom prst="rect">
            <a:avLst/>
          </a:prstGeom>
          <a:noFill/>
        </p:spPr>
        <p:txBody>
          <a:bodyPr wrap="square">
            <a:spAutoFit/>
          </a:bodyPr>
          <a:lstStyle>
            <a:defPPr>
              <a:defRPr lang="en-US"/>
            </a:defPPr>
            <a:lvl1pPr>
              <a:defRPr sz="1100" i="1">
                <a:solidFill>
                  <a:srgbClr val="1E6B3C"/>
                </a:solidFill>
                <a:latin typeface="Arial" pitchFamily="34" charset="0"/>
                <a:cs typeface="Arial" pitchFamily="34" charset="-120"/>
              </a:defRPr>
            </a:lvl1pPr>
          </a:lstStyle>
          <a:p>
            <a:r>
              <a:rPr lang="en-GB" noProof="0" dirty="0"/>
              <a:t>“I didn't know that was their app [TfL GO] function. I thought it was just to top up my Oyster card and look where the trains are.”</a:t>
            </a:r>
          </a:p>
          <a:p>
            <a:endParaRPr lang="en-GB" noProof="0" dirty="0"/>
          </a:p>
          <a:p>
            <a:r>
              <a:rPr lang="en-GB" noProof="0" dirty="0"/>
              <a:t>“I didn't even know they existed [Third party orgs] I actually hadn't heard of any of that.”</a:t>
            </a:r>
          </a:p>
        </p:txBody>
      </p:sp>
    </p:spTree>
    <p:extLst>
      <p:ext uri="{BB962C8B-B14F-4D97-AF65-F5344CB8AC3E}">
        <p14:creationId xmlns:p14="http://schemas.microsoft.com/office/powerpoint/2010/main" val="2901626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25D26-10ED-D9AF-83EA-E89821D92F6E}"/>
            </a:ext>
          </a:extLst>
        </p:cNvPr>
        <p:cNvGrpSpPr/>
        <p:nvPr/>
      </p:nvGrpSpPr>
      <p:grpSpPr>
        <a:xfrm>
          <a:off x="0" y="0"/>
          <a:ext cx="0" cy="0"/>
          <a:chOff x="0" y="0"/>
          <a:chExt cx="0" cy="0"/>
        </a:xfrm>
      </p:grpSpPr>
      <p:sp>
        <p:nvSpPr>
          <p:cNvPr id="13" name="Shape 28">
            <a:extLst>
              <a:ext uri="{FF2B5EF4-FFF2-40B4-BE49-F238E27FC236}">
                <a16:creationId xmlns:a16="http://schemas.microsoft.com/office/drawing/2014/main" id="{A2C372FA-D458-4045-01A3-20FBD5C3F117}"/>
              </a:ext>
            </a:extLst>
          </p:cNvPr>
          <p:cNvSpPr>
            <a:spLocks/>
          </p:cNvSpPr>
          <p:nvPr/>
        </p:nvSpPr>
        <p:spPr>
          <a:xfrm>
            <a:off x="0" y="0"/>
            <a:ext cx="3733365" cy="6858000"/>
          </a:xfrm>
          <a:prstGeom prst="rect">
            <a:avLst/>
          </a:prstGeom>
          <a:solidFill>
            <a:srgbClr val="FFBB00"/>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3A7D8375-AB57-5199-6F45-E3BDAD7400FE}"/>
              </a:ext>
            </a:extLst>
          </p:cNvPr>
          <p:cNvSpPr/>
          <p:nvPr/>
        </p:nvSpPr>
        <p:spPr>
          <a:xfrm>
            <a:off x="3838493" y="177755"/>
            <a:ext cx="5768350" cy="1602153"/>
          </a:xfrm>
          <a:custGeom>
            <a:avLst/>
            <a:gdLst/>
            <a:ahLst/>
            <a:cxnLst/>
            <a:rect l="l" t="t" r="r" b="b"/>
            <a:pathLst>
              <a:path w="3236582" h="1511866">
                <a:moveTo>
                  <a:pt x="0" y="0"/>
                </a:moveTo>
                <a:lnTo>
                  <a:pt x="3236582" y="0"/>
                </a:lnTo>
                <a:lnTo>
                  <a:pt x="3236582" y="1511866"/>
                </a:lnTo>
                <a:lnTo>
                  <a:pt x="0" y="1511866"/>
                </a:lnTo>
                <a:close/>
              </a:path>
            </a:pathLst>
          </a:custGeom>
          <a:solidFill>
            <a:srgbClr val="FFBB00">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The incident: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Travelling on the Victoria line to meet friends, Hannah was in a quiet (but not empty) carriage when a man who had been staring at her, came close to her face and exposed himself.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In shock, Hannah moved to the next carriage. Her heart was beating fast, and she felt paranoid that she was being followed. She noted with frustration that other passengers in the carriage did not acknowledge the event, feeling society has become "dehumanised" .</a:t>
            </a:r>
          </a:p>
        </p:txBody>
      </p:sp>
      <p:sp>
        <p:nvSpPr>
          <p:cNvPr id="5" name="TextBox 5">
            <a:extLst>
              <a:ext uri="{FF2B5EF4-FFF2-40B4-BE49-F238E27FC236}">
                <a16:creationId xmlns:a16="http://schemas.microsoft.com/office/drawing/2014/main" id="{F35AA9BE-FFAE-C815-FF26-654339815E7D}"/>
              </a:ext>
            </a:extLst>
          </p:cNvPr>
          <p:cNvSpPr txBox="1"/>
          <p:nvPr/>
        </p:nvSpPr>
        <p:spPr>
          <a:xfrm>
            <a:off x="3838494" y="302213"/>
            <a:ext cx="5926395" cy="2621947"/>
          </a:xfrm>
          <a:prstGeom prst="rect">
            <a:avLst/>
          </a:prstGeom>
        </p:spPr>
        <p:txBody>
          <a:bodyPr lIns="33867" tIns="33867" rIns="33867" bIns="33867" rtlCol="0" anchor="ctr"/>
          <a:lstStyle/>
          <a:p>
            <a:pPr marL="0" marR="0" lvl="0" indent="0" algn="ctr" defTabSz="609630" rtl="0" eaLnBrk="1" fontAlgn="auto" latinLnBrk="0" hangingPunct="1">
              <a:lnSpc>
                <a:spcPts val="2239"/>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8A38886D-AB6E-186D-C326-CEE9B0FE4659}"/>
              </a:ext>
            </a:extLst>
          </p:cNvPr>
          <p:cNvSpPr txBox="1"/>
          <p:nvPr/>
        </p:nvSpPr>
        <p:spPr>
          <a:xfrm>
            <a:off x="372532" y="587857"/>
            <a:ext cx="2546256" cy="2154436"/>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Bold"/>
                <a:ea typeface="+mn-ea"/>
                <a:cs typeface="+mn-cs"/>
              </a:rPr>
              <a:t>Hannah’s reporting journey was marked by a sense of duty to protect other women, despite deep distrust of authorities</a:t>
            </a:r>
            <a:endParaRPr kumimoji="0" lang="en-GB" sz="2000" b="1" i="0" u="none" strike="noStrike" kern="1200" cap="none" spc="0" normalizeH="0" baseline="0" noProof="0" dirty="0">
              <a:ln>
                <a:noFill/>
              </a:ln>
              <a:solidFill>
                <a:prstClr val="white"/>
              </a:solidFill>
              <a:effectLst/>
              <a:uLnTx/>
              <a:uFillTx/>
              <a:latin typeface="Arial Bold"/>
              <a:ea typeface="Arial Bold"/>
              <a:cs typeface="Arial Bold"/>
              <a:sym typeface="Arial Bold"/>
            </a:endParaRPr>
          </a:p>
        </p:txBody>
      </p:sp>
      <p:sp>
        <p:nvSpPr>
          <p:cNvPr id="12" name="TextBox 11">
            <a:extLst>
              <a:ext uri="{FF2B5EF4-FFF2-40B4-BE49-F238E27FC236}">
                <a16:creationId xmlns:a16="http://schemas.microsoft.com/office/drawing/2014/main" id="{A96C04E0-0C47-3055-F043-831053AB37ED}"/>
              </a:ext>
            </a:extLst>
          </p:cNvPr>
          <p:cNvSpPr txBox="1"/>
          <p:nvPr/>
        </p:nvSpPr>
        <p:spPr>
          <a:xfrm>
            <a:off x="297349" y="3073635"/>
            <a:ext cx="2866118" cy="30931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white"/>
                </a:solidFill>
                <a:effectLst/>
                <a:uLnTx/>
                <a:uFillTx/>
                <a:latin typeface="Arial" panose="020B0604020202020204"/>
                <a:ea typeface="+mn-ea"/>
                <a:cs typeface="+mn-cs"/>
              </a:rPr>
              <a:t>Hannah lives in Stratford and works for the council. She is a mother of two and a frequent transport user.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white"/>
                </a:solidFill>
                <a:effectLst/>
                <a:uLnTx/>
                <a:uFillTx/>
                <a:latin typeface="Arial" panose="020B0604020202020204"/>
                <a:ea typeface="+mn-ea"/>
                <a:cs typeface="+mn-cs"/>
              </a:rPr>
              <a:t>Her relationship with public space has been defined by a prior traumatic assault, a knife-point robbery near her home. Despite DNA samples and a hat being left at the scene, the police failed to catch the perpetrator and even asked her to come collect the attacker's hat, leading her to lose all faith in the police system and suffering from long-term anxiety.</a:t>
            </a:r>
          </a:p>
        </p:txBody>
      </p:sp>
      <p:sp>
        <p:nvSpPr>
          <p:cNvPr id="14" name="Freeform 4">
            <a:extLst>
              <a:ext uri="{FF2B5EF4-FFF2-40B4-BE49-F238E27FC236}">
                <a16:creationId xmlns:a16="http://schemas.microsoft.com/office/drawing/2014/main" id="{45BB07BE-E5AF-1A50-0A0C-A629CC14B934}"/>
              </a:ext>
            </a:extLst>
          </p:cNvPr>
          <p:cNvSpPr/>
          <p:nvPr/>
        </p:nvSpPr>
        <p:spPr>
          <a:xfrm>
            <a:off x="3838492" y="1885779"/>
            <a:ext cx="5768351" cy="3968883"/>
          </a:xfrm>
          <a:custGeom>
            <a:avLst/>
            <a:gdLst/>
            <a:ahLst/>
            <a:cxnLst/>
            <a:rect l="l" t="t" r="r" b="b"/>
            <a:pathLst>
              <a:path w="3236582" h="1511866">
                <a:moveTo>
                  <a:pt x="0" y="0"/>
                </a:moveTo>
                <a:lnTo>
                  <a:pt x="3236582" y="0"/>
                </a:lnTo>
                <a:lnTo>
                  <a:pt x="3236582" y="1511866"/>
                </a:lnTo>
                <a:lnTo>
                  <a:pt x="0" y="1511866"/>
                </a:lnTo>
                <a:close/>
              </a:path>
            </a:pathLst>
          </a:custGeom>
          <a:solidFill>
            <a:srgbClr val="FFBB00">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The reporting journey and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Hannah wanted to report as she felt the perpetrator would act again and believes flashers are opportunists whose behaviour can escalate to rape or murder if not deterred early.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She spoke to a male staff member at the ticket gates, who directed her to call the British Transport Police (BTP). She felt he "didn't really seem that concerned" about what had happened to her attributing this to it not being a ‘physical’ assault.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Looking back, she is frustrated by the lack of urgency and having to make the call herself while she was in shock.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From the busy station barrier area, she phoned the BTP number and was told to wait there as officers were near by. After 15 minutes, two officers (one male, one female) arrived at the station. While she found them "nice" and "friendly," she felt the investigation still lacked urgency, this man could be doing this to someone else or worse! She also felt the interaction was too public and informal. She was standing in a crowded area, and wanted a quiet place to sit down, or even a "cup of tea" to pull herself together.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She gave a statement and received a letter a week later stating the police could not identify the man, and the case was closed. She criticised this method of communication, noting that a "letter saying it's done, dusted, case closed" provides no transparency on how the investigation was actually conducted.</a:t>
            </a:r>
          </a:p>
        </p:txBody>
      </p:sp>
      <p:sp>
        <p:nvSpPr>
          <p:cNvPr id="15" name="TextBox 5">
            <a:extLst>
              <a:ext uri="{FF2B5EF4-FFF2-40B4-BE49-F238E27FC236}">
                <a16:creationId xmlns:a16="http://schemas.microsoft.com/office/drawing/2014/main" id="{823A1426-001B-DF5E-BB7A-6AD2BBCE3185}"/>
              </a:ext>
            </a:extLst>
          </p:cNvPr>
          <p:cNvSpPr txBox="1"/>
          <p:nvPr/>
        </p:nvSpPr>
        <p:spPr>
          <a:xfrm>
            <a:off x="3838494" y="2741856"/>
            <a:ext cx="6679183" cy="3865765"/>
          </a:xfrm>
          <a:prstGeom prst="rect">
            <a:avLst/>
          </a:prstGeom>
        </p:spPr>
        <p:txBody>
          <a:bodyPr lIns="33867" tIns="33867" rIns="33867" bIns="33867" rtlCol="0" anchor="ctr"/>
          <a:lstStyle/>
          <a:p>
            <a:pPr marL="0" marR="0" lvl="0" indent="0" algn="ctr" defTabSz="609630" rtl="0" eaLnBrk="1" fontAlgn="auto" latinLnBrk="0" hangingPunct="1">
              <a:lnSpc>
                <a:spcPts val="2239"/>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1B8737BB-063E-F01A-7DAE-3128013F5661}"/>
              </a:ext>
            </a:extLst>
          </p:cNvPr>
          <p:cNvSpPr/>
          <p:nvPr/>
        </p:nvSpPr>
        <p:spPr>
          <a:xfrm>
            <a:off x="112889" y="81046"/>
            <a:ext cx="2404533"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white"/>
                </a:solidFill>
                <a:effectLst/>
                <a:uLnTx/>
                <a:uFillTx/>
                <a:latin typeface="Arial" panose="020B0604020202020204"/>
                <a:ea typeface="+mn-ea"/>
                <a:cs typeface="+mn-cs"/>
              </a:rPr>
              <a:t>CASE STUDY</a:t>
            </a:r>
          </a:p>
        </p:txBody>
      </p:sp>
      <p:sp>
        <p:nvSpPr>
          <p:cNvPr id="10" name="Shape 13">
            <a:extLst>
              <a:ext uri="{FF2B5EF4-FFF2-40B4-BE49-F238E27FC236}">
                <a16:creationId xmlns:a16="http://schemas.microsoft.com/office/drawing/2014/main" id="{77AC5E8E-973F-8F8C-78FB-F8971A99FB1E}"/>
              </a:ext>
            </a:extLst>
          </p:cNvPr>
          <p:cNvSpPr/>
          <p:nvPr/>
        </p:nvSpPr>
        <p:spPr>
          <a:xfrm>
            <a:off x="365297" y="2924160"/>
            <a:ext cx="2365248" cy="18288"/>
          </a:xfrm>
          <a:prstGeom prst="rect">
            <a:avLst/>
          </a:prstGeom>
          <a:solidFill>
            <a:srgbClr val="FFFFFF">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4">
            <a:extLst>
              <a:ext uri="{FF2B5EF4-FFF2-40B4-BE49-F238E27FC236}">
                <a16:creationId xmlns:a16="http://schemas.microsoft.com/office/drawing/2014/main" id="{36A7AB2D-205F-40DF-2F23-46B5152F059F}"/>
              </a:ext>
            </a:extLst>
          </p:cNvPr>
          <p:cNvSpPr/>
          <p:nvPr/>
        </p:nvSpPr>
        <p:spPr>
          <a:xfrm>
            <a:off x="3838492" y="5960533"/>
            <a:ext cx="5768351" cy="719712"/>
          </a:xfrm>
          <a:custGeom>
            <a:avLst/>
            <a:gdLst/>
            <a:ahLst/>
            <a:cxnLst/>
            <a:rect l="l" t="t" r="r" b="b"/>
            <a:pathLst>
              <a:path w="3236582" h="1511866">
                <a:moveTo>
                  <a:pt x="0" y="0"/>
                </a:moveTo>
                <a:lnTo>
                  <a:pt x="3236582" y="0"/>
                </a:lnTo>
                <a:lnTo>
                  <a:pt x="3236582" y="1511866"/>
                </a:lnTo>
                <a:lnTo>
                  <a:pt x="0" y="1511866"/>
                </a:lnTo>
                <a:close/>
              </a:path>
            </a:pathLst>
          </a:custGeom>
          <a:solidFill>
            <a:srgbClr val="FFBB00">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Arial" panose="020B0604020202020204"/>
                <a:ea typeface="+mn-ea"/>
                <a:cs typeface="+mn-cs"/>
              </a:rPr>
              <a:t>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Arial" panose="020B0604020202020204"/>
                <a:ea typeface="+mn-ea"/>
                <a:cs typeface="+mn-cs"/>
              </a:rPr>
              <a:t>The experience left Hannah feeling helpless, she travels in a constant state of high alert, carrying her keys in her hand and carrying a legal defence spray. </a:t>
            </a:r>
          </a:p>
        </p:txBody>
      </p:sp>
      <p:sp>
        <p:nvSpPr>
          <p:cNvPr id="3" name="Shape 7">
            <a:extLst>
              <a:ext uri="{FF2B5EF4-FFF2-40B4-BE49-F238E27FC236}">
                <a16:creationId xmlns:a16="http://schemas.microsoft.com/office/drawing/2014/main" id="{B1F0A7F0-9230-69AD-616B-8B3E6DB9D603}"/>
              </a:ext>
            </a:extLst>
          </p:cNvPr>
          <p:cNvSpPr/>
          <p:nvPr/>
        </p:nvSpPr>
        <p:spPr>
          <a:xfrm>
            <a:off x="9731022" y="177755"/>
            <a:ext cx="2314222" cy="6502490"/>
          </a:xfrm>
          <a:prstGeom prst="rect">
            <a:avLst/>
          </a:prstGeom>
          <a:noFill/>
          <a:ln w="12700">
            <a:noFill/>
            <a:prstDash val="solid"/>
          </a:ln>
          <a:effectLst>
            <a:outerShdw blurRad="508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rPr>
              <a:t>I spoke to one of the people in the booth... [He] didn't really seem that concerned. I don't know, um, because I hadn't really… nothing physically had happened. I think people always just assume it’s more important when it's physical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rPr>
              <a:t>I think after the whole ordeal was just draining really, because I had to go through that procedure of speaking to the transport police and just hanging around waiting for them... just having that adrenaline, it just took it all out of me, really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rPr>
              <a:t>I think a letter kind of just saying it's like done, dusted, case closed. You're not— it would just kind of— there's no option of discussing that with them and actually inquiring on how they've investigated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1E6B3C"/>
                </a:solidFill>
                <a:effectLst/>
                <a:uLnTx/>
                <a:uFillTx/>
                <a:latin typeface="Arial" panose="020B0604020202020204"/>
                <a:ea typeface="+mn-ea"/>
                <a:cs typeface="+mn-cs"/>
              </a:rPr>
              <a:t>There is no kind of follow-up support with anything either, you know. You're kind of left just to deal with everything... your doctor just wants to prescribe you sleeping tablets... that's not going to help long-term anxiety</a:t>
            </a:r>
          </a:p>
        </p:txBody>
      </p:sp>
      <p:grpSp>
        <p:nvGrpSpPr>
          <p:cNvPr id="26" name="Group 25">
            <a:extLst>
              <a:ext uri="{FF2B5EF4-FFF2-40B4-BE49-F238E27FC236}">
                <a16:creationId xmlns:a16="http://schemas.microsoft.com/office/drawing/2014/main" id="{16D3B0D6-02D9-2FE8-A94B-F72C861968FD}"/>
              </a:ext>
            </a:extLst>
          </p:cNvPr>
          <p:cNvGrpSpPr/>
          <p:nvPr/>
        </p:nvGrpSpPr>
        <p:grpSpPr>
          <a:xfrm>
            <a:off x="3267448" y="321127"/>
            <a:ext cx="231058" cy="5876382"/>
            <a:chOff x="3267448" y="321127"/>
            <a:chExt cx="231058" cy="5876382"/>
          </a:xfrm>
          <a:solidFill>
            <a:srgbClr val="FFBB00"/>
          </a:solidFill>
        </p:grpSpPr>
        <p:grpSp>
          <p:nvGrpSpPr>
            <p:cNvPr id="16" name="Group 15">
              <a:extLst>
                <a:ext uri="{FF2B5EF4-FFF2-40B4-BE49-F238E27FC236}">
                  <a16:creationId xmlns:a16="http://schemas.microsoft.com/office/drawing/2014/main" id="{9904E077-CBEF-ECAB-FA59-ECE848656E3F}"/>
                </a:ext>
              </a:extLst>
            </p:cNvPr>
            <p:cNvGrpSpPr/>
            <p:nvPr/>
          </p:nvGrpSpPr>
          <p:grpSpPr>
            <a:xfrm>
              <a:off x="3268599" y="321127"/>
              <a:ext cx="229907" cy="5813455"/>
              <a:chOff x="3268599" y="321127"/>
              <a:chExt cx="229907" cy="5813455"/>
            </a:xfrm>
            <a:grpFill/>
          </p:grpSpPr>
          <p:cxnSp>
            <p:nvCxnSpPr>
              <p:cNvPr id="17" name="Straight Connector 16">
                <a:extLst>
                  <a:ext uri="{FF2B5EF4-FFF2-40B4-BE49-F238E27FC236}">
                    <a16:creationId xmlns:a16="http://schemas.microsoft.com/office/drawing/2014/main" id="{5643AA21-A8A6-7949-296B-8A5859992BA3}"/>
                  </a:ext>
                </a:extLst>
              </p:cNvPr>
              <p:cNvCxnSpPr>
                <a:cxnSpLocks/>
                <a:stCxn id="18" idx="4"/>
              </p:cNvCxnSpPr>
              <p:nvPr/>
            </p:nvCxnSpPr>
            <p:spPr>
              <a:xfrm>
                <a:off x="3383553" y="551034"/>
                <a:ext cx="0" cy="5583548"/>
              </a:xfrm>
              <a:prstGeom prst="line">
                <a:avLst/>
              </a:prstGeom>
              <a:grpFill/>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76DAAB2A-9C01-3DD6-8C96-C700F30D10FF}"/>
                  </a:ext>
                </a:extLst>
              </p:cNvPr>
              <p:cNvSpPr/>
              <p:nvPr/>
            </p:nvSpPr>
            <p:spPr bwMode="auto">
              <a:xfrm>
                <a:off x="3268599" y="321127"/>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61973063-C27A-F31B-FB79-A85DBB886929}"/>
                  </a:ext>
                </a:extLst>
              </p:cNvPr>
              <p:cNvSpPr/>
              <p:nvPr/>
            </p:nvSpPr>
            <p:spPr bwMode="auto">
              <a:xfrm>
                <a:off x="3268599" y="1244621"/>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0" name="Oval 19">
                <a:extLst>
                  <a:ext uri="{FF2B5EF4-FFF2-40B4-BE49-F238E27FC236}">
                    <a16:creationId xmlns:a16="http://schemas.microsoft.com/office/drawing/2014/main" id="{E113D007-DC34-B821-3997-D3727E664371}"/>
                  </a:ext>
                </a:extLst>
              </p:cNvPr>
              <p:cNvSpPr/>
              <p:nvPr/>
            </p:nvSpPr>
            <p:spPr bwMode="auto">
              <a:xfrm>
                <a:off x="3268599" y="1951406"/>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1" name="Oval 20">
                <a:extLst>
                  <a:ext uri="{FF2B5EF4-FFF2-40B4-BE49-F238E27FC236}">
                    <a16:creationId xmlns:a16="http://schemas.microsoft.com/office/drawing/2014/main" id="{60225B5E-021F-CE21-FF65-4D88AC5B3E1E}"/>
                  </a:ext>
                </a:extLst>
              </p:cNvPr>
              <p:cNvSpPr/>
              <p:nvPr/>
            </p:nvSpPr>
            <p:spPr bwMode="auto">
              <a:xfrm>
                <a:off x="3268599" y="2800957"/>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2" name="Oval 21">
                <a:extLst>
                  <a:ext uri="{FF2B5EF4-FFF2-40B4-BE49-F238E27FC236}">
                    <a16:creationId xmlns:a16="http://schemas.microsoft.com/office/drawing/2014/main" id="{A0C94F9D-DE68-8B46-61B8-71F5DB0449AE}"/>
                  </a:ext>
                </a:extLst>
              </p:cNvPr>
              <p:cNvSpPr/>
              <p:nvPr/>
            </p:nvSpPr>
            <p:spPr bwMode="auto">
              <a:xfrm>
                <a:off x="3268599" y="5117427"/>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grpSp>
        <p:sp>
          <p:nvSpPr>
            <p:cNvPr id="25" name="Oval 24">
              <a:extLst>
                <a:ext uri="{FF2B5EF4-FFF2-40B4-BE49-F238E27FC236}">
                  <a16:creationId xmlns:a16="http://schemas.microsoft.com/office/drawing/2014/main" id="{CD9C9A0E-685B-090F-514B-9DBA96915596}"/>
                </a:ext>
              </a:extLst>
            </p:cNvPr>
            <p:cNvSpPr/>
            <p:nvPr/>
          </p:nvSpPr>
          <p:spPr bwMode="auto">
            <a:xfrm>
              <a:off x="3267448" y="5967602"/>
              <a:ext cx="229907" cy="229907"/>
            </a:xfrm>
            <a:prstGeom prst="ellipse">
              <a:avLst/>
            </a:prstGeom>
            <a:grp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grpSp>
      <p:sp>
        <p:nvSpPr>
          <p:cNvPr id="23" name="Oval 22">
            <a:extLst>
              <a:ext uri="{FF2B5EF4-FFF2-40B4-BE49-F238E27FC236}">
                <a16:creationId xmlns:a16="http://schemas.microsoft.com/office/drawing/2014/main" id="{FC0B29F3-96CF-BB49-27BA-5F358E93C303}"/>
              </a:ext>
            </a:extLst>
          </p:cNvPr>
          <p:cNvSpPr/>
          <p:nvPr/>
        </p:nvSpPr>
        <p:spPr bwMode="auto">
          <a:xfrm>
            <a:off x="3267448" y="3979302"/>
            <a:ext cx="229907" cy="229907"/>
          </a:xfrm>
          <a:prstGeom prst="ellipse">
            <a:avLst/>
          </a:prstGeom>
          <a:solidFill>
            <a:srgbClr val="FFBB00"/>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066757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a:extLst>
            <a:ext uri="{FF2B5EF4-FFF2-40B4-BE49-F238E27FC236}">
              <a16:creationId xmlns:a16="http://schemas.microsoft.com/office/drawing/2014/main" id="{A59931D8-C9D5-EA2D-257C-E99EBF0886F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AC5C8B99-AA16-07DD-8E8E-D6E591A00701}"/>
              </a:ext>
            </a:extLst>
          </p:cNvPr>
          <p:cNvSpPr/>
          <p:nvPr/>
        </p:nvSpPr>
        <p:spPr>
          <a:xfrm>
            <a:off x="478501" y="2620320"/>
            <a:ext cx="7182387" cy="2560320"/>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4. The cost-benefit analysis of whether to report</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545990E1-F4CF-0734-F315-D6A717645CB0}"/>
              </a:ext>
            </a:extLst>
          </p:cNvPr>
          <p:cNvSpPr/>
          <p:nvPr/>
        </p:nvSpPr>
        <p:spPr>
          <a:xfrm>
            <a:off x="731519" y="2282952"/>
            <a:ext cx="10728962" cy="674737"/>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4">
            <a:extLst>
              <a:ext uri="{FF2B5EF4-FFF2-40B4-BE49-F238E27FC236}">
                <a16:creationId xmlns:a16="http://schemas.microsoft.com/office/drawing/2014/main" id="{957FF753-8C00-2ED9-1E4F-5683A1E964AB}"/>
              </a:ext>
            </a:extLst>
          </p:cNvPr>
          <p:cNvSpPr/>
          <p:nvPr/>
        </p:nvSpPr>
        <p:spPr>
          <a:xfrm>
            <a:off x="60960" y="123515"/>
            <a:ext cx="2180473" cy="754309"/>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04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E76EE-753D-FC42-264D-6F99E817C3B9}"/>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6D2BE612-7687-3BA7-4138-1BECF67D97B4}"/>
              </a:ext>
            </a:extLst>
          </p:cNvPr>
          <p:cNvSpPr/>
          <p:nvPr/>
        </p:nvSpPr>
        <p:spPr>
          <a:xfrm>
            <a:off x="588961" y="836696"/>
            <a:ext cx="11094720"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1C8844"/>
                </a:solidFill>
                <a:effectLst/>
                <a:uLnTx/>
                <a:uFillTx/>
                <a:latin typeface="Arial" panose="020B0604020202020204"/>
                <a:ea typeface="Calibri" pitchFamily="34" charset="-122"/>
                <a:cs typeface="Calibri" pitchFamily="34" charset="-120"/>
              </a:rPr>
              <a:t>The calculation begins with powerful motivations to act, ranging from personal reassurance and justice to wider civic duty*</a:t>
            </a:r>
            <a:endParaRPr kumimoji="0" lang="en-GB" sz="2400" b="0" i="0" u="none" strike="noStrike" kern="1200" cap="none" spc="0" normalizeH="0" baseline="0" noProof="0" dirty="0">
              <a:ln>
                <a:noFill/>
              </a:ln>
              <a:solidFill>
                <a:srgbClr val="1C884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"benefit" side of the calculation is driven by deeply-held personal and societal goals.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 name="Freeform 2">
            <a:extLst>
              <a:ext uri="{FF2B5EF4-FFF2-40B4-BE49-F238E27FC236}">
                <a16:creationId xmlns:a16="http://schemas.microsoft.com/office/drawing/2014/main" id="{95DD3ECB-B06B-C21E-4675-03438BD60934}"/>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C8FF180B-B7D7-ABC3-3831-067BAA4CA165}"/>
              </a:ext>
            </a:extLst>
          </p:cNvPr>
          <p:cNvSpPr txBox="1"/>
          <p:nvPr/>
        </p:nvSpPr>
        <p:spPr>
          <a:xfrm>
            <a:off x="8139564" y="2677370"/>
            <a:ext cx="354411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anose="020B0604020202020204"/>
                <a:ea typeface="Calibri" pitchFamily="34" charset="-122"/>
                <a:cs typeface="Calibri" pitchFamily="34" charset="-120"/>
              </a:rPr>
              <a:t>Driving change</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30FEE33A-B883-7FDE-5091-4604AB6DB008}"/>
              </a:ext>
            </a:extLst>
          </p:cNvPr>
          <p:cNvSpPr/>
          <p:nvPr/>
        </p:nvSpPr>
        <p:spPr>
          <a:xfrm>
            <a:off x="8139564" y="3219843"/>
            <a:ext cx="3500477" cy="15199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Some report because they believe their experience is part of a bigger picture.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 single report contributes to a documented trail, informs where resources go, and holds organisations to account for safety across the network.</a:t>
            </a:r>
          </a:p>
        </p:txBody>
      </p:sp>
      <p:sp>
        <p:nvSpPr>
          <p:cNvPr id="14" name="Rectangle 13">
            <a:extLst>
              <a:ext uri="{FF2B5EF4-FFF2-40B4-BE49-F238E27FC236}">
                <a16:creationId xmlns:a16="http://schemas.microsoft.com/office/drawing/2014/main" id="{E41338B6-9363-DD36-D7E1-6994B9944FEF}"/>
              </a:ext>
            </a:extLst>
          </p:cNvPr>
          <p:cNvSpPr/>
          <p:nvPr/>
        </p:nvSpPr>
        <p:spPr>
          <a:xfrm>
            <a:off x="8139564" y="3130167"/>
            <a:ext cx="3500477"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F81593BE-07DA-9950-2CE9-4E1E8C9F1CBB}"/>
              </a:ext>
            </a:extLst>
          </p:cNvPr>
          <p:cNvSpPr txBox="1"/>
          <p:nvPr/>
        </p:nvSpPr>
        <p:spPr>
          <a:xfrm>
            <a:off x="744729" y="2677370"/>
            <a:ext cx="354411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anose="020B0604020202020204"/>
                <a:ea typeface="Calibri" pitchFamily="34" charset="-122"/>
                <a:cs typeface="Calibri" pitchFamily="34" charset="-120"/>
              </a:rPr>
              <a:t>Personal justice and closure</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1EA70F87-509D-D1EB-D46D-832F361000DE}"/>
              </a:ext>
            </a:extLst>
          </p:cNvPr>
          <p:cNvSpPr/>
          <p:nvPr/>
        </p:nvSpPr>
        <p:spPr>
          <a:xfrm>
            <a:off x="766550" y="3219843"/>
            <a:ext cx="3500477" cy="156702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Victims want to be heard and to have what happened officially acknowledged.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Some seek legal consequences or compensation; others simply need the incident on record to gain a sense of closure and reclaim a sense of agency.</a:t>
            </a:r>
          </a:p>
        </p:txBody>
      </p:sp>
      <p:sp>
        <p:nvSpPr>
          <p:cNvPr id="31" name="Rectangle 30">
            <a:extLst>
              <a:ext uri="{FF2B5EF4-FFF2-40B4-BE49-F238E27FC236}">
                <a16:creationId xmlns:a16="http://schemas.microsoft.com/office/drawing/2014/main" id="{85697674-345F-AC12-5FD7-278670D21379}"/>
              </a:ext>
            </a:extLst>
          </p:cNvPr>
          <p:cNvSpPr/>
          <p:nvPr/>
        </p:nvSpPr>
        <p:spPr>
          <a:xfrm>
            <a:off x="766550" y="3130167"/>
            <a:ext cx="3500477"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3" name="TextBox 32">
            <a:extLst>
              <a:ext uri="{FF2B5EF4-FFF2-40B4-BE49-F238E27FC236}">
                <a16:creationId xmlns:a16="http://schemas.microsoft.com/office/drawing/2014/main" id="{70AC80EE-FE45-19B9-E0FF-1B94BF28D4D9}"/>
              </a:ext>
            </a:extLst>
          </p:cNvPr>
          <p:cNvSpPr txBox="1"/>
          <p:nvPr/>
        </p:nvSpPr>
        <p:spPr>
          <a:xfrm>
            <a:off x="4453054" y="2690710"/>
            <a:ext cx="354411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anose="020B0604020202020204"/>
                <a:ea typeface="Calibri" pitchFamily="34" charset="-122"/>
                <a:cs typeface="Calibri" pitchFamily="34" charset="-120"/>
              </a:rPr>
              <a:t>Protecting others</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34" name="Rectangle 33">
            <a:extLst>
              <a:ext uri="{FF2B5EF4-FFF2-40B4-BE49-F238E27FC236}">
                <a16:creationId xmlns:a16="http://schemas.microsoft.com/office/drawing/2014/main" id="{294F1820-2416-07D2-C746-B26811DBD53A}"/>
              </a:ext>
            </a:extLst>
          </p:cNvPr>
          <p:cNvSpPr/>
          <p:nvPr/>
        </p:nvSpPr>
        <p:spPr>
          <a:xfrm>
            <a:off x="4453057" y="3219843"/>
            <a:ext cx="3500477" cy="15199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 powerful sense of responsibility to others is one of the most commonly cited motivations.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Stopping the perpetrator from harming someone else, particularly those more vulnerable, and creating a deterrent across the network.</a:t>
            </a:r>
          </a:p>
        </p:txBody>
      </p:sp>
      <p:sp>
        <p:nvSpPr>
          <p:cNvPr id="47" name="TextBox 46">
            <a:extLst>
              <a:ext uri="{FF2B5EF4-FFF2-40B4-BE49-F238E27FC236}">
                <a16:creationId xmlns:a16="http://schemas.microsoft.com/office/drawing/2014/main" id="{2C0985E9-DD2C-F04A-48CB-8D5C68A5CC1A}"/>
              </a:ext>
            </a:extLst>
          </p:cNvPr>
          <p:cNvSpPr txBox="1"/>
          <p:nvPr/>
        </p:nvSpPr>
        <p:spPr>
          <a:xfrm>
            <a:off x="744729" y="4974099"/>
            <a:ext cx="3522297" cy="938719"/>
          </a:xfrm>
          <a:prstGeom prst="rect">
            <a:avLst/>
          </a:prstGeom>
          <a:noFill/>
        </p:spPr>
        <p:txBody>
          <a:bodyPr wrap="square">
            <a:spAutoFit/>
          </a:bodyPr>
          <a:lstStyle>
            <a:defPPr>
              <a:defRPr lang="en-US"/>
            </a:defPPr>
            <a:lvl1pPr>
              <a:defRPr sz="1100" i="1">
                <a:solidFill>
                  <a:srgbClr val="1E6B3C"/>
                </a:solidFill>
                <a:latin typeface="Arial" pitchFamily="34" charset="0"/>
                <a:cs typeface="Arial"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“It would be worthwhile just for me personally... it would just be a way of me processing the fact that the incident happened, not so validating it, but just a way of me explaining it and getting it out there and away.”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p:txBody>
      </p:sp>
      <p:sp>
        <p:nvSpPr>
          <p:cNvPr id="48" name="TextBox 47">
            <a:extLst>
              <a:ext uri="{FF2B5EF4-FFF2-40B4-BE49-F238E27FC236}">
                <a16:creationId xmlns:a16="http://schemas.microsoft.com/office/drawing/2014/main" id="{811BF60B-CDE4-B1D5-F9CE-E4B1994E2AA6}"/>
              </a:ext>
            </a:extLst>
          </p:cNvPr>
          <p:cNvSpPr txBox="1"/>
          <p:nvPr/>
        </p:nvSpPr>
        <p:spPr>
          <a:xfrm>
            <a:off x="4453055" y="4974099"/>
            <a:ext cx="3522297" cy="769441"/>
          </a:xfrm>
          <a:prstGeom prst="rect">
            <a:avLst/>
          </a:prstGeom>
          <a:noFill/>
        </p:spPr>
        <p:txBody>
          <a:bodyPr wrap="square">
            <a:spAutoFit/>
          </a:bodyPr>
          <a:lstStyle>
            <a:defPPr>
              <a:defRPr lang="en-US"/>
            </a:defPPr>
            <a:lvl1pPr>
              <a:defRPr sz="1100" i="1">
                <a:solidFill>
                  <a:srgbClr val="1E6B3C"/>
                </a:solidFill>
                <a:latin typeface="Arial" pitchFamily="34" charset="0"/>
                <a:cs typeface="Arial"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would just want them to make sure it doesn't happen to someone else. Follow up, make sure they're not on the train anymore."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p:txBody>
      </p:sp>
      <p:sp>
        <p:nvSpPr>
          <p:cNvPr id="49" name="TextBox 48">
            <a:extLst>
              <a:ext uri="{FF2B5EF4-FFF2-40B4-BE49-F238E27FC236}">
                <a16:creationId xmlns:a16="http://schemas.microsoft.com/office/drawing/2014/main" id="{87488E6E-C50E-FA01-6E52-4435545427A6}"/>
              </a:ext>
            </a:extLst>
          </p:cNvPr>
          <p:cNvSpPr txBox="1"/>
          <p:nvPr/>
        </p:nvSpPr>
        <p:spPr>
          <a:xfrm>
            <a:off x="8161384" y="4974098"/>
            <a:ext cx="3522297" cy="938719"/>
          </a:xfrm>
          <a:prstGeom prst="rect">
            <a:avLst/>
          </a:prstGeom>
          <a:noFill/>
        </p:spPr>
        <p:txBody>
          <a:bodyPr wrap="square">
            <a:spAutoFit/>
          </a:bodyPr>
          <a:lstStyle>
            <a:defPPr>
              <a:defRPr lang="en-US"/>
            </a:defPPr>
            <a:lvl1pPr>
              <a:defRPr sz="1100" i="1">
                <a:solidFill>
                  <a:srgbClr val="1E6B3C"/>
                </a:solidFill>
                <a:latin typeface="Arial" pitchFamily="34" charset="0"/>
                <a:cs typeface="Arial"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"Now I know that everything you report, regardless of whether you get an outcome or not, it's registered somewhere. So if 10 people say the same thing, there'll be something they do."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p:txBody>
      </p:sp>
      <p:sp>
        <p:nvSpPr>
          <p:cNvPr id="3" name="Rectangle 2">
            <a:extLst>
              <a:ext uri="{FF2B5EF4-FFF2-40B4-BE49-F238E27FC236}">
                <a16:creationId xmlns:a16="http://schemas.microsoft.com/office/drawing/2014/main" id="{B345C812-A761-1CA6-A876-524ED6243D7F}"/>
              </a:ext>
            </a:extLst>
          </p:cNvPr>
          <p:cNvSpPr/>
          <p:nvPr/>
        </p:nvSpPr>
        <p:spPr>
          <a:xfrm>
            <a:off x="4464713" y="3130167"/>
            <a:ext cx="3500477"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7" name="Group 6">
            <a:extLst>
              <a:ext uri="{FF2B5EF4-FFF2-40B4-BE49-F238E27FC236}">
                <a16:creationId xmlns:a16="http://schemas.microsoft.com/office/drawing/2014/main" id="{F740B585-BB6B-FCBA-A1A7-1A607DE3D5F9}"/>
              </a:ext>
            </a:extLst>
          </p:cNvPr>
          <p:cNvGrpSpPr/>
          <p:nvPr/>
        </p:nvGrpSpPr>
        <p:grpSpPr>
          <a:xfrm>
            <a:off x="-13084" y="1"/>
            <a:ext cx="339835" cy="6857999"/>
            <a:chOff x="-1" y="1"/>
            <a:chExt cx="339835" cy="6857999"/>
          </a:xfrm>
          <a:solidFill>
            <a:srgbClr val="1F497D"/>
          </a:solidFill>
        </p:grpSpPr>
        <p:sp>
          <p:nvSpPr>
            <p:cNvPr id="8" name="Rectangle 7">
              <a:extLst>
                <a:ext uri="{FF2B5EF4-FFF2-40B4-BE49-F238E27FC236}">
                  <a16:creationId xmlns:a16="http://schemas.microsoft.com/office/drawing/2014/main" id="{364860CE-268C-C757-5647-660B2ADE7505}"/>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6570C710-43E4-5DB2-3F45-550600E47677}"/>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COST-BENEFIT ANALYSIS</a:t>
              </a:r>
            </a:p>
          </p:txBody>
        </p:sp>
      </p:grpSp>
      <p:sp>
        <p:nvSpPr>
          <p:cNvPr id="4" name="TextBox 3">
            <a:extLst>
              <a:ext uri="{FF2B5EF4-FFF2-40B4-BE49-F238E27FC236}">
                <a16:creationId xmlns:a16="http://schemas.microsoft.com/office/drawing/2014/main" id="{7F8F7028-642F-AC3F-CE04-F6890A3CD9B8}"/>
              </a:ext>
            </a:extLst>
          </p:cNvPr>
          <p:cNvSpPr txBox="1"/>
          <p:nvPr/>
        </p:nvSpPr>
        <p:spPr>
          <a:xfrm>
            <a:off x="6738258" y="6436357"/>
            <a:ext cx="5174023" cy="261610"/>
          </a:xfrm>
          <a:prstGeom prst="rect">
            <a:avLst/>
          </a:prstGeom>
          <a:noFill/>
        </p:spPr>
        <p:txBody>
          <a:bodyPr wrap="square">
            <a:spAutoFit/>
          </a:bodyPr>
          <a:lstStyle>
            <a:defPPr>
              <a:defRPr lang="en-US"/>
            </a:defPPr>
            <a:lvl1pPr>
              <a:defRPr sz="1100" i="1">
                <a:solidFill>
                  <a:srgbClr val="1E6B3C"/>
                </a:solidFill>
                <a:latin typeface="Arial" pitchFamily="34" charset="0"/>
                <a:cs typeface="Arial"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chemeClr val="tx1">
                    <a:lumMod val="50000"/>
                    <a:lumOff val="50000"/>
                  </a:schemeClr>
                </a:solidFill>
                <a:effectLst/>
                <a:uLnTx/>
                <a:uFillTx/>
                <a:latin typeface="Arial" pitchFamily="34" charset="0"/>
                <a:ea typeface="+mn-ea"/>
                <a:cs typeface="Arial" pitchFamily="34" charset="-120"/>
              </a:rPr>
              <a:t>*For more detail on the motivations to report, please see the Appendix.</a:t>
            </a:r>
          </a:p>
        </p:txBody>
      </p:sp>
    </p:spTree>
    <p:extLst>
      <p:ext uri="{BB962C8B-B14F-4D97-AF65-F5344CB8AC3E}">
        <p14:creationId xmlns:p14="http://schemas.microsoft.com/office/powerpoint/2010/main" val="218089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041EB-B49C-CE1F-1F75-464B36D24B2D}"/>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0D3E52A-F59F-9C32-23FB-50D039A72378}"/>
              </a:ext>
            </a:extLst>
          </p:cNvPr>
          <p:cNvSpPr/>
          <p:nvPr/>
        </p:nvSpPr>
        <p:spPr>
          <a:xfrm>
            <a:off x="567139" y="756330"/>
            <a:ext cx="1125105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Reporting mechanisms can feel too risky or impractical to use in the moment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first 'cost' a victim assesses is immediate risk and practical feasibility. Even when a reporting mechanism is known, using it in a volatile situation is often judged to be too dangerous, too conspicuous, or simply not possible.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 2">
            <a:extLst>
              <a:ext uri="{FF2B5EF4-FFF2-40B4-BE49-F238E27FC236}">
                <a16:creationId xmlns:a16="http://schemas.microsoft.com/office/drawing/2014/main" id="{B19C4F43-D7CA-5876-9333-5FA91486F034}"/>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56F5547C-7CC3-5220-1B6A-21EFB52D9B6A}"/>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32ABA5F3-14AC-9B7B-A39A-7C304830550A}"/>
              </a:ext>
            </a:extLst>
          </p:cNvPr>
          <p:cNvGrpSpPr/>
          <p:nvPr/>
        </p:nvGrpSpPr>
        <p:grpSpPr>
          <a:xfrm>
            <a:off x="567857" y="2545827"/>
            <a:ext cx="8386571" cy="3080445"/>
            <a:chOff x="551750" y="2499900"/>
            <a:chExt cx="8386571" cy="3080445"/>
          </a:xfrm>
        </p:grpSpPr>
        <p:sp>
          <p:nvSpPr>
            <p:cNvPr id="9" name="TextBox 8">
              <a:extLst>
                <a:ext uri="{FF2B5EF4-FFF2-40B4-BE49-F238E27FC236}">
                  <a16:creationId xmlns:a16="http://schemas.microsoft.com/office/drawing/2014/main" id="{90E0C76A-9872-CDE7-399B-055BBDB22DB7}"/>
                </a:ext>
              </a:extLst>
            </p:cNvPr>
            <p:cNvSpPr txBox="1"/>
            <p:nvPr/>
          </p:nvSpPr>
          <p:spPr>
            <a:xfrm>
              <a:off x="551750" y="2499900"/>
              <a:ext cx="272571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An overwhelming fear of escalation</a:t>
              </a:r>
            </a:p>
          </p:txBody>
        </p:sp>
        <p:sp>
          <p:nvSpPr>
            <p:cNvPr id="10" name="Rectangle 9">
              <a:extLst>
                <a:ext uri="{FF2B5EF4-FFF2-40B4-BE49-F238E27FC236}">
                  <a16:creationId xmlns:a16="http://schemas.microsoft.com/office/drawing/2014/main" id="{14CAE63D-386E-F8F1-D167-C0A138436D63}"/>
                </a:ext>
              </a:extLst>
            </p:cNvPr>
            <p:cNvSpPr/>
            <p:nvPr/>
          </p:nvSpPr>
          <p:spPr>
            <a:xfrm>
              <a:off x="568532"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a:cs typeface="Arial"/>
                </a:rPr>
                <a:t>The primary fear is that any visible action, e.g. pulling out a phone, looking for a number, typing a message, will be seen by the perpetrator.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a:cs typeface="Arial"/>
                </a:rPr>
                <a:t>This makes victims feel that attempting to report could escalate a tense situation into a violent one. Discretion is </a:t>
              </a:r>
              <a:r>
                <a:rPr lang="en-GB" sz="1200" noProof="0" dirty="0">
                  <a:solidFill>
                    <a:prstClr val="black"/>
                  </a:solidFill>
                  <a:latin typeface="Arial"/>
                  <a:cs typeface="Arial"/>
                </a:rPr>
                <a:t>felt</a:t>
              </a:r>
              <a:r>
                <a:rPr kumimoji="0" lang="en-GB" sz="1200" b="0" i="0" u="none" strike="noStrike" kern="1200" cap="none" spc="0" normalizeH="0" baseline="0" noProof="0" dirty="0">
                  <a:ln>
                    <a:noFill/>
                  </a:ln>
                  <a:solidFill>
                    <a:prstClr val="black"/>
                  </a:solidFill>
                  <a:effectLst/>
                  <a:uLnTx/>
                  <a:uFillTx/>
                  <a:latin typeface="Arial"/>
                  <a:cs typeface="Arial"/>
                </a:rPr>
                <a:t> to be a core safety requirement.</a:t>
              </a:r>
              <a:endParaRPr lang="en-GB" sz="1200" b="0" i="0" u="none" strike="noStrike" kern="1200" cap="none" spc="0" normalizeH="0" baseline="0" noProof="0" dirty="0">
                <a:ln>
                  <a:noFill/>
                </a:ln>
                <a:solidFill>
                  <a:prstClr val="black"/>
                </a:solidFill>
                <a:effectLst/>
                <a:uLnTx/>
                <a:uFillTx/>
                <a:latin typeface="Arial"/>
                <a:cs typeface="Arial"/>
              </a:endParaRPr>
            </a:p>
          </p:txBody>
        </p:sp>
        <p:sp>
          <p:nvSpPr>
            <p:cNvPr id="11" name="Rectangle 10">
              <a:extLst>
                <a:ext uri="{FF2B5EF4-FFF2-40B4-BE49-F238E27FC236}">
                  <a16:creationId xmlns:a16="http://schemas.microsoft.com/office/drawing/2014/main" id="{3D4EF813-2E62-386E-EFF9-C61C5A2A3FA4}"/>
                </a:ext>
              </a:extLst>
            </p:cNvPr>
            <p:cNvSpPr/>
            <p:nvPr/>
          </p:nvSpPr>
          <p:spPr>
            <a:xfrm>
              <a:off x="3347102"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most visible tools often feel inappropriate for the level of threat. Victims know emergency levers exist but see them as a "nuclear option" reserved for life-threatening emergencies.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Using one for harassment feels like a gross overreaction that would create a scene and draw unwanted attention, which they want to avoid.</a:t>
              </a:r>
            </a:p>
          </p:txBody>
        </p:sp>
        <p:sp>
          <p:nvSpPr>
            <p:cNvPr id="12" name="Rectangle 11">
              <a:extLst>
                <a:ext uri="{FF2B5EF4-FFF2-40B4-BE49-F238E27FC236}">
                  <a16:creationId xmlns:a16="http://schemas.microsoft.com/office/drawing/2014/main" id="{F3C2CE87-6F85-D4B0-BF56-EB8DFD9545E4}"/>
                </a:ext>
              </a:extLst>
            </p:cNvPr>
            <p:cNvSpPr/>
            <p:nvPr/>
          </p:nvSpPr>
          <p:spPr>
            <a:xfrm>
              <a:off x="6125673"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transport environment itself often renders digital tools useless at the critical moment.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Poor or absent mobile signal on the Tube (in reality or perceived) is a major practical barrier that makes text-based reporting impossible. </a:t>
              </a:r>
            </a:p>
          </p:txBody>
        </p:sp>
        <p:sp>
          <p:nvSpPr>
            <p:cNvPr id="13" name="Rectangle 12">
              <a:extLst>
                <a:ext uri="{FF2B5EF4-FFF2-40B4-BE49-F238E27FC236}">
                  <a16:creationId xmlns:a16="http://schemas.microsoft.com/office/drawing/2014/main" id="{06C8DF3E-AAC5-0A3A-1295-1EE12221D62C}"/>
                </a:ext>
              </a:extLst>
            </p:cNvPr>
            <p:cNvSpPr/>
            <p:nvPr/>
          </p:nvSpPr>
          <p:spPr>
            <a:xfrm>
              <a:off x="56853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B9ADDF31-A737-6EF2-BF4C-C97FE8F6E7FA}"/>
                </a:ext>
              </a:extLst>
            </p:cNvPr>
            <p:cNvSpPr/>
            <p:nvPr/>
          </p:nvSpPr>
          <p:spPr>
            <a:xfrm>
              <a:off x="334710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A3F7E3D1-6ED0-2142-EC00-F4085B0B63B0}"/>
                </a:ext>
              </a:extLst>
            </p:cNvPr>
            <p:cNvSpPr/>
            <p:nvPr/>
          </p:nvSpPr>
          <p:spPr>
            <a:xfrm>
              <a:off x="6125673"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44C57563-4768-0FDF-EFA8-79AC6D4B8383}"/>
                </a:ext>
              </a:extLst>
            </p:cNvPr>
            <p:cNvSpPr txBox="1"/>
            <p:nvPr/>
          </p:nvSpPr>
          <p:spPr>
            <a:xfrm>
              <a:off x="3277469" y="2499900"/>
              <a:ext cx="272571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Available tools can feel mismatched</a:t>
              </a:r>
            </a:p>
          </p:txBody>
        </p:sp>
        <p:sp>
          <p:nvSpPr>
            <p:cNvPr id="19" name="TextBox 18">
              <a:extLst>
                <a:ext uri="{FF2B5EF4-FFF2-40B4-BE49-F238E27FC236}">
                  <a16:creationId xmlns:a16="http://schemas.microsoft.com/office/drawing/2014/main" id="{7244C5DA-154A-7D23-4FDA-E475A1389A68}"/>
                </a:ext>
              </a:extLst>
            </p:cNvPr>
            <p:cNvSpPr txBox="1"/>
            <p:nvPr/>
          </p:nvSpPr>
          <p:spPr>
            <a:xfrm>
              <a:off x="6125672" y="2499900"/>
              <a:ext cx="281264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Practical and environmental constraints</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grpSp>
      <p:sp>
        <p:nvSpPr>
          <p:cNvPr id="35" name="TextBox 34">
            <a:extLst>
              <a:ext uri="{FF2B5EF4-FFF2-40B4-BE49-F238E27FC236}">
                <a16:creationId xmlns:a16="http://schemas.microsoft.com/office/drawing/2014/main" id="{8D51BA7A-43D3-6B2F-DD19-DA842429B41D}"/>
              </a:ext>
            </a:extLst>
          </p:cNvPr>
          <p:cNvSpPr txBox="1"/>
          <p:nvPr/>
        </p:nvSpPr>
        <p:spPr>
          <a:xfrm>
            <a:off x="9161977" y="2649721"/>
            <a:ext cx="2600155" cy="26314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wouldn't have liked to have sent a text or something like that because he would have saw me doing something... and it would have made the situation worse.”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can't call the British Transport Police until I'm, you know, above ground and I've got some reception, by which time he could have got away.”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"It's too scary nowadays. You just don't know what people have maybe got on them or, you know, how they react.”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p:txBody>
      </p:sp>
      <p:grpSp>
        <p:nvGrpSpPr>
          <p:cNvPr id="2" name="Group 1">
            <a:extLst>
              <a:ext uri="{FF2B5EF4-FFF2-40B4-BE49-F238E27FC236}">
                <a16:creationId xmlns:a16="http://schemas.microsoft.com/office/drawing/2014/main" id="{A1FA8513-5842-1B72-22C7-42DCCCC27154}"/>
              </a:ext>
            </a:extLst>
          </p:cNvPr>
          <p:cNvGrpSpPr/>
          <p:nvPr/>
        </p:nvGrpSpPr>
        <p:grpSpPr>
          <a:xfrm>
            <a:off x="-13084" y="1"/>
            <a:ext cx="339835" cy="6857999"/>
            <a:chOff x="-1" y="1"/>
            <a:chExt cx="339835" cy="6857999"/>
          </a:xfrm>
          <a:solidFill>
            <a:srgbClr val="1F497D"/>
          </a:solidFill>
        </p:grpSpPr>
        <p:sp>
          <p:nvSpPr>
            <p:cNvPr id="7" name="Rectangle 6">
              <a:extLst>
                <a:ext uri="{FF2B5EF4-FFF2-40B4-BE49-F238E27FC236}">
                  <a16:creationId xmlns:a16="http://schemas.microsoft.com/office/drawing/2014/main" id="{2A8A7418-8CC6-DE0B-EC57-D6F463E28703}"/>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6CAE0560-1D8B-1341-9135-756CEC791CDB}"/>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COST-BENEFIT ANALYSIS</a:t>
              </a:r>
            </a:p>
          </p:txBody>
        </p:sp>
      </p:grpSp>
    </p:spTree>
    <p:extLst>
      <p:ext uri="{BB962C8B-B14F-4D97-AF65-F5344CB8AC3E}">
        <p14:creationId xmlns:p14="http://schemas.microsoft.com/office/powerpoint/2010/main" val="1763833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2758-0DFF-8D54-2671-ABF890DDD8C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A9F8B4CB-C5B5-3B58-F383-91B1F77E5927}"/>
              </a:ext>
            </a:extLst>
          </p:cNvPr>
          <p:cNvSpPr/>
          <p:nvPr/>
        </p:nvSpPr>
        <p:spPr>
          <a:xfrm>
            <a:off x="567139" y="756330"/>
            <a:ext cx="1125105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The reporting process can be expected to be onerous and emotionally draining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Beyond immediate risk, victims weigh the significant anticipated personal 'cost' of engaging with the reporting process, an investment of time and emotional energy they are often unwilling or unable to make.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 2">
            <a:extLst>
              <a:ext uri="{FF2B5EF4-FFF2-40B4-BE49-F238E27FC236}">
                <a16:creationId xmlns:a16="http://schemas.microsoft.com/office/drawing/2014/main" id="{C83C1120-E509-7298-467C-41E9F49FAFD6}"/>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FCD645E0-832C-7CEE-249D-A06CEAC8C935}"/>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CFE3A0E6-78F1-BDF3-FFE1-A4377CE71AC3}"/>
              </a:ext>
            </a:extLst>
          </p:cNvPr>
          <p:cNvGrpSpPr/>
          <p:nvPr/>
        </p:nvGrpSpPr>
        <p:grpSpPr>
          <a:xfrm>
            <a:off x="567857" y="2545827"/>
            <a:ext cx="8266079" cy="3080445"/>
            <a:chOff x="551750" y="2499900"/>
            <a:chExt cx="8266079" cy="3080445"/>
          </a:xfrm>
        </p:grpSpPr>
        <p:sp>
          <p:nvSpPr>
            <p:cNvPr id="9" name="TextBox 8">
              <a:extLst>
                <a:ext uri="{FF2B5EF4-FFF2-40B4-BE49-F238E27FC236}">
                  <a16:creationId xmlns:a16="http://schemas.microsoft.com/office/drawing/2014/main" id="{4C693422-8248-970D-7B1B-250BB1C3771D}"/>
                </a:ext>
              </a:extLst>
            </p:cNvPr>
            <p:cNvSpPr txBox="1"/>
            <p:nvPr/>
          </p:nvSpPr>
          <p:spPr>
            <a:xfrm>
              <a:off x="551750" y="2499900"/>
              <a:ext cx="2518170"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Expected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emotional toll</a:t>
              </a:r>
            </a:p>
          </p:txBody>
        </p:sp>
        <p:sp>
          <p:nvSpPr>
            <p:cNvPr id="10" name="Rectangle 9">
              <a:extLst>
                <a:ext uri="{FF2B5EF4-FFF2-40B4-BE49-F238E27FC236}">
                  <a16:creationId xmlns:a16="http://schemas.microsoft.com/office/drawing/2014/main" id="{486A10C4-9091-66A4-1A9B-0288E2BBB87F}"/>
                </a:ext>
              </a:extLst>
            </p:cNvPr>
            <p:cNvSpPr/>
            <p:nvPr/>
          </p:nvSpPr>
          <p:spPr>
            <a:xfrm>
              <a:off x="568532"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Victims anticipate the burden of repeatedly recounting a traumatic event, often while still in shock, and fear they will be met with an unsympathetic or bureaucratic response.</a:t>
              </a:r>
            </a:p>
          </p:txBody>
        </p:sp>
        <p:sp>
          <p:nvSpPr>
            <p:cNvPr id="11" name="Rectangle 10">
              <a:extLst>
                <a:ext uri="{FF2B5EF4-FFF2-40B4-BE49-F238E27FC236}">
                  <a16:creationId xmlns:a16="http://schemas.microsoft.com/office/drawing/2014/main" id="{355EA633-CDAA-66CD-4184-673EA81E22DB}"/>
                </a:ext>
              </a:extLst>
            </p:cNvPr>
            <p:cNvSpPr/>
            <p:nvPr/>
          </p:nvSpPr>
          <p:spPr>
            <a:xfrm>
              <a:off x="3347102"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Victims can perceive the process itself as practically difficult and inaccessible.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includes the complexity of navigating official channels, filling out written forms (a specific barrier for those with dyslexia), and the commitment of time for calls or station visits.</a:t>
              </a:r>
            </a:p>
          </p:txBody>
        </p:sp>
        <p:sp>
          <p:nvSpPr>
            <p:cNvPr id="12" name="Rectangle 11">
              <a:extLst>
                <a:ext uri="{FF2B5EF4-FFF2-40B4-BE49-F238E27FC236}">
                  <a16:creationId xmlns:a16="http://schemas.microsoft.com/office/drawing/2014/main" id="{BC2028D7-58E6-F6DB-D95D-A16D3D4DA484}"/>
                </a:ext>
              </a:extLst>
            </p:cNvPr>
            <p:cNvSpPr/>
            <p:nvPr/>
          </p:nvSpPr>
          <p:spPr>
            <a:xfrm>
              <a:off x="6125673"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These perceived costs are weighed against a low expectation of success.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creates a powerful feeling that engaging with a complex and emotionally draining process will ultimately be a waste of precious time and energy, leading to a rational decision to disengage before starting.</a:t>
              </a:r>
            </a:p>
          </p:txBody>
        </p:sp>
        <p:sp>
          <p:nvSpPr>
            <p:cNvPr id="13" name="Rectangle 12">
              <a:extLst>
                <a:ext uri="{FF2B5EF4-FFF2-40B4-BE49-F238E27FC236}">
                  <a16:creationId xmlns:a16="http://schemas.microsoft.com/office/drawing/2014/main" id="{78746955-F0EA-DC7F-4FDB-8741C98A284E}"/>
                </a:ext>
              </a:extLst>
            </p:cNvPr>
            <p:cNvSpPr/>
            <p:nvPr/>
          </p:nvSpPr>
          <p:spPr>
            <a:xfrm>
              <a:off x="56853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9AE430A2-8C52-69F9-B54A-3B14C2AEE67B}"/>
                </a:ext>
              </a:extLst>
            </p:cNvPr>
            <p:cNvSpPr/>
            <p:nvPr/>
          </p:nvSpPr>
          <p:spPr>
            <a:xfrm>
              <a:off x="334710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8228E3B7-9F93-510D-213B-F52DC67E1B99}"/>
                </a:ext>
              </a:extLst>
            </p:cNvPr>
            <p:cNvSpPr/>
            <p:nvPr/>
          </p:nvSpPr>
          <p:spPr>
            <a:xfrm>
              <a:off x="6125673"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6F19FCCC-650F-4858-B467-6B1BB3811DDA}"/>
                </a:ext>
              </a:extLst>
            </p:cNvPr>
            <p:cNvSpPr txBox="1"/>
            <p:nvPr/>
          </p:nvSpPr>
          <p:spPr>
            <a:xfrm>
              <a:off x="3277469" y="2499900"/>
              <a:ext cx="272571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Anticipated practical burden</a:t>
              </a:r>
            </a:p>
          </p:txBody>
        </p:sp>
        <p:sp>
          <p:nvSpPr>
            <p:cNvPr id="19" name="TextBox 18">
              <a:extLst>
                <a:ext uri="{FF2B5EF4-FFF2-40B4-BE49-F238E27FC236}">
                  <a16:creationId xmlns:a16="http://schemas.microsoft.com/office/drawing/2014/main" id="{0EDD86E3-CBDC-592F-75F8-0AA33E00D34F}"/>
                </a:ext>
              </a:extLst>
            </p:cNvPr>
            <p:cNvSpPr txBox="1"/>
            <p:nvPr/>
          </p:nvSpPr>
          <p:spPr>
            <a:xfrm>
              <a:off x="6125673" y="2499900"/>
              <a:ext cx="2098972"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Ultimately a waste of energy</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grpSp>
      <p:sp>
        <p:nvSpPr>
          <p:cNvPr id="35" name="TextBox 34">
            <a:extLst>
              <a:ext uri="{FF2B5EF4-FFF2-40B4-BE49-F238E27FC236}">
                <a16:creationId xmlns:a16="http://schemas.microsoft.com/office/drawing/2014/main" id="{26CF9ADE-4F0E-20E0-1C92-B3841E1D06D7}"/>
              </a:ext>
            </a:extLst>
          </p:cNvPr>
          <p:cNvSpPr txBox="1"/>
          <p:nvPr/>
        </p:nvSpPr>
        <p:spPr>
          <a:xfrm>
            <a:off x="9161977" y="2649721"/>
            <a:ext cx="2600155" cy="38164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"They make it so hard to even put a complaint in... they make it so hard for you to even get your money back. When people look at that, they probably think: complaining might be the same way.”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feel like now you're harassing me because you're like, constantly — you need to come in, if you don't come in a few days, we're going to turn up at your house. That is such a violation.”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"To write it all down is a bit difficult, man. Sometimes.”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"For people like me... we're both quite badly dyslexic, which comes quite hard on transport... to also try and put a complaint in is even harder. I think they need to make it easier to speak up.”</a:t>
            </a:r>
          </a:p>
        </p:txBody>
      </p:sp>
      <p:grpSp>
        <p:nvGrpSpPr>
          <p:cNvPr id="2" name="Group 1">
            <a:extLst>
              <a:ext uri="{FF2B5EF4-FFF2-40B4-BE49-F238E27FC236}">
                <a16:creationId xmlns:a16="http://schemas.microsoft.com/office/drawing/2014/main" id="{F5879673-33B5-ADB6-E664-63EC85B53C4A}"/>
              </a:ext>
            </a:extLst>
          </p:cNvPr>
          <p:cNvGrpSpPr/>
          <p:nvPr/>
        </p:nvGrpSpPr>
        <p:grpSpPr>
          <a:xfrm>
            <a:off x="-13084" y="1"/>
            <a:ext cx="339835" cy="6857999"/>
            <a:chOff x="-1" y="1"/>
            <a:chExt cx="339835" cy="6857999"/>
          </a:xfrm>
          <a:solidFill>
            <a:srgbClr val="1F497D"/>
          </a:solidFill>
        </p:grpSpPr>
        <p:sp>
          <p:nvSpPr>
            <p:cNvPr id="7" name="Rectangle 6">
              <a:extLst>
                <a:ext uri="{FF2B5EF4-FFF2-40B4-BE49-F238E27FC236}">
                  <a16:creationId xmlns:a16="http://schemas.microsoft.com/office/drawing/2014/main" id="{CC682D49-E8D8-11FC-91C5-98905CDA0D8E}"/>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82C8AF5C-A091-29F7-89F8-594279B0780B}"/>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COST-BENEFIT ANALYSIS</a:t>
              </a:r>
            </a:p>
          </p:txBody>
        </p:sp>
      </p:grpSp>
    </p:spTree>
    <p:extLst>
      <p:ext uri="{BB962C8B-B14F-4D97-AF65-F5344CB8AC3E}">
        <p14:creationId xmlns:p14="http://schemas.microsoft.com/office/powerpoint/2010/main" val="603957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0A9EE-9E04-5CAF-BCD8-6B48BF1C4BA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350073E-5A7D-F8BA-FA08-3ECEE0CA561E}"/>
              </a:ext>
            </a:extLst>
          </p:cNvPr>
          <p:cNvSpPr/>
          <p:nvPr/>
        </p:nvSpPr>
        <p:spPr>
          <a:xfrm>
            <a:off x="567139" y="756330"/>
            <a:ext cx="1125105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Reporting can feel futile when its outcomes don’t meet victims needs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final part of the calculation weighs the high personal costs against a low perceived 'benefit'. For many, the entire system seems designed to deliver outcomes that are either irrelevant or unachievable, leading to a deep and rational belief in futility.</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b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 2">
            <a:extLst>
              <a:ext uri="{FF2B5EF4-FFF2-40B4-BE49-F238E27FC236}">
                <a16:creationId xmlns:a16="http://schemas.microsoft.com/office/drawing/2014/main" id="{32278F3E-B6A1-96C6-73F7-8F4703B91AB2}"/>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6FD13260-4E33-159B-B9C4-662173599772}"/>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CC8D5A2B-EAF7-1884-2F07-B895194A767A}"/>
              </a:ext>
            </a:extLst>
          </p:cNvPr>
          <p:cNvGrpSpPr/>
          <p:nvPr/>
        </p:nvGrpSpPr>
        <p:grpSpPr>
          <a:xfrm>
            <a:off x="567857" y="2545827"/>
            <a:ext cx="8330570" cy="3080445"/>
            <a:chOff x="551750" y="2499900"/>
            <a:chExt cx="8330570" cy="3080445"/>
          </a:xfrm>
        </p:grpSpPr>
        <p:sp>
          <p:nvSpPr>
            <p:cNvPr id="9" name="TextBox 8">
              <a:extLst>
                <a:ext uri="{FF2B5EF4-FFF2-40B4-BE49-F238E27FC236}">
                  <a16:creationId xmlns:a16="http://schemas.microsoft.com/office/drawing/2014/main" id="{81FB795A-0F35-7FD8-F043-DAED70B731EF}"/>
                </a:ext>
              </a:extLst>
            </p:cNvPr>
            <p:cNvSpPr txBox="1"/>
            <p:nvPr/>
          </p:nvSpPr>
          <p:spPr>
            <a:xfrm>
              <a:off x="551750" y="2499900"/>
              <a:ext cx="2725718"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A narrow focus on criminal justice outcomes</a:t>
              </a:r>
            </a:p>
          </p:txBody>
        </p:sp>
        <p:sp>
          <p:nvSpPr>
            <p:cNvPr id="10" name="Rectangle 9">
              <a:extLst>
                <a:ext uri="{FF2B5EF4-FFF2-40B4-BE49-F238E27FC236}">
                  <a16:creationId xmlns:a16="http://schemas.microsoft.com/office/drawing/2014/main" id="{CFA076A5-55CA-12D2-492B-161D72483B9B}"/>
                </a:ext>
              </a:extLst>
            </p:cNvPr>
            <p:cNvSpPr/>
            <p:nvPr/>
          </p:nvSpPr>
          <p:spPr>
            <a:xfrm>
              <a:off x="568532"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Victims fundamentally understand 'reporting' through the lens of policing and criminality. They believe the only possible outcomes are formal sanctions like warnings or arrests, and that the entire process is designed to serve a criminal justice function.</a:t>
              </a:r>
            </a:p>
          </p:txBody>
        </p:sp>
        <p:sp>
          <p:nvSpPr>
            <p:cNvPr id="11" name="Rectangle 10">
              <a:extLst>
                <a:ext uri="{FF2B5EF4-FFF2-40B4-BE49-F238E27FC236}">
                  <a16:creationId xmlns:a16="http://schemas.microsoft.com/office/drawing/2014/main" id="{557E51F5-5452-FE37-7E95-211C1AC9934A}"/>
                </a:ext>
              </a:extLst>
            </p:cNvPr>
            <p:cNvSpPr/>
            <p:nvPr/>
          </p:nvSpPr>
          <p:spPr>
            <a:xfrm>
              <a:off x="3347102"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Victims describe previous reports, their own or those of people they know, that led to nothing, automated responses, cases closed without updates, or investigations abandoned due to a lack of evidence.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absence of visible outcomes acts as a powerful shared deterrent.</a:t>
              </a:r>
            </a:p>
          </p:txBody>
        </p:sp>
        <p:sp>
          <p:nvSpPr>
            <p:cNvPr id="12" name="Rectangle 11">
              <a:extLst>
                <a:ext uri="{FF2B5EF4-FFF2-40B4-BE49-F238E27FC236}">
                  <a16:creationId xmlns:a16="http://schemas.microsoft.com/office/drawing/2014/main" id="{65293CFE-49EC-F84A-FC49-4EBA0A3C0A92}"/>
                </a:ext>
              </a:extLst>
            </p:cNvPr>
            <p:cNvSpPr/>
            <p:nvPr/>
          </p:nvSpPr>
          <p:spPr>
            <a:xfrm>
              <a:off x="6125673" y="3238675"/>
              <a:ext cx="2692156" cy="2341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When a system has a track record of failing to deliver meaningful outcomes, the logical conclusion is to disengage.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Futility is a learned behaviour based on the evidence that engaging with the system is a waste of time and emotional energy.</a:t>
              </a:r>
            </a:p>
          </p:txBody>
        </p:sp>
        <p:sp>
          <p:nvSpPr>
            <p:cNvPr id="13" name="Rectangle 12">
              <a:extLst>
                <a:ext uri="{FF2B5EF4-FFF2-40B4-BE49-F238E27FC236}">
                  <a16:creationId xmlns:a16="http://schemas.microsoft.com/office/drawing/2014/main" id="{96256F67-C3E2-DDDC-5986-53DC5DB8664A}"/>
                </a:ext>
              </a:extLst>
            </p:cNvPr>
            <p:cNvSpPr/>
            <p:nvPr/>
          </p:nvSpPr>
          <p:spPr>
            <a:xfrm>
              <a:off x="56853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3C38CFB4-5734-6E22-3FAE-9F7F344A95DA}"/>
                </a:ext>
              </a:extLst>
            </p:cNvPr>
            <p:cNvSpPr/>
            <p:nvPr/>
          </p:nvSpPr>
          <p:spPr>
            <a:xfrm>
              <a:off x="334710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FE1DE6BE-B70B-3B11-814E-665FFD7C4070}"/>
                </a:ext>
              </a:extLst>
            </p:cNvPr>
            <p:cNvSpPr/>
            <p:nvPr/>
          </p:nvSpPr>
          <p:spPr>
            <a:xfrm>
              <a:off x="6125673"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F6A73C67-E47F-E76E-09CF-A94B275767D9}"/>
                </a:ext>
              </a:extLst>
            </p:cNvPr>
            <p:cNvSpPr txBox="1"/>
            <p:nvPr/>
          </p:nvSpPr>
          <p:spPr>
            <a:xfrm>
              <a:off x="3277469" y="2499900"/>
              <a:ext cx="2725719"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Lived experience of inaction</a:t>
              </a:r>
            </a:p>
          </p:txBody>
        </p:sp>
        <p:sp>
          <p:nvSpPr>
            <p:cNvPr id="19" name="TextBox 18">
              <a:extLst>
                <a:ext uri="{FF2B5EF4-FFF2-40B4-BE49-F238E27FC236}">
                  <a16:creationId xmlns:a16="http://schemas.microsoft.com/office/drawing/2014/main" id="{09927C2B-E11B-87E4-126F-3A604F2A92C1}"/>
                </a:ext>
              </a:extLst>
            </p:cNvPr>
            <p:cNvSpPr txBox="1"/>
            <p:nvPr/>
          </p:nvSpPr>
          <p:spPr>
            <a:xfrm>
              <a:off x="6125672" y="2499900"/>
              <a:ext cx="2756648"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Reporting being futile becomes a learned belief</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grpSp>
      <p:sp>
        <p:nvSpPr>
          <p:cNvPr id="35" name="TextBox 34">
            <a:extLst>
              <a:ext uri="{FF2B5EF4-FFF2-40B4-BE49-F238E27FC236}">
                <a16:creationId xmlns:a16="http://schemas.microsoft.com/office/drawing/2014/main" id="{585D9395-5010-FA02-B271-4A2D46F7E111}"/>
              </a:ext>
            </a:extLst>
          </p:cNvPr>
          <p:cNvSpPr txBox="1"/>
          <p:nvPr/>
        </p:nvSpPr>
        <p:spPr>
          <a:xfrm>
            <a:off x="9161977" y="2649721"/>
            <a:ext cx="2600155" cy="38164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anose="020B0604020202020204"/>
                <a:ea typeface="+mn-ea"/>
                <a:cs typeface="+mn-cs"/>
              </a:rPr>
              <a:t>"It’s hard because… I’m a big believer in what is the point in arresting somebody and releasing them? They’re not going to go to prison. Is a fine going to change them?“ </a:t>
            </a:r>
            <a:endParaRPr kumimoji="0" lang="en-GB" sz="1100" b="0" i="0"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"When people see action they gain confidence. When they see silence, they stop reporting.”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was just going to fill out that TfL complaints thing, but I've done that before and... nothing ever happens. Nothing ever comes of it. So I just don't bother.“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just got like an automated response, I think. Thank you for letting us know or look into it, and that's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just thought I'm wasting my time. That's how I felt.“ </a:t>
            </a:r>
          </a:p>
        </p:txBody>
      </p:sp>
      <p:grpSp>
        <p:nvGrpSpPr>
          <p:cNvPr id="2" name="Group 1">
            <a:extLst>
              <a:ext uri="{FF2B5EF4-FFF2-40B4-BE49-F238E27FC236}">
                <a16:creationId xmlns:a16="http://schemas.microsoft.com/office/drawing/2014/main" id="{EA9A1093-1EB4-34B1-7195-86E4390D212C}"/>
              </a:ext>
            </a:extLst>
          </p:cNvPr>
          <p:cNvGrpSpPr/>
          <p:nvPr/>
        </p:nvGrpSpPr>
        <p:grpSpPr>
          <a:xfrm>
            <a:off x="-13084" y="1"/>
            <a:ext cx="339835" cy="6857999"/>
            <a:chOff x="-1" y="1"/>
            <a:chExt cx="339835" cy="6857999"/>
          </a:xfrm>
          <a:solidFill>
            <a:srgbClr val="1F497D"/>
          </a:solidFill>
        </p:grpSpPr>
        <p:sp>
          <p:nvSpPr>
            <p:cNvPr id="7" name="Rectangle 6">
              <a:extLst>
                <a:ext uri="{FF2B5EF4-FFF2-40B4-BE49-F238E27FC236}">
                  <a16:creationId xmlns:a16="http://schemas.microsoft.com/office/drawing/2014/main" id="{6A125737-9C34-D806-E401-27C8C6A9547E}"/>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89142B3F-C1F2-FC40-4739-106233708F03}"/>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COST-BENEFIT ANALYSIS</a:t>
              </a:r>
            </a:p>
          </p:txBody>
        </p:sp>
      </p:grpSp>
    </p:spTree>
    <p:extLst>
      <p:ext uri="{BB962C8B-B14F-4D97-AF65-F5344CB8AC3E}">
        <p14:creationId xmlns:p14="http://schemas.microsoft.com/office/powerpoint/2010/main" val="1379947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F497D"/>
        </a:solidFill>
        <a:effectLst/>
      </p:bgPr>
    </p:bg>
    <p:spTree>
      <p:nvGrpSpPr>
        <p:cNvPr id="1" name="">
          <a:extLst>
            <a:ext uri="{FF2B5EF4-FFF2-40B4-BE49-F238E27FC236}">
              <a16:creationId xmlns:a16="http://schemas.microsoft.com/office/drawing/2014/main" id="{8F48FF05-2E79-AD2D-4A6C-04F25457A3D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61DD9E4-C85A-4920-9BCE-5009596D9E36}"/>
              </a:ext>
            </a:extLst>
          </p:cNvPr>
          <p:cNvSpPr/>
          <p:nvPr/>
        </p:nvSpPr>
        <p:spPr>
          <a:xfrm>
            <a:off x="478500" y="2620320"/>
            <a:ext cx="9066943" cy="2560320"/>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When it comes to the actual reporting experience, victims’ concerns over high</a:t>
            </a:r>
            <a:r>
              <a:rPr lang="en-GB" sz="3200" b="1" dirty="0">
                <a:solidFill>
                  <a:srgbClr val="FFFFFF"/>
                </a:solidFill>
                <a:latin typeface="Arial" pitchFamily="34" charset="0"/>
                <a:ea typeface="Arial" pitchFamily="34" charset="-122"/>
                <a:cs typeface="Arial" pitchFamily="34" charset="-120"/>
              </a:rPr>
              <a:t> </a:t>
            </a:r>
            <a:r>
              <a:rPr kumimoji="0" lang="en-GB" sz="32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cost, and low reward can become reality </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1C57B9C7-F650-FF36-C085-5699BAA91357}"/>
              </a:ext>
            </a:extLst>
          </p:cNvPr>
          <p:cNvSpPr/>
          <p:nvPr/>
        </p:nvSpPr>
        <p:spPr>
          <a:xfrm>
            <a:off x="731519" y="2282952"/>
            <a:ext cx="10728962" cy="674737"/>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4">
            <a:extLst>
              <a:ext uri="{FF2B5EF4-FFF2-40B4-BE49-F238E27FC236}">
                <a16:creationId xmlns:a16="http://schemas.microsoft.com/office/drawing/2014/main" id="{0A965068-9C02-7877-EFD6-F93421938B65}"/>
              </a:ext>
            </a:extLst>
          </p:cNvPr>
          <p:cNvSpPr/>
          <p:nvPr/>
        </p:nvSpPr>
        <p:spPr>
          <a:xfrm>
            <a:off x="60960" y="123515"/>
            <a:ext cx="2180473" cy="754309"/>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71256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37C14-7333-F92A-B649-CBD973CDD525}"/>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54E9FE9C-EBE2-54EF-6C1C-7CBFE13A10FC}"/>
              </a:ext>
            </a:extLst>
          </p:cNvPr>
          <p:cNvSpPr/>
          <p:nvPr/>
        </p:nvSpPr>
        <p:spPr>
          <a:xfrm>
            <a:off x="388720" y="756285"/>
            <a:ext cx="11094720"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The intended reporting pathway, provides accessible reporting options, supports victims through the process and delivers meaningful outcome </a:t>
            </a:r>
          </a:p>
        </p:txBody>
      </p:sp>
      <p:sp>
        <p:nvSpPr>
          <p:cNvPr id="20" name="TextBox 19">
            <a:extLst>
              <a:ext uri="{FF2B5EF4-FFF2-40B4-BE49-F238E27FC236}">
                <a16:creationId xmlns:a16="http://schemas.microsoft.com/office/drawing/2014/main" id="{842D7A05-7216-FC49-9960-BB430D196F3D}"/>
              </a:ext>
            </a:extLst>
          </p:cNvPr>
          <p:cNvSpPr txBox="1"/>
          <p:nvPr/>
        </p:nvSpPr>
        <p:spPr>
          <a:xfrm>
            <a:off x="1399488" y="2771107"/>
            <a:ext cx="3179516"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1E497D"/>
                </a:solidFill>
                <a:effectLst/>
                <a:uLnTx/>
                <a:uFillTx/>
                <a:latin typeface="Arial" panose="020B0604020202020204"/>
                <a:ea typeface="+mn-ea"/>
                <a:cs typeface="+mn-cs"/>
              </a:rPr>
              <a:t>In the moment emergency reporting, if crime is in progress or victim is in immediate danger: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Call 999, and operator directs call to BTP or MPS.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Use BTP text service on 61016 on rail network.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Use station Help Point or alert present member of staff i.e. train operator, bus driver.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1" i="0" u="none" strike="noStrike" kern="1200" cap="none" spc="0" normalizeH="0" baseline="0" noProof="0" dirty="0">
              <a:ln>
                <a:noFill/>
              </a:ln>
              <a:solidFill>
                <a:srgbClr val="1E497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1E497D"/>
                </a:solidFill>
                <a:effectLst/>
                <a:uLnTx/>
                <a:uFillTx/>
                <a:latin typeface="Arial" panose="020B0604020202020204"/>
                <a:ea typeface="+mn-ea"/>
                <a:cs typeface="+mn-cs"/>
              </a:rPr>
              <a:t>Post-incident reporting, immediately after or retrospectively: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Direct to police (BTP or MPS), by calling 101, visiting website or visiting police station.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Find member of staff i.e. go to ticket barrier.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Online reporting via TfL website or TfL GO app.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Report directly to a third-party organisation via phone, website, app.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1" u="none" strike="noStrike" kern="1200" cap="none" spc="0" normalizeH="0" baseline="0" noProof="0" dirty="0">
              <a:ln>
                <a:noFill/>
              </a:ln>
              <a:solidFill>
                <a:srgbClr val="1E497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1"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9FECB8FC-087A-5EF8-D3EF-BD7F79D85633}"/>
              </a:ext>
            </a:extLst>
          </p:cNvPr>
          <p:cNvSpPr txBox="1"/>
          <p:nvPr/>
        </p:nvSpPr>
        <p:spPr>
          <a:xfrm>
            <a:off x="4721905" y="2769071"/>
            <a:ext cx="1692993" cy="2708434"/>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The receiving organisation (BTP, MPS, TfL, or third party) assesses the report. If made to TfL or third party, it should be passed to the relevant police force if necessary.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The police force allocated crime reference number and assigns the case for investigation.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131B6DB9-1592-47F6-A8E1-596424D24F4D}"/>
              </a:ext>
            </a:extLst>
          </p:cNvPr>
          <p:cNvSpPr txBox="1"/>
          <p:nvPr/>
        </p:nvSpPr>
        <p:spPr>
          <a:xfrm>
            <a:off x="6515444" y="2769479"/>
            <a:ext cx="1692994" cy="1785104"/>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The designated police force conducts investigation. This may involve gathering evidence such as CCTV footage, interviewing witnesses, and identifying suspects.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17ED834C-D1CC-EB5A-5771-E6D72B4B6370}"/>
              </a:ext>
            </a:extLst>
          </p:cNvPr>
          <p:cNvSpPr txBox="1"/>
          <p:nvPr/>
        </p:nvSpPr>
        <p:spPr>
          <a:xfrm>
            <a:off x="8323321" y="2769428"/>
            <a:ext cx="1657807" cy="2862322"/>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The victim is intended to be updated on progress of the case by investigating police force.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They should also be offered a referral to specialist victim support services, such as Victim Support.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Some may proactively seek support via dedicated third-party organisations.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0E9D5666-D806-A3D3-A14A-0724F7D4F041}"/>
              </a:ext>
            </a:extLst>
          </p:cNvPr>
          <p:cNvSpPr txBox="1"/>
          <p:nvPr/>
        </p:nvSpPr>
        <p:spPr>
          <a:xfrm>
            <a:off x="10124029" y="2769071"/>
            <a:ext cx="1657807" cy="224676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The investigation concludes with an outcome, which could range from the identification and charging or a suspect to the case being closed due to insufficient evidence.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The victim is supposed to be formally notified of this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grpSp>
        <p:nvGrpSpPr>
          <p:cNvPr id="7" name="Group 6">
            <a:extLst>
              <a:ext uri="{FF2B5EF4-FFF2-40B4-BE49-F238E27FC236}">
                <a16:creationId xmlns:a16="http://schemas.microsoft.com/office/drawing/2014/main" id="{91048175-CF41-AAE2-662E-EE395E91A924}"/>
              </a:ext>
            </a:extLst>
          </p:cNvPr>
          <p:cNvGrpSpPr/>
          <p:nvPr/>
        </p:nvGrpSpPr>
        <p:grpSpPr>
          <a:xfrm>
            <a:off x="1145558" y="2408806"/>
            <a:ext cx="9333644" cy="241507"/>
            <a:chOff x="1231378" y="2319596"/>
            <a:chExt cx="9333644" cy="241507"/>
          </a:xfrm>
        </p:grpSpPr>
        <p:cxnSp>
          <p:nvCxnSpPr>
            <p:cNvPr id="3" name="Straight Connector 2">
              <a:extLst>
                <a:ext uri="{FF2B5EF4-FFF2-40B4-BE49-F238E27FC236}">
                  <a16:creationId xmlns:a16="http://schemas.microsoft.com/office/drawing/2014/main" id="{9CED0ED5-2E25-2D65-566E-39B0567F75FF}"/>
                </a:ext>
              </a:extLst>
            </p:cNvPr>
            <p:cNvCxnSpPr>
              <a:cxnSpLocks/>
            </p:cNvCxnSpPr>
            <p:nvPr/>
          </p:nvCxnSpPr>
          <p:spPr>
            <a:xfrm>
              <a:off x="1231378" y="2447869"/>
              <a:ext cx="9144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F788BACC-FE5B-3016-AA6F-16904C3EA80B}"/>
                </a:ext>
              </a:extLst>
            </p:cNvPr>
            <p:cNvSpPr/>
            <p:nvPr/>
          </p:nvSpPr>
          <p:spPr bwMode="auto">
            <a:xfrm>
              <a:off x="1519723" y="2330793"/>
              <a:ext cx="229907" cy="229907"/>
            </a:xfrm>
            <a:prstGeom prst="ellipse">
              <a:avLst/>
            </a:prstGeom>
            <a:solidFill>
              <a:schemeClr val="bg1">
                <a:lumMod val="95000"/>
              </a:schemeClr>
            </a:solidFill>
            <a:ln w="38100" cap="flat" cmpd="sng" algn="ctr">
              <a:solidFill>
                <a:schemeClr val="tx2"/>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12" name="Oval 11">
              <a:extLst>
                <a:ext uri="{FF2B5EF4-FFF2-40B4-BE49-F238E27FC236}">
                  <a16:creationId xmlns:a16="http://schemas.microsoft.com/office/drawing/2014/main" id="{16224DA8-E04F-210B-FD73-B0343393C257}"/>
                </a:ext>
              </a:extLst>
            </p:cNvPr>
            <p:cNvSpPr/>
            <p:nvPr/>
          </p:nvSpPr>
          <p:spPr bwMode="auto">
            <a:xfrm>
              <a:off x="10335115" y="2322636"/>
              <a:ext cx="229907" cy="229907"/>
            </a:xfrm>
            <a:prstGeom prst="ellipse">
              <a:avLst/>
            </a:prstGeom>
            <a:solidFill>
              <a:schemeClr val="bg1">
                <a:lumMod val="95000"/>
              </a:schemeClr>
            </a:solidFill>
            <a:ln w="38100" cap="flat" cmpd="sng" algn="ctr">
              <a:solidFill>
                <a:srgbClr val="1C8844"/>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2" name="Oval 1">
              <a:extLst>
                <a:ext uri="{FF2B5EF4-FFF2-40B4-BE49-F238E27FC236}">
                  <a16:creationId xmlns:a16="http://schemas.microsoft.com/office/drawing/2014/main" id="{FD7E5926-7F84-9F15-9746-D474E6EC7754}"/>
                </a:ext>
              </a:extLst>
            </p:cNvPr>
            <p:cNvSpPr/>
            <p:nvPr/>
          </p:nvSpPr>
          <p:spPr bwMode="auto">
            <a:xfrm>
              <a:off x="4932991" y="2330790"/>
              <a:ext cx="229907" cy="229907"/>
            </a:xfrm>
            <a:prstGeom prst="ellipse">
              <a:avLst/>
            </a:prstGeom>
            <a:solidFill>
              <a:schemeClr val="bg1">
                <a:lumMod val="95000"/>
              </a:schemeClr>
            </a:solidFill>
            <a:ln w="38100" cap="flat" cmpd="sng" algn="ctr">
              <a:solidFill>
                <a:schemeClr val="accent6"/>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4" name="Oval 3">
              <a:extLst>
                <a:ext uri="{FF2B5EF4-FFF2-40B4-BE49-F238E27FC236}">
                  <a16:creationId xmlns:a16="http://schemas.microsoft.com/office/drawing/2014/main" id="{6D4087FD-2E85-142C-C3B7-6F72C4624A32}"/>
                </a:ext>
              </a:extLst>
            </p:cNvPr>
            <p:cNvSpPr/>
            <p:nvPr/>
          </p:nvSpPr>
          <p:spPr bwMode="auto">
            <a:xfrm>
              <a:off x="6733699" y="2331196"/>
              <a:ext cx="229907" cy="229907"/>
            </a:xfrm>
            <a:prstGeom prst="ellipse">
              <a:avLst/>
            </a:prstGeom>
            <a:solidFill>
              <a:schemeClr val="bg1">
                <a:lumMod val="95000"/>
              </a:schemeClr>
            </a:solidFill>
            <a:ln w="38100" cap="flat" cmpd="sng" algn="ctr">
              <a:solidFill>
                <a:schemeClr val="accent6"/>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8" name="Oval 7">
              <a:extLst>
                <a:ext uri="{FF2B5EF4-FFF2-40B4-BE49-F238E27FC236}">
                  <a16:creationId xmlns:a16="http://schemas.microsoft.com/office/drawing/2014/main" id="{2ECAB6DF-5BB1-816B-6DE0-AC587633E12A}"/>
                </a:ext>
              </a:extLst>
            </p:cNvPr>
            <p:cNvSpPr/>
            <p:nvPr/>
          </p:nvSpPr>
          <p:spPr bwMode="auto">
            <a:xfrm>
              <a:off x="8534407" y="2319596"/>
              <a:ext cx="229907" cy="229907"/>
            </a:xfrm>
            <a:prstGeom prst="ellipse">
              <a:avLst/>
            </a:prstGeom>
            <a:solidFill>
              <a:schemeClr val="bg1">
                <a:lumMod val="95000"/>
              </a:schemeClr>
            </a:solidFill>
            <a:ln w="38100" cap="flat" cmpd="sng" algn="ctr">
              <a:solidFill>
                <a:srgbClr val="1C8844"/>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grpSp>
      <p:sp>
        <p:nvSpPr>
          <p:cNvPr id="15" name="Rectangle 14">
            <a:extLst>
              <a:ext uri="{FF2B5EF4-FFF2-40B4-BE49-F238E27FC236}">
                <a16:creationId xmlns:a16="http://schemas.microsoft.com/office/drawing/2014/main" id="{F5F138D4-3009-1EEB-389E-A544184B3A22}"/>
              </a:ext>
            </a:extLst>
          </p:cNvPr>
          <p:cNvSpPr/>
          <p:nvPr/>
        </p:nvSpPr>
        <p:spPr>
          <a:xfrm>
            <a:off x="371521" y="2192057"/>
            <a:ext cx="859857" cy="685800"/>
          </a:xfrm>
          <a:prstGeom prst="rect">
            <a:avLst/>
          </a:prstGeom>
          <a:solidFill>
            <a:srgbClr val="1E49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panose="020B0604020202020204"/>
                <a:ea typeface="+mn-ea"/>
                <a:cs typeface="+mn-cs"/>
              </a:rPr>
              <a:t>Decision to report</a:t>
            </a:r>
          </a:p>
        </p:txBody>
      </p:sp>
      <p:sp>
        <p:nvSpPr>
          <p:cNvPr id="17" name="TextBox 16">
            <a:extLst>
              <a:ext uri="{FF2B5EF4-FFF2-40B4-BE49-F238E27FC236}">
                <a16:creationId xmlns:a16="http://schemas.microsoft.com/office/drawing/2014/main" id="{F8D0E870-25D9-52B5-D7F6-4B4CDE9BED8B}"/>
              </a:ext>
            </a:extLst>
          </p:cNvPr>
          <p:cNvSpPr txBox="1"/>
          <p:nvPr/>
        </p:nvSpPr>
        <p:spPr>
          <a:xfrm>
            <a:off x="1430276" y="2074025"/>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1E497D"/>
                </a:solidFill>
                <a:effectLst/>
                <a:uLnTx/>
                <a:uFillTx/>
                <a:latin typeface="Arial" panose="020B0604020202020204"/>
                <a:ea typeface="+mn-ea"/>
                <a:cs typeface="+mn-cs"/>
              </a:rPr>
              <a:t>Initial report</a:t>
            </a:r>
          </a:p>
        </p:txBody>
      </p:sp>
      <p:sp>
        <p:nvSpPr>
          <p:cNvPr id="18" name="TextBox 17">
            <a:extLst>
              <a:ext uri="{FF2B5EF4-FFF2-40B4-BE49-F238E27FC236}">
                <a16:creationId xmlns:a16="http://schemas.microsoft.com/office/drawing/2014/main" id="{1D833861-362B-9A2A-7AB7-7290FEB3596D}"/>
              </a:ext>
            </a:extLst>
          </p:cNvPr>
          <p:cNvSpPr txBox="1"/>
          <p:nvPr/>
        </p:nvSpPr>
        <p:spPr>
          <a:xfrm>
            <a:off x="4847171" y="2074025"/>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79646">
                    <a:lumMod val="50000"/>
                  </a:srgbClr>
                </a:solidFill>
                <a:effectLst/>
                <a:uLnTx/>
                <a:uFillTx/>
                <a:latin typeface="Arial" panose="020B0604020202020204"/>
                <a:ea typeface="+mn-ea"/>
                <a:cs typeface="+mn-cs"/>
              </a:rPr>
              <a:t>Triage &amp; allocation</a:t>
            </a:r>
          </a:p>
        </p:txBody>
      </p:sp>
      <p:sp>
        <p:nvSpPr>
          <p:cNvPr id="26" name="TextBox 25">
            <a:extLst>
              <a:ext uri="{FF2B5EF4-FFF2-40B4-BE49-F238E27FC236}">
                <a16:creationId xmlns:a16="http://schemas.microsoft.com/office/drawing/2014/main" id="{0CA894F6-4A6F-4362-5154-AB9A0E33827C}"/>
              </a:ext>
            </a:extLst>
          </p:cNvPr>
          <p:cNvSpPr txBox="1"/>
          <p:nvPr/>
        </p:nvSpPr>
        <p:spPr>
          <a:xfrm>
            <a:off x="6620281" y="2074025"/>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79646">
                    <a:lumMod val="50000"/>
                  </a:srgbClr>
                </a:solidFill>
                <a:effectLst/>
                <a:uLnTx/>
                <a:uFillTx/>
                <a:latin typeface="Arial" panose="020B0604020202020204"/>
                <a:ea typeface="+mn-ea"/>
                <a:cs typeface="+mn-cs"/>
              </a:rPr>
              <a:t>Investigation</a:t>
            </a:r>
          </a:p>
        </p:txBody>
      </p:sp>
      <p:sp>
        <p:nvSpPr>
          <p:cNvPr id="27" name="TextBox 26">
            <a:extLst>
              <a:ext uri="{FF2B5EF4-FFF2-40B4-BE49-F238E27FC236}">
                <a16:creationId xmlns:a16="http://schemas.microsoft.com/office/drawing/2014/main" id="{F737F015-8052-E3E6-782F-2CB30E3E97B2}"/>
              </a:ext>
            </a:extLst>
          </p:cNvPr>
          <p:cNvSpPr txBox="1"/>
          <p:nvPr/>
        </p:nvSpPr>
        <p:spPr>
          <a:xfrm>
            <a:off x="8420989" y="2076794"/>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1E6B3C"/>
                </a:solidFill>
                <a:effectLst/>
                <a:uLnTx/>
                <a:uFillTx/>
                <a:latin typeface="Arial" panose="020B0604020202020204"/>
                <a:ea typeface="+mn-ea"/>
                <a:cs typeface="+mn-cs"/>
              </a:rPr>
              <a:t>Updates &amp; support</a:t>
            </a:r>
          </a:p>
        </p:txBody>
      </p:sp>
      <p:sp>
        <p:nvSpPr>
          <p:cNvPr id="28" name="TextBox 27">
            <a:extLst>
              <a:ext uri="{FF2B5EF4-FFF2-40B4-BE49-F238E27FC236}">
                <a16:creationId xmlns:a16="http://schemas.microsoft.com/office/drawing/2014/main" id="{7DBFADAA-1B28-9983-37DD-ED0E46E4019F}"/>
              </a:ext>
            </a:extLst>
          </p:cNvPr>
          <p:cNvSpPr txBox="1"/>
          <p:nvPr/>
        </p:nvSpPr>
        <p:spPr>
          <a:xfrm>
            <a:off x="10220197" y="2079908"/>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1E6B3C"/>
                </a:solidFill>
                <a:effectLst/>
                <a:uLnTx/>
                <a:uFillTx/>
                <a:latin typeface="Arial" panose="020B0604020202020204"/>
                <a:ea typeface="+mn-ea"/>
                <a:cs typeface="+mn-cs"/>
              </a:rPr>
              <a:t>Outcome</a:t>
            </a:r>
          </a:p>
        </p:txBody>
      </p:sp>
      <p:sp>
        <p:nvSpPr>
          <p:cNvPr id="29" name="Freeform 2">
            <a:extLst>
              <a:ext uri="{FF2B5EF4-FFF2-40B4-BE49-F238E27FC236}">
                <a16:creationId xmlns:a16="http://schemas.microsoft.com/office/drawing/2014/main" id="{B881C745-4495-70DF-A491-2EA00E9F6CE7}"/>
              </a:ext>
            </a:extLst>
          </p:cNvPr>
          <p:cNvSpPr/>
          <p:nvPr/>
        </p:nvSpPr>
        <p:spPr>
          <a:xfrm>
            <a:off x="388720" y="18855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76328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25342-8B88-204A-A6AB-2CF391F48A46}"/>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091FB8F6-4B98-352F-A2DD-BDC14900BCAA}"/>
              </a:ext>
            </a:extLst>
          </p:cNvPr>
          <p:cNvSpPr/>
          <p:nvPr/>
        </p:nvSpPr>
        <p:spPr>
          <a:xfrm>
            <a:off x="466781" y="667075"/>
            <a:ext cx="11094720"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1C8844"/>
                </a:solidFill>
                <a:effectLst/>
                <a:uLnTx/>
                <a:uFillTx/>
                <a:latin typeface="Arial" panose="020B0604020202020204"/>
                <a:ea typeface="Calibri" pitchFamily="34" charset="-122"/>
                <a:cs typeface="Calibri" pitchFamily="34" charset="-120"/>
              </a:rPr>
              <a:t>However, in practice those who do attempt to report can encounter difficulties across the pathway</a:t>
            </a:r>
            <a:r>
              <a:rPr kumimoji="0" lang="en-GB" sz="2400" b="1" i="0" u="none" strike="noStrike" kern="1200" cap="none" spc="0" normalizeH="0" baseline="0" noProof="0">
                <a:ln>
                  <a:noFill/>
                </a:ln>
                <a:solidFill>
                  <a:srgbClr val="1C8844"/>
                </a:solidFill>
                <a:effectLst/>
                <a:uLnTx/>
                <a:uFillTx/>
                <a:latin typeface="Arial" panose="020B0604020202020204"/>
                <a:ea typeface="Calibri" pitchFamily="34" charset="-122"/>
                <a:cs typeface="Calibri" pitchFamily="34" charset="-120"/>
              </a:rPr>
              <a:t>*</a:t>
            </a:r>
            <a:endParaRPr kumimoji="0" lang="en-GB" sz="2400" b="1" i="0" u="none" strike="noStrike" kern="1200" cap="none" spc="0" normalizeH="0" baseline="0" noProof="0" dirty="0">
              <a:ln>
                <a:noFill/>
              </a:ln>
              <a:solidFill>
                <a:srgbClr val="1C8844"/>
              </a:solidFill>
              <a:effectLst/>
              <a:uLnTx/>
              <a:uFillTx/>
              <a:latin typeface="Arial" panose="020B0604020202020204"/>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Exploring individual's lived experience of the pathway confirmed key disconnects across the stages.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9" name="Freeform 2">
            <a:extLst>
              <a:ext uri="{FF2B5EF4-FFF2-40B4-BE49-F238E27FC236}">
                <a16:creationId xmlns:a16="http://schemas.microsoft.com/office/drawing/2014/main" id="{06DFE467-117C-E404-113E-AFAAFEF40091}"/>
              </a:ext>
            </a:extLst>
          </p:cNvPr>
          <p:cNvSpPr/>
          <p:nvPr/>
        </p:nvSpPr>
        <p:spPr>
          <a:xfrm>
            <a:off x="466781"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0C1405A4-E1AE-D0F4-C5D8-2EB5093F64A9}"/>
              </a:ext>
            </a:extLst>
          </p:cNvPr>
          <p:cNvSpPr txBox="1"/>
          <p:nvPr/>
        </p:nvSpPr>
        <p:spPr>
          <a:xfrm>
            <a:off x="483158" y="2216688"/>
            <a:ext cx="2181985"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Failure at the first point of contact</a:t>
            </a:r>
          </a:p>
        </p:txBody>
      </p:sp>
      <p:sp>
        <p:nvSpPr>
          <p:cNvPr id="3" name="Rectangle 2">
            <a:extLst>
              <a:ext uri="{FF2B5EF4-FFF2-40B4-BE49-F238E27FC236}">
                <a16:creationId xmlns:a16="http://schemas.microsoft.com/office/drawing/2014/main" id="{2A10D6F9-2945-7A04-3357-77728DDADB8B}"/>
              </a:ext>
            </a:extLst>
          </p:cNvPr>
          <p:cNvSpPr/>
          <p:nvPr/>
        </p:nvSpPr>
        <p:spPr>
          <a:xfrm>
            <a:off x="466781" y="2955463"/>
            <a:ext cx="2520541" cy="198512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Staff can be absent, inaccessible, or physically separated from passengers.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Where present, a dismissive response, a shrug, a redirect, a look of disinterest, can close the pathway entirely before it has begun.</a:t>
            </a:r>
          </a:p>
        </p:txBody>
      </p:sp>
      <p:sp>
        <p:nvSpPr>
          <p:cNvPr id="4" name="Rectangle 3">
            <a:extLst>
              <a:ext uri="{FF2B5EF4-FFF2-40B4-BE49-F238E27FC236}">
                <a16:creationId xmlns:a16="http://schemas.microsoft.com/office/drawing/2014/main" id="{F91B6767-0EFD-6262-8BA9-663F588B1626}"/>
              </a:ext>
            </a:extLst>
          </p:cNvPr>
          <p:cNvSpPr/>
          <p:nvPr/>
        </p:nvSpPr>
        <p:spPr>
          <a:xfrm>
            <a:off x="466781" y="2865784"/>
            <a:ext cx="2520541" cy="6398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DBC73AC8-8BC0-5FAE-3982-BE01BF8B9B04}"/>
              </a:ext>
            </a:extLst>
          </p:cNvPr>
          <p:cNvSpPr txBox="1"/>
          <p:nvPr/>
        </p:nvSpPr>
        <p:spPr>
          <a:xfrm>
            <a:off x="466781" y="5087959"/>
            <a:ext cx="252054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“At night on the train, you don’t really see people , there aren’t any staff there. You’re not going to go voluntarily looking for people”</a:t>
            </a:r>
          </a:p>
        </p:txBody>
      </p:sp>
      <p:sp>
        <p:nvSpPr>
          <p:cNvPr id="7" name="TextBox 6">
            <a:extLst>
              <a:ext uri="{FF2B5EF4-FFF2-40B4-BE49-F238E27FC236}">
                <a16:creationId xmlns:a16="http://schemas.microsoft.com/office/drawing/2014/main" id="{778D185D-7841-6817-4067-D1CFE3714C1E}"/>
              </a:ext>
            </a:extLst>
          </p:cNvPr>
          <p:cNvSpPr txBox="1"/>
          <p:nvPr/>
        </p:nvSpPr>
        <p:spPr>
          <a:xfrm>
            <a:off x="9170251" y="5083796"/>
            <a:ext cx="2520541"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didn’t hear anything back, I don’t even know if it’s still open or closed It just makes you think, oh, this had probably gone in the bin next to them and you think why bother even telling them."</a:t>
            </a:r>
          </a:p>
        </p:txBody>
      </p:sp>
      <p:sp>
        <p:nvSpPr>
          <p:cNvPr id="10" name="TextBox 9">
            <a:extLst>
              <a:ext uri="{FF2B5EF4-FFF2-40B4-BE49-F238E27FC236}">
                <a16:creationId xmlns:a16="http://schemas.microsoft.com/office/drawing/2014/main" id="{515F7E33-5AC2-F03F-E550-C1A16C1755DC}"/>
              </a:ext>
            </a:extLst>
          </p:cNvPr>
          <p:cNvSpPr txBox="1"/>
          <p:nvPr/>
        </p:nvSpPr>
        <p:spPr>
          <a:xfrm>
            <a:off x="3389909" y="2216688"/>
            <a:ext cx="2334091"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79646">
                    <a:lumMod val="50000"/>
                  </a:srgbClr>
                </a:solidFill>
                <a:effectLst/>
                <a:uLnTx/>
                <a:uFillTx/>
                <a:latin typeface="Arial" pitchFamily="34" charset="0"/>
                <a:ea typeface="+mn-ea"/>
                <a:cs typeface="Arial" pitchFamily="34" charset="-120"/>
              </a:rPr>
              <a:t>Victims can feel ‘passed around’</a:t>
            </a:r>
          </a:p>
        </p:txBody>
      </p:sp>
      <p:sp>
        <p:nvSpPr>
          <p:cNvPr id="11" name="Rectangle 10">
            <a:extLst>
              <a:ext uri="{FF2B5EF4-FFF2-40B4-BE49-F238E27FC236}">
                <a16:creationId xmlns:a16="http://schemas.microsoft.com/office/drawing/2014/main" id="{8062CBFD-3870-5503-7C7B-BFD2735D36F6}"/>
              </a:ext>
            </a:extLst>
          </p:cNvPr>
          <p:cNvSpPr/>
          <p:nvPr/>
        </p:nvSpPr>
        <p:spPr>
          <a:xfrm>
            <a:off x="3373532" y="2955463"/>
            <a:ext cx="2520541" cy="198512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Instead of a smooth triage, victims feel redirected and unsupported.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Being told to "go somewhere else" or "call another number" creates a sense of fragmentation and adds a practical burden at a moment of high distress.</a:t>
            </a:r>
          </a:p>
        </p:txBody>
      </p:sp>
      <p:sp>
        <p:nvSpPr>
          <p:cNvPr id="14" name="Rectangle 13">
            <a:extLst>
              <a:ext uri="{FF2B5EF4-FFF2-40B4-BE49-F238E27FC236}">
                <a16:creationId xmlns:a16="http://schemas.microsoft.com/office/drawing/2014/main" id="{040997DF-DEA8-1BB0-B451-4FC2C0A62246}"/>
              </a:ext>
            </a:extLst>
          </p:cNvPr>
          <p:cNvSpPr/>
          <p:nvPr/>
        </p:nvSpPr>
        <p:spPr>
          <a:xfrm>
            <a:off x="3373532" y="2865784"/>
            <a:ext cx="2520541" cy="63983"/>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2E3D12D1-677B-4B74-292A-477B68F96AE9}"/>
              </a:ext>
            </a:extLst>
          </p:cNvPr>
          <p:cNvSpPr txBox="1"/>
          <p:nvPr/>
        </p:nvSpPr>
        <p:spPr>
          <a:xfrm>
            <a:off x="6296660" y="2216688"/>
            <a:ext cx="2300932"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79646">
                    <a:lumMod val="50000"/>
                  </a:srgbClr>
                </a:solidFill>
                <a:effectLst/>
                <a:uLnTx/>
                <a:uFillTx/>
                <a:latin typeface="Arial" pitchFamily="34" charset="0"/>
                <a:ea typeface="+mn-ea"/>
                <a:cs typeface="Arial" pitchFamily="34" charset="-120"/>
              </a:rPr>
              <a:t>Impersonal or automated updates</a:t>
            </a:r>
          </a:p>
        </p:txBody>
      </p:sp>
      <p:sp>
        <p:nvSpPr>
          <p:cNvPr id="16" name="Rectangle 15">
            <a:extLst>
              <a:ext uri="{FF2B5EF4-FFF2-40B4-BE49-F238E27FC236}">
                <a16:creationId xmlns:a16="http://schemas.microsoft.com/office/drawing/2014/main" id="{8F4D0CF8-DCEB-DE4A-ED58-4ABEF40E051F}"/>
              </a:ext>
            </a:extLst>
          </p:cNvPr>
          <p:cNvSpPr/>
          <p:nvPr/>
        </p:nvSpPr>
        <p:spPr>
          <a:xfrm>
            <a:off x="6280283" y="2955463"/>
            <a:ext cx="2520541" cy="198512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Where the pathway promises "Updates &amp; Support," victims often receive only generic, automated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This lack of human engagement makes them feel like a case number, not a person.</a:t>
            </a:r>
          </a:p>
        </p:txBody>
      </p:sp>
      <p:sp>
        <p:nvSpPr>
          <p:cNvPr id="17" name="Rectangle 16">
            <a:extLst>
              <a:ext uri="{FF2B5EF4-FFF2-40B4-BE49-F238E27FC236}">
                <a16:creationId xmlns:a16="http://schemas.microsoft.com/office/drawing/2014/main" id="{F4969B5C-CEA5-E183-4ABF-12DC5BA6D293}"/>
              </a:ext>
            </a:extLst>
          </p:cNvPr>
          <p:cNvSpPr/>
          <p:nvPr/>
        </p:nvSpPr>
        <p:spPr>
          <a:xfrm>
            <a:off x="6280283" y="2865784"/>
            <a:ext cx="2520541" cy="63983"/>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E49FF690-4001-F282-72BE-605EC980397C}"/>
              </a:ext>
            </a:extLst>
          </p:cNvPr>
          <p:cNvSpPr txBox="1"/>
          <p:nvPr/>
        </p:nvSpPr>
        <p:spPr>
          <a:xfrm>
            <a:off x="9170252" y="2227481"/>
            <a:ext cx="2137087"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A lack of meaningful closure</a:t>
            </a:r>
            <a:endParaRPr kumimoji="0" lang="en-GB" sz="1600" b="0"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417DFA68-31C0-8DD7-472E-DFD07CF9E3BB}"/>
              </a:ext>
            </a:extLst>
          </p:cNvPr>
          <p:cNvSpPr/>
          <p:nvPr/>
        </p:nvSpPr>
        <p:spPr>
          <a:xfrm>
            <a:off x="9170252" y="2955463"/>
            <a:ext cx="2520541" cy="198512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Instead of a clear "Outcome," many hear nothing and assume their case is closed.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process doesn't conclude, it can simply fade away, leaving victims without a sense of justice, closure, or that their effort made any difference.</a:t>
            </a:r>
          </a:p>
        </p:txBody>
      </p:sp>
      <p:sp>
        <p:nvSpPr>
          <p:cNvPr id="20" name="Rectangle 19">
            <a:extLst>
              <a:ext uri="{FF2B5EF4-FFF2-40B4-BE49-F238E27FC236}">
                <a16:creationId xmlns:a16="http://schemas.microsoft.com/office/drawing/2014/main" id="{4FC89B05-8BF3-4B97-0708-5A95B81E9AFB}"/>
              </a:ext>
            </a:extLst>
          </p:cNvPr>
          <p:cNvSpPr/>
          <p:nvPr/>
        </p:nvSpPr>
        <p:spPr>
          <a:xfrm>
            <a:off x="9170252" y="2865784"/>
            <a:ext cx="2520541" cy="63983"/>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1EFD29F6-92AE-9D9C-A855-60C20DA3D0A7}"/>
              </a:ext>
            </a:extLst>
          </p:cNvPr>
          <p:cNvSpPr txBox="1"/>
          <p:nvPr/>
        </p:nvSpPr>
        <p:spPr>
          <a:xfrm>
            <a:off x="6280283" y="5083796"/>
            <a:ext cx="2520542"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just got like an automated response, I think. Thank you for letting us know or look into it, and that's it'”</a:t>
            </a:r>
            <a:endParaRPr kumimoji="0" lang="en-GB" sz="1100" b="0" i="1" u="none" strike="noStrike" kern="1200" cap="none" spc="0" normalizeH="0" baseline="0" noProof="0" dirty="0">
              <a:ln>
                <a:noFill/>
              </a:ln>
              <a:solidFill>
                <a:srgbClr val="1E6B3C"/>
              </a:solidFill>
              <a:effectLst/>
              <a:highlight>
                <a:srgbClr val="00FF00"/>
              </a:highlight>
              <a:uLnTx/>
              <a:uFillTx/>
              <a:latin typeface="Arial" pitchFamily="34" charset="0"/>
              <a:ea typeface="+mn-ea"/>
              <a:cs typeface="Arial" pitchFamily="34" charset="-120"/>
            </a:endParaRPr>
          </a:p>
        </p:txBody>
      </p:sp>
      <p:sp>
        <p:nvSpPr>
          <p:cNvPr id="23" name="TextBox 22">
            <a:extLst>
              <a:ext uri="{FF2B5EF4-FFF2-40B4-BE49-F238E27FC236}">
                <a16:creationId xmlns:a16="http://schemas.microsoft.com/office/drawing/2014/main" id="{C880214A-116D-CECB-2ED8-B55616C34C0E}"/>
              </a:ext>
            </a:extLst>
          </p:cNvPr>
          <p:cNvSpPr txBox="1"/>
          <p:nvPr/>
        </p:nvSpPr>
        <p:spPr>
          <a:xfrm>
            <a:off x="3389910" y="5084393"/>
            <a:ext cx="2520542"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went to the station staff, I told them what happened… and they said look we’re really sorry but you have to report this to the British Transport Police…and they gave me their number. In that moment the last thing you want to do is go somewhere else and file a report”</a:t>
            </a:r>
          </a:p>
        </p:txBody>
      </p:sp>
      <p:sp>
        <p:nvSpPr>
          <p:cNvPr id="8" name="TextBox 7">
            <a:extLst>
              <a:ext uri="{FF2B5EF4-FFF2-40B4-BE49-F238E27FC236}">
                <a16:creationId xmlns:a16="http://schemas.microsoft.com/office/drawing/2014/main" id="{C1A7F092-0966-8CC3-3888-6EF43DFD426F}"/>
              </a:ext>
            </a:extLst>
          </p:cNvPr>
          <p:cNvSpPr txBox="1"/>
          <p:nvPr/>
        </p:nvSpPr>
        <p:spPr>
          <a:xfrm>
            <a:off x="6447833" y="6405918"/>
            <a:ext cx="5444836" cy="261610"/>
          </a:xfrm>
          <a:prstGeom prst="rect">
            <a:avLst/>
          </a:prstGeom>
          <a:no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kumimoji="0" sz="1100" b="0" i="1" u="none" strike="noStrike" cap="none" spc="0" normalizeH="0" baseline="0">
                <a:ln>
                  <a:noFill/>
                </a:ln>
                <a:solidFill>
                  <a:schemeClr val="tx1">
                    <a:lumMod val="50000"/>
                    <a:lumOff val="50000"/>
                  </a:schemeClr>
                </a:solidFill>
                <a:effectLst/>
                <a:uLnTx/>
                <a:uFillTx/>
                <a:latin typeface="Arial" pitchFamily="34" charset="0"/>
                <a:cs typeface="Arial" pitchFamily="34" charset="-120"/>
              </a:defRPr>
            </a:lvl1pPr>
          </a:lstStyle>
          <a:p>
            <a:r>
              <a:rPr lang="en-US" dirty="0"/>
              <a:t>*For more examples of the lived experience of reporting, please see the appendix</a:t>
            </a:r>
          </a:p>
        </p:txBody>
      </p:sp>
    </p:spTree>
    <p:extLst>
      <p:ext uri="{BB962C8B-B14F-4D97-AF65-F5344CB8AC3E}">
        <p14:creationId xmlns:p14="http://schemas.microsoft.com/office/powerpoint/2010/main" val="3214157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EDC93-1A1B-DBD0-CBE9-61F69540F347}"/>
            </a:ext>
          </a:extLst>
        </p:cNvPr>
        <p:cNvGrpSpPr/>
        <p:nvPr/>
      </p:nvGrpSpPr>
      <p:grpSpPr>
        <a:xfrm>
          <a:off x="0" y="0"/>
          <a:ext cx="0" cy="0"/>
          <a:chOff x="0" y="0"/>
          <a:chExt cx="0" cy="0"/>
        </a:xfrm>
      </p:grpSpPr>
      <p:sp>
        <p:nvSpPr>
          <p:cNvPr id="13" name="Shape 28">
            <a:extLst>
              <a:ext uri="{FF2B5EF4-FFF2-40B4-BE49-F238E27FC236}">
                <a16:creationId xmlns:a16="http://schemas.microsoft.com/office/drawing/2014/main" id="{0D2E38A4-4EB3-3FC9-61F4-EF5D59817A3A}"/>
              </a:ext>
            </a:extLst>
          </p:cNvPr>
          <p:cNvSpPr>
            <a:spLocks/>
          </p:cNvSpPr>
          <p:nvPr/>
        </p:nvSpPr>
        <p:spPr>
          <a:xfrm>
            <a:off x="0" y="0"/>
            <a:ext cx="3733365" cy="6858000"/>
          </a:xfrm>
          <a:prstGeom prst="rect">
            <a:avLst/>
          </a:prstGeom>
          <a:solidFill>
            <a:srgbClr val="1F497D"/>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EC1CE484-692E-7240-5008-ABE85D0CC946}"/>
              </a:ext>
            </a:extLst>
          </p:cNvPr>
          <p:cNvSpPr/>
          <p:nvPr/>
        </p:nvSpPr>
        <p:spPr>
          <a:xfrm>
            <a:off x="3838494" y="177755"/>
            <a:ext cx="5768350" cy="1210779"/>
          </a:xfrm>
          <a:custGeom>
            <a:avLst/>
            <a:gdLst/>
            <a:ahLst/>
            <a:cxnLst/>
            <a:rect l="l" t="t" r="r" b="b"/>
            <a:pathLst>
              <a:path w="3236582" h="1511866">
                <a:moveTo>
                  <a:pt x="0" y="0"/>
                </a:moveTo>
                <a:lnTo>
                  <a:pt x="3236582" y="0"/>
                </a:lnTo>
                <a:lnTo>
                  <a:pt x="3236582" y="1511866"/>
                </a:lnTo>
                <a:lnTo>
                  <a:pt x="0" y="1511866"/>
                </a:lnTo>
                <a:close/>
              </a:path>
            </a:pathLst>
          </a:custGeom>
          <a:solidFill>
            <a:srgbClr val="1F497D">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The incident: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Getting off a bus outside a pub, Simon was subjected to unprovoked and sustained verbal abuse from two inebriated men targeting both his race and his disability.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Bystanders stood and stared but no one intervened. </a:t>
            </a:r>
          </a:p>
        </p:txBody>
      </p:sp>
      <p:sp>
        <p:nvSpPr>
          <p:cNvPr id="5" name="TextBox 5">
            <a:extLst>
              <a:ext uri="{FF2B5EF4-FFF2-40B4-BE49-F238E27FC236}">
                <a16:creationId xmlns:a16="http://schemas.microsoft.com/office/drawing/2014/main" id="{FDEAAD92-4328-D164-09FA-AC27A4221F59}"/>
              </a:ext>
            </a:extLst>
          </p:cNvPr>
          <p:cNvSpPr txBox="1"/>
          <p:nvPr/>
        </p:nvSpPr>
        <p:spPr>
          <a:xfrm>
            <a:off x="3838494" y="302213"/>
            <a:ext cx="5926395" cy="2621947"/>
          </a:xfrm>
          <a:prstGeom prst="rect">
            <a:avLst/>
          </a:prstGeom>
        </p:spPr>
        <p:txBody>
          <a:bodyPr lIns="33867" tIns="33867" rIns="33867" bIns="33867" rtlCol="0" anchor="ctr"/>
          <a:lstStyle/>
          <a:p>
            <a:pPr marL="0" marR="0" lvl="0" indent="0" algn="ctr" defTabSz="609630" rtl="0" eaLnBrk="1" fontAlgn="auto" latinLnBrk="0" hangingPunct="1">
              <a:lnSpc>
                <a:spcPts val="2239"/>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D0D8BC18-D3FD-31A4-A230-50987EA23823}"/>
              </a:ext>
            </a:extLst>
          </p:cNvPr>
          <p:cNvSpPr txBox="1"/>
          <p:nvPr/>
        </p:nvSpPr>
        <p:spPr>
          <a:xfrm>
            <a:off x="372531" y="703604"/>
            <a:ext cx="2661207" cy="1846659"/>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Bold"/>
                <a:ea typeface="+mn-ea"/>
                <a:cs typeface="+mn-cs"/>
              </a:rPr>
              <a:t>Simon’s journey illustrates the high cost and low reward reporting can present</a:t>
            </a:r>
          </a:p>
        </p:txBody>
      </p:sp>
      <p:sp>
        <p:nvSpPr>
          <p:cNvPr id="12" name="TextBox 11">
            <a:extLst>
              <a:ext uri="{FF2B5EF4-FFF2-40B4-BE49-F238E27FC236}">
                <a16:creationId xmlns:a16="http://schemas.microsoft.com/office/drawing/2014/main" id="{5BAE159A-D032-0757-6BBF-28DE3B0ECC98}"/>
              </a:ext>
            </a:extLst>
          </p:cNvPr>
          <p:cNvSpPr txBox="1"/>
          <p:nvPr/>
        </p:nvSpPr>
        <p:spPr>
          <a:xfrm>
            <a:off x="297349" y="3293556"/>
            <a:ext cx="2736383" cy="18928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white"/>
                </a:solidFill>
                <a:effectLst/>
                <a:uLnTx/>
                <a:uFillTx/>
                <a:latin typeface="Arial" panose="020B0604020202020204"/>
                <a:ea typeface="+mn-ea"/>
                <a:cs typeface="+mn-cs"/>
              </a:rPr>
              <a:t>Simon lives in Bromley. He has cerebral palsy and uses a powered wheelchair.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white"/>
                </a:solidFill>
                <a:effectLst/>
                <a:uLnTx/>
                <a:uFillTx/>
                <a:latin typeface="Arial" panose="020B0604020202020204"/>
                <a:ea typeface="+mn-ea"/>
                <a:cs typeface="+mn-cs"/>
              </a:rPr>
              <a:t>He is a disability advocate who works directly with the police to build trust and engagement between the force and disabled communities. </a:t>
            </a:r>
          </a:p>
        </p:txBody>
      </p:sp>
      <p:sp>
        <p:nvSpPr>
          <p:cNvPr id="14" name="Freeform 4">
            <a:extLst>
              <a:ext uri="{FF2B5EF4-FFF2-40B4-BE49-F238E27FC236}">
                <a16:creationId xmlns:a16="http://schemas.microsoft.com/office/drawing/2014/main" id="{922B6B48-1E59-F6C6-04D5-E6D6B58727AD}"/>
              </a:ext>
            </a:extLst>
          </p:cNvPr>
          <p:cNvSpPr/>
          <p:nvPr/>
        </p:nvSpPr>
        <p:spPr>
          <a:xfrm>
            <a:off x="3838493" y="1525613"/>
            <a:ext cx="5768351" cy="3554667"/>
          </a:xfrm>
          <a:custGeom>
            <a:avLst/>
            <a:gdLst/>
            <a:ahLst/>
            <a:cxnLst/>
            <a:rect l="l" t="t" r="r" b="b"/>
            <a:pathLst>
              <a:path w="3236582" h="1511866">
                <a:moveTo>
                  <a:pt x="0" y="0"/>
                </a:moveTo>
                <a:lnTo>
                  <a:pt x="3236582" y="0"/>
                </a:lnTo>
                <a:lnTo>
                  <a:pt x="3236582" y="1511866"/>
                </a:lnTo>
                <a:lnTo>
                  <a:pt x="0" y="1511866"/>
                </a:lnTo>
                <a:close/>
              </a:path>
            </a:pathLst>
          </a:custGeom>
          <a:solidFill>
            <a:srgbClr val="1F497D">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The reporting journey and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Simon attempted to report via the 101 line at least five times, sitting on hold for thirty minutes each time before being cut off.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He then went to his local police station in person, where the accessibility lift was broken so he could not enter the building. An officer came outside to speak to him, but he refused to give a sensitive account of a hate crime on the street, and the officer had to find an accessible indoor space.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When his statement was eventually taken, the officer was from another area and did not know the local geography, which Simon felt hindered the search for CCTV.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Simon specifically requested updates via email because his manual dexterity makes it difficult to answer a phone quickly. The officer phoned him three times, leading to further stress and a feeling that his specific needs were being ignored.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The case was logged, but Simon was ultimately told the police could not do anything more due to a lack of evidence. He found the outcome frustrating and felt it was a "pointless exercise".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 name="TextBox 5">
            <a:extLst>
              <a:ext uri="{FF2B5EF4-FFF2-40B4-BE49-F238E27FC236}">
                <a16:creationId xmlns:a16="http://schemas.microsoft.com/office/drawing/2014/main" id="{EE25A191-1EAB-7B96-57D1-DB1504CEDA82}"/>
              </a:ext>
            </a:extLst>
          </p:cNvPr>
          <p:cNvSpPr txBox="1"/>
          <p:nvPr/>
        </p:nvSpPr>
        <p:spPr>
          <a:xfrm>
            <a:off x="3838494" y="2741856"/>
            <a:ext cx="6679183" cy="3865765"/>
          </a:xfrm>
          <a:prstGeom prst="rect">
            <a:avLst/>
          </a:prstGeom>
        </p:spPr>
        <p:txBody>
          <a:bodyPr lIns="33867" tIns="33867" rIns="33867" bIns="33867" rtlCol="0" anchor="ctr"/>
          <a:lstStyle/>
          <a:p>
            <a:pPr marL="0" marR="0" lvl="0" indent="0" algn="ctr" defTabSz="609630" rtl="0" eaLnBrk="1" fontAlgn="auto" latinLnBrk="0" hangingPunct="1">
              <a:lnSpc>
                <a:spcPts val="2239"/>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5BD2B648-8180-E9AB-0DDE-D4E7821EF4D7}"/>
              </a:ext>
            </a:extLst>
          </p:cNvPr>
          <p:cNvSpPr/>
          <p:nvPr/>
        </p:nvSpPr>
        <p:spPr>
          <a:xfrm>
            <a:off x="112889" y="81046"/>
            <a:ext cx="2404533" cy="3386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white"/>
                </a:solidFill>
                <a:effectLst/>
                <a:uLnTx/>
                <a:uFillTx/>
                <a:latin typeface="Arial" panose="020B0604020202020204"/>
                <a:ea typeface="+mn-ea"/>
                <a:cs typeface="+mn-cs"/>
              </a:rPr>
              <a:t>CASE STUDY</a:t>
            </a:r>
          </a:p>
        </p:txBody>
      </p:sp>
      <p:sp>
        <p:nvSpPr>
          <p:cNvPr id="10" name="Shape 13">
            <a:extLst>
              <a:ext uri="{FF2B5EF4-FFF2-40B4-BE49-F238E27FC236}">
                <a16:creationId xmlns:a16="http://schemas.microsoft.com/office/drawing/2014/main" id="{FB9C6F75-E865-79B6-6D83-8D998CA0150D}"/>
              </a:ext>
            </a:extLst>
          </p:cNvPr>
          <p:cNvSpPr/>
          <p:nvPr/>
        </p:nvSpPr>
        <p:spPr>
          <a:xfrm>
            <a:off x="365297" y="3109356"/>
            <a:ext cx="2365248" cy="18288"/>
          </a:xfrm>
          <a:prstGeom prst="rect">
            <a:avLst/>
          </a:prstGeom>
          <a:solidFill>
            <a:srgbClr val="FFFFFF">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4">
            <a:extLst>
              <a:ext uri="{FF2B5EF4-FFF2-40B4-BE49-F238E27FC236}">
                <a16:creationId xmlns:a16="http://schemas.microsoft.com/office/drawing/2014/main" id="{7E8F83B9-FE5C-0914-C449-3F8ABACF47D4}"/>
              </a:ext>
            </a:extLst>
          </p:cNvPr>
          <p:cNvSpPr/>
          <p:nvPr/>
        </p:nvSpPr>
        <p:spPr>
          <a:xfrm>
            <a:off x="3838493" y="5217358"/>
            <a:ext cx="5768351" cy="1462885"/>
          </a:xfrm>
          <a:custGeom>
            <a:avLst/>
            <a:gdLst/>
            <a:ahLst/>
            <a:cxnLst/>
            <a:rect l="l" t="t" r="r" b="b"/>
            <a:pathLst>
              <a:path w="3236582" h="1511866">
                <a:moveTo>
                  <a:pt x="0" y="0"/>
                </a:moveTo>
                <a:lnTo>
                  <a:pt x="3236582" y="0"/>
                </a:lnTo>
                <a:lnTo>
                  <a:pt x="3236582" y="1511866"/>
                </a:lnTo>
                <a:lnTo>
                  <a:pt x="0" y="1511866"/>
                </a:lnTo>
                <a:close/>
              </a:path>
            </a:pathLst>
          </a:custGeom>
          <a:solidFill>
            <a:srgbClr val="1F497D">
              <a:alpha val="1000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rPr>
              <a:t>Impact: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The accumulation of such incidents has significantly impacted Simon’s independence and sense of security. He now refuses to travel in the evening unless he is with someone else and frequently pays for taxis instead of using public transport for evening trips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rPr>
              <a:t>Simon highlighted that as a wheelchair user, he feels particularly vulnerable because he "can't run away when bad things happen" .</a:t>
            </a:r>
          </a:p>
        </p:txBody>
      </p:sp>
      <p:sp>
        <p:nvSpPr>
          <p:cNvPr id="3" name="Shape 7">
            <a:extLst>
              <a:ext uri="{FF2B5EF4-FFF2-40B4-BE49-F238E27FC236}">
                <a16:creationId xmlns:a16="http://schemas.microsoft.com/office/drawing/2014/main" id="{A0CFFE09-5DF1-C488-1C31-C6CAD3DD7187}"/>
              </a:ext>
            </a:extLst>
          </p:cNvPr>
          <p:cNvSpPr/>
          <p:nvPr/>
        </p:nvSpPr>
        <p:spPr>
          <a:xfrm>
            <a:off x="9731022" y="177755"/>
            <a:ext cx="2314222" cy="6502490"/>
          </a:xfrm>
          <a:prstGeom prst="rect">
            <a:avLst/>
          </a:prstGeom>
          <a:noFill/>
          <a:ln w="12700">
            <a:noFill/>
            <a:prstDash val="solid"/>
          </a:ln>
          <a:effectLst>
            <a:outerShdw blurRad="50800" dist="25400" dir="81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1E6B3C"/>
                </a:solidFill>
                <a:effectLst/>
                <a:uLnTx/>
                <a:uFillTx/>
                <a:latin typeface="Arial" panose="020B0604020202020204"/>
                <a:ea typeface="+mn-ea"/>
                <a:cs typeface="+mn-cs"/>
              </a:rPr>
              <a:t>I have cerebral palsy. I use a powered wheelchair to get around London... there have been incidents which have, let's say, shaken my confidence, you know... Particularly when being out on my own, which is frustrating because I used to be quite a lot more independent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1E6B3C"/>
                </a:solidFill>
                <a:effectLst/>
                <a:uLnTx/>
                <a:uFillTx/>
                <a:latin typeface="Arial" panose="020B0604020202020204"/>
                <a:ea typeface="+mn-ea"/>
                <a:cs typeface="+mn-cs"/>
              </a:rPr>
              <a:t>I tried 101 a number of times and just got cut off... I sat on the phone for about half an hour at least five times... so I decided to go to our local police station to report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1" u="none" strike="noStrike" kern="1200" cap="none" spc="0" normalizeH="0" baseline="0" noProof="0" dirty="0">
              <a:ln>
                <a:noFill/>
              </a:ln>
              <a:solidFill>
                <a:srgbClr val="1E6B3C"/>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srgbClr val="1E6B3C"/>
                </a:solidFill>
                <a:effectLst/>
                <a:uLnTx/>
                <a:uFillTx/>
                <a:latin typeface="Arial" panose="020B0604020202020204"/>
                <a:ea typeface="+mn-ea"/>
                <a:cs typeface="+mn-cs"/>
              </a:rPr>
              <a:t>I couldn’t get into the police station because the... there’s a lift to get into the [station]... and that wasn’t working. So someone came out to talk to me... and I said, 'I can’t do this outside. You know, it’s not… I don’t feel comfortable'</a:t>
            </a:r>
          </a:p>
        </p:txBody>
      </p:sp>
      <p:cxnSp>
        <p:nvCxnSpPr>
          <p:cNvPr id="17" name="Straight Connector 16">
            <a:extLst>
              <a:ext uri="{FF2B5EF4-FFF2-40B4-BE49-F238E27FC236}">
                <a16:creationId xmlns:a16="http://schemas.microsoft.com/office/drawing/2014/main" id="{7ABA95CE-E5CC-0106-9ED4-55B2712DA800}"/>
              </a:ext>
            </a:extLst>
          </p:cNvPr>
          <p:cNvCxnSpPr>
            <a:cxnSpLocks/>
            <a:stCxn id="18" idx="4"/>
          </p:cNvCxnSpPr>
          <p:nvPr/>
        </p:nvCxnSpPr>
        <p:spPr>
          <a:xfrm>
            <a:off x="3374929" y="551034"/>
            <a:ext cx="8624" cy="483540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BE1A083C-0C32-73F7-9088-66C3798BEC08}"/>
              </a:ext>
            </a:extLst>
          </p:cNvPr>
          <p:cNvSpPr/>
          <p:nvPr/>
        </p:nvSpPr>
        <p:spPr bwMode="auto">
          <a:xfrm>
            <a:off x="3259975" y="321127"/>
            <a:ext cx="229907" cy="229907"/>
          </a:xfrm>
          <a:prstGeom prst="ellipse">
            <a:avLst/>
          </a:prstGeom>
          <a:solidFill>
            <a:srgbClr val="1F497D"/>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F2EA364B-E833-9737-AE5C-0FA7412630E8}"/>
              </a:ext>
            </a:extLst>
          </p:cNvPr>
          <p:cNvSpPr/>
          <p:nvPr/>
        </p:nvSpPr>
        <p:spPr bwMode="auto">
          <a:xfrm>
            <a:off x="3259975" y="1533990"/>
            <a:ext cx="229907" cy="229907"/>
          </a:xfrm>
          <a:prstGeom prst="ellipse">
            <a:avLst/>
          </a:prstGeom>
          <a:solidFill>
            <a:srgbClr val="1F497D"/>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0" name="Oval 19">
            <a:extLst>
              <a:ext uri="{FF2B5EF4-FFF2-40B4-BE49-F238E27FC236}">
                <a16:creationId xmlns:a16="http://schemas.microsoft.com/office/drawing/2014/main" id="{56750CF8-98A5-0ADD-7587-718FDEC702B1}"/>
              </a:ext>
            </a:extLst>
          </p:cNvPr>
          <p:cNvSpPr/>
          <p:nvPr/>
        </p:nvSpPr>
        <p:spPr bwMode="auto">
          <a:xfrm>
            <a:off x="3259975" y="1962986"/>
            <a:ext cx="229907" cy="229907"/>
          </a:xfrm>
          <a:prstGeom prst="ellipse">
            <a:avLst/>
          </a:prstGeom>
          <a:solidFill>
            <a:srgbClr val="1F497D"/>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1" name="Oval 20">
            <a:extLst>
              <a:ext uri="{FF2B5EF4-FFF2-40B4-BE49-F238E27FC236}">
                <a16:creationId xmlns:a16="http://schemas.microsoft.com/office/drawing/2014/main" id="{366D2C92-D312-9864-E0AB-1536986D3E33}"/>
              </a:ext>
            </a:extLst>
          </p:cNvPr>
          <p:cNvSpPr/>
          <p:nvPr/>
        </p:nvSpPr>
        <p:spPr bwMode="auto">
          <a:xfrm>
            <a:off x="3259975" y="3823508"/>
            <a:ext cx="229907" cy="229907"/>
          </a:xfrm>
          <a:prstGeom prst="ellipse">
            <a:avLst/>
          </a:prstGeom>
          <a:solidFill>
            <a:srgbClr val="1F497D"/>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2" name="Oval 21">
            <a:extLst>
              <a:ext uri="{FF2B5EF4-FFF2-40B4-BE49-F238E27FC236}">
                <a16:creationId xmlns:a16="http://schemas.microsoft.com/office/drawing/2014/main" id="{AF795F4C-09BA-2B11-D5CF-DA122260C137}"/>
              </a:ext>
            </a:extLst>
          </p:cNvPr>
          <p:cNvSpPr/>
          <p:nvPr/>
        </p:nvSpPr>
        <p:spPr bwMode="auto">
          <a:xfrm>
            <a:off x="3259975" y="4444831"/>
            <a:ext cx="229907" cy="229907"/>
          </a:xfrm>
          <a:prstGeom prst="ellipse">
            <a:avLst/>
          </a:prstGeom>
          <a:solidFill>
            <a:srgbClr val="1F497D"/>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3" name="Oval 22">
            <a:extLst>
              <a:ext uri="{FF2B5EF4-FFF2-40B4-BE49-F238E27FC236}">
                <a16:creationId xmlns:a16="http://schemas.microsoft.com/office/drawing/2014/main" id="{8DE20B3E-C5D1-49D0-2A88-CB1797BD1A66}"/>
              </a:ext>
            </a:extLst>
          </p:cNvPr>
          <p:cNvSpPr/>
          <p:nvPr/>
        </p:nvSpPr>
        <p:spPr bwMode="auto">
          <a:xfrm>
            <a:off x="3259975" y="2416503"/>
            <a:ext cx="229907" cy="229907"/>
          </a:xfrm>
          <a:prstGeom prst="ellipse">
            <a:avLst/>
          </a:prstGeom>
          <a:solidFill>
            <a:srgbClr val="1F497D"/>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4" name="Oval 23">
            <a:extLst>
              <a:ext uri="{FF2B5EF4-FFF2-40B4-BE49-F238E27FC236}">
                <a16:creationId xmlns:a16="http://schemas.microsoft.com/office/drawing/2014/main" id="{8D62B63C-EBA4-4CF2-85AA-51A3B38F968B}"/>
              </a:ext>
            </a:extLst>
          </p:cNvPr>
          <p:cNvSpPr/>
          <p:nvPr/>
        </p:nvSpPr>
        <p:spPr bwMode="auto">
          <a:xfrm>
            <a:off x="3259975" y="3244048"/>
            <a:ext cx="229907" cy="229907"/>
          </a:xfrm>
          <a:prstGeom prst="ellipse">
            <a:avLst/>
          </a:prstGeom>
          <a:solidFill>
            <a:srgbClr val="1F497D"/>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
        <p:nvSpPr>
          <p:cNvPr id="27" name="Oval 26">
            <a:extLst>
              <a:ext uri="{FF2B5EF4-FFF2-40B4-BE49-F238E27FC236}">
                <a16:creationId xmlns:a16="http://schemas.microsoft.com/office/drawing/2014/main" id="{09D6B571-A10D-1CDF-7177-E04768E36692}"/>
              </a:ext>
            </a:extLst>
          </p:cNvPr>
          <p:cNvSpPr/>
          <p:nvPr/>
        </p:nvSpPr>
        <p:spPr bwMode="auto">
          <a:xfrm>
            <a:off x="3259975" y="5256074"/>
            <a:ext cx="229907" cy="229907"/>
          </a:xfrm>
          <a:prstGeom prst="ellipse">
            <a:avLst/>
          </a:prstGeom>
          <a:solidFill>
            <a:srgbClr val="1F497D"/>
          </a:solidFill>
          <a:ln w="38100" cap="flat" cmpd="sng" algn="ctr">
            <a:solidFill>
              <a:schemeClr val="bg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dirty="0">
              <a:ln>
                <a:noFill/>
              </a:ln>
              <a:solidFill>
                <a:srgbClr val="5F5F5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805562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DA4E8-7B86-BD0B-F1B4-83A89084116E}"/>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31B65AE4-BC78-888F-ABED-A93E5B80F1DA}"/>
              </a:ext>
            </a:extLst>
          </p:cNvPr>
          <p:cNvSpPr/>
          <p:nvPr/>
        </p:nvSpPr>
        <p:spPr>
          <a:xfrm>
            <a:off x="422745" y="952368"/>
            <a:ext cx="11037736" cy="2560320"/>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C8844"/>
                </a:solidFill>
                <a:effectLst/>
                <a:uLnTx/>
                <a:uFillTx/>
                <a:latin typeface="Arial" pitchFamily="34" charset="0"/>
                <a:ea typeface="Arial" pitchFamily="34" charset="-122"/>
                <a:cs typeface="Arial" pitchFamily="34" charset="-120"/>
              </a:rPr>
              <a:t>In summary, these factors can create barriers to reporting where the rational self-protecting choice is not to report</a:t>
            </a:r>
            <a:endParaRPr kumimoji="0" lang="en-GB" sz="2800" b="0" i="0" u="none" strike="noStrike" kern="1200" cap="none" spc="0" normalizeH="0" baseline="0" noProof="0" dirty="0">
              <a:ln>
                <a:noFill/>
              </a:ln>
              <a:solidFill>
                <a:srgbClr val="1C8844"/>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304536A8-B0E7-A759-E57E-26FBD9876EE4}"/>
              </a:ext>
            </a:extLst>
          </p:cNvPr>
          <p:cNvSpPr/>
          <p:nvPr/>
        </p:nvSpPr>
        <p:spPr>
          <a:xfrm>
            <a:off x="731519" y="1931777"/>
            <a:ext cx="10728962" cy="674737"/>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1F497D"/>
              </a:solidFill>
              <a:effectLst/>
              <a:uLnTx/>
              <a:uFillTx/>
              <a:latin typeface="Calibri" panose="020F0502020204030204"/>
              <a:ea typeface="+mn-ea"/>
              <a:cs typeface="+mn-cs"/>
            </a:endParaRPr>
          </a:p>
        </p:txBody>
      </p:sp>
      <p:sp>
        <p:nvSpPr>
          <p:cNvPr id="2" name="Text 11">
            <a:extLst>
              <a:ext uri="{FF2B5EF4-FFF2-40B4-BE49-F238E27FC236}">
                <a16:creationId xmlns:a16="http://schemas.microsoft.com/office/drawing/2014/main" id="{1067F626-DD17-EABE-D04B-64C16B04C86F}"/>
              </a:ext>
            </a:extLst>
          </p:cNvPr>
          <p:cNvSpPr/>
          <p:nvPr/>
        </p:nvSpPr>
        <p:spPr>
          <a:xfrm>
            <a:off x="609814" y="2749559"/>
            <a:ext cx="2332294"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D63E29"/>
                </a:solidFill>
                <a:effectLst/>
                <a:uLnTx/>
                <a:uFillTx/>
                <a:latin typeface="Arial" pitchFamily="34" charset="0"/>
                <a:ea typeface="Arial" pitchFamily="34" charset="-122"/>
                <a:cs typeface="Arial" pitchFamily="34" charset="-120"/>
              </a:rPr>
              <a:t>The incident itself is often not recognised as reportable</a:t>
            </a:r>
            <a:endParaRPr kumimoji="0" lang="en-GB" sz="1600" b="0" i="0" u="none" strike="noStrike" kern="1200" cap="none" spc="0" normalizeH="0" baseline="0" noProof="0" dirty="0">
              <a:ln>
                <a:noFill/>
              </a:ln>
              <a:solidFill>
                <a:srgbClr val="D63E29"/>
              </a:solidFill>
              <a:effectLst/>
              <a:uLnTx/>
              <a:uFillTx/>
              <a:latin typeface="Arial" panose="020B0604020202020204"/>
              <a:ea typeface="+mn-ea"/>
              <a:cs typeface="+mn-cs"/>
            </a:endParaRPr>
          </a:p>
        </p:txBody>
      </p:sp>
      <p:sp>
        <p:nvSpPr>
          <p:cNvPr id="23" name="Shape 13">
            <a:extLst>
              <a:ext uri="{FF2B5EF4-FFF2-40B4-BE49-F238E27FC236}">
                <a16:creationId xmlns:a16="http://schemas.microsoft.com/office/drawing/2014/main" id="{374D861F-5AB4-5479-EFAE-86CF67115B62}"/>
              </a:ext>
            </a:extLst>
          </p:cNvPr>
          <p:cNvSpPr/>
          <p:nvPr/>
        </p:nvSpPr>
        <p:spPr>
          <a:xfrm>
            <a:off x="609814" y="3576072"/>
            <a:ext cx="1954750" cy="18288"/>
          </a:xfrm>
          <a:prstGeom prst="rect">
            <a:avLst/>
          </a:prstGeom>
          <a:solidFill>
            <a:srgbClr val="D63E29">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24" name="Text 14">
            <a:extLst>
              <a:ext uri="{FF2B5EF4-FFF2-40B4-BE49-F238E27FC236}">
                <a16:creationId xmlns:a16="http://schemas.microsoft.com/office/drawing/2014/main" id="{B3C4DE13-1376-F423-F5C1-4C2475C876D7}"/>
              </a:ext>
            </a:extLst>
          </p:cNvPr>
          <p:cNvSpPr/>
          <p:nvPr/>
        </p:nvSpPr>
        <p:spPr>
          <a:xfrm>
            <a:off x="626356" y="3716958"/>
            <a:ext cx="2187866" cy="752440"/>
          </a:xfrm>
          <a:prstGeom prst="rect">
            <a:avLst/>
          </a:prstGeom>
          <a:noFill/>
          <a:ln/>
        </p:spPr>
        <p:txBody>
          <a:bodyPr wrap="square" lIns="0" tIns="0" rIns="0" bIns="0" rtlCol="0" anchor="t"/>
          <a:lstStyle/>
          <a:p>
            <a:r>
              <a:rPr lang="en-GB" sz="1200" noProof="0" dirty="0">
                <a:solidFill>
                  <a:srgbClr val="D63E29"/>
                </a:solidFill>
                <a:latin typeface="Arial" pitchFamily="34" charset="0"/>
                <a:cs typeface="Arial" pitchFamily="34" charset="-120"/>
              </a:rPr>
              <a:t>Due to normalisation and a self-imposed need for 'proof', the most common forms of harassment and intimidation are often not even identified by victims as valid incidents for the reporting system.</a:t>
            </a:r>
          </a:p>
        </p:txBody>
      </p:sp>
      <p:sp>
        <p:nvSpPr>
          <p:cNvPr id="25" name="Text 29">
            <a:extLst>
              <a:ext uri="{FF2B5EF4-FFF2-40B4-BE49-F238E27FC236}">
                <a16:creationId xmlns:a16="http://schemas.microsoft.com/office/drawing/2014/main" id="{A0AB7323-0695-E681-4BBE-77C17D645A16}"/>
              </a:ext>
            </a:extLst>
          </p:cNvPr>
          <p:cNvSpPr/>
          <p:nvPr/>
        </p:nvSpPr>
        <p:spPr>
          <a:xfrm>
            <a:off x="5767202" y="2729698"/>
            <a:ext cx="2481396"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CB900"/>
                </a:solidFill>
                <a:effectLst/>
                <a:uLnTx/>
                <a:uFillTx/>
                <a:latin typeface="Arial" pitchFamily="34" charset="0"/>
                <a:ea typeface="+mn-ea"/>
                <a:cs typeface="Arial" pitchFamily="34" charset="-120"/>
              </a:rPr>
              <a:t>A victim’s own beliefs and level of awareness can prevent engagement</a:t>
            </a:r>
          </a:p>
        </p:txBody>
      </p:sp>
      <p:sp>
        <p:nvSpPr>
          <p:cNvPr id="26" name="Shape 31">
            <a:extLst>
              <a:ext uri="{FF2B5EF4-FFF2-40B4-BE49-F238E27FC236}">
                <a16:creationId xmlns:a16="http://schemas.microsoft.com/office/drawing/2014/main" id="{A2DAD224-E941-E2EE-D030-12C29CFDD71E}"/>
              </a:ext>
            </a:extLst>
          </p:cNvPr>
          <p:cNvSpPr/>
          <p:nvPr/>
        </p:nvSpPr>
        <p:spPr>
          <a:xfrm>
            <a:off x="5806285" y="3575625"/>
            <a:ext cx="1954750" cy="18288"/>
          </a:xfrm>
          <a:prstGeom prst="rect">
            <a:avLst/>
          </a:prstGeom>
          <a:solidFill>
            <a:srgbClr val="FFBB00">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27" name="Text 32">
            <a:extLst>
              <a:ext uri="{FF2B5EF4-FFF2-40B4-BE49-F238E27FC236}">
                <a16:creationId xmlns:a16="http://schemas.microsoft.com/office/drawing/2014/main" id="{121E585A-B757-6673-8E38-EAF7E1283F08}"/>
              </a:ext>
            </a:extLst>
          </p:cNvPr>
          <p:cNvSpPr/>
          <p:nvPr/>
        </p:nvSpPr>
        <p:spPr>
          <a:xfrm>
            <a:off x="5803556" y="3716511"/>
            <a:ext cx="2314635" cy="1926222"/>
          </a:xfrm>
          <a:prstGeom prst="rect">
            <a:avLst/>
          </a:prstGeom>
          <a:noFill/>
          <a:ln/>
        </p:spPr>
        <p:txBody>
          <a:bodyPr wrap="square" lIns="0" tIns="0" rIns="0" bIns="0" rtlCol="0" anchor="t"/>
          <a:lstStyle/>
          <a:p>
            <a:r>
              <a:rPr lang="en-GB" sz="1200" noProof="0" dirty="0">
                <a:solidFill>
                  <a:srgbClr val="FFC000"/>
                </a:solidFill>
                <a:latin typeface="Arial" pitchFamily="34" charset="0"/>
                <a:cs typeface="Arial" pitchFamily="34" charset="-120"/>
              </a:rPr>
              <a:t>Victims do not approach the decision with a blank slate. A lack of practical awareness of reporting options, combined with a deep-seated mistrust of authorities forged by past experiences, creates a fundamental barrier to engagement.</a:t>
            </a:r>
          </a:p>
        </p:txBody>
      </p:sp>
      <p:sp>
        <p:nvSpPr>
          <p:cNvPr id="28" name="Text 29">
            <a:extLst>
              <a:ext uri="{FF2B5EF4-FFF2-40B4-BE49-F238E27FC236}">
                <a16:creationId xmlns:a16="http://schemas.microsoft.com/office/drawing/2014/main" id="{65AC56AC-DDE2-7D51-2918-74BD21E5C5BE}"/>
              </a:ext>
            </a:extLst>
          </p:cNvPr>
          <p:cNvSpPr/>
          <p:nvPr/>
        </p:nvSpPr>
        <p:spPr>
          <a:xfrm>
            <a:off x="3256124" y="2719443"/>
            <a:ext cx="2199499"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rPr>
              <a:t>The social environment can fail to support action</a:t>
            </a:r>
          </a:p>
        </p:txBody>
      </p:sp>
      <p:sp>
        <p:nvSpPr>
          <p:cNvPr id="29" name="Text 14">
            <a:extLst>
              <a:ext uri="{FF2B5EF4-FFF2-40B4-BE49-F238E27FC236}">
                <a16:creationId xmlns:a16="http://schemas.microsoft.com/office/drawing/2014/main" id="{02031646-1FEB-9227-CEDD-C107526D4710}"/>
              </a:ext>
            </a:extLst>
          </p:cNvPr>
          <p:cNvSpPr/>
          <p:nvPr/>
        </p:nvSpPr>
        <p:spPr>
          <a:xfrm>
            <a:off x="3245034" y="3716511"/>
            <a:ext cx="2314635" cy="1072896"/>
          </a:xfrm>
          <a:prstGeom prst="rect">
            <a:avLst/>
          </a:prstGeom>
          <a:noFill/>
          <a:ln/>
        </p:spPr>
        <p:txBody>
          <a:bodyPr wrap="square" lIns="0" tIns="0" rIns="0" bIns="0" rtlCol="0" anchor="t"/>
          <a:lstStyle/>
          <a:p>
            <a:pPr lvl="0"/>
            <a:r>
              <a:rPr lang="en-GB" sz="1200" noProof="0" dirty="0">
                <a:solidFill>
                  <a:srgbClr val="1E6B3C"/>
                </a:solidFill>
                <a:latin typeface="Arial" pitchFamily="34" charset="0"/>
                <a:cs typeface="Arial" pitchFamily="34" charset="-120"/>
              </a:rPr>
              <a:t>Bystander inaction and unhelpful or inaccessible staff responses confirm a victim's sense of isolation. This lack of immediate human support makes the prospect of taking a formal next step feel impossible.</a:t>
            </a:r>
          </a:p>
        </p:txBody>
      </p:sp>
      <p:sp>
        <p:nvSpPr>
          <p:cNvPr id="31" name="Text 11">
            <a:extLst>
              <a:ext uri="{FF2B5EF4-FFF2-40B4-BE49-F238E27FC236}">
                <a16:creationId xmlns:a16="http://schemas.microsoft.com/office/drawing/2014/main" id="{EB9BD4B2-01CB-17B4-C8F7-9E81320EF8EF}"/>
              </a:ext>
            </a:extLst>
          </p:cNvPr>
          <p:cNvSpPr/>
          <p:nvPr/>
        </p:nvSpPr>
        <p:spPr>
          <a:xfrm>
            <a:off x="596362" y="2158247"/>
            <a:ext cx="2365248"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D63E29"/>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D63E29"/>
                </a:solidFill>
                <a:effectLst/>
                <a:uLnTx/>
                <a:uFillTx/>
                <a:latin typeface="Arial" pitchFamily="34" charset="0"/>
                <a:ea typeface="Arial" pitchFamily="34" charset="-122"/>
                <a:cs typeface="Arial" pitchFamily="34" charset="-120"/>
              </a:rPr>
              <a:t>1. </a:t>
            </a:r>
            <a:endParaRPr kumimoji="0" lang="en-GB" sz="1600" b="0" i="0" u="none" strike="noStrike" kern="1200" cap="none" spc="0" normalizeH="0" baseline="0" noProof="0" dirty="0">
              <a:ln>
                <a:noFill/>
              </a:ln>
              <a:solidFill>
                <a:srgbClr val="D63E29"/>
              </a:solidFill>
              <a:effectLst/>
              <a:uLnTx/>
              <a:uFillTx/>
              <a:latin typeface="Arial" panose="020B0604020202020204"/>
              <a:ea typeface="+mn-ea"/>
              <a:cs typeface="+mn-cs"/>
            </a:endParaRPr>
          </a:p>
        </p:txBody>
      </p:sp>
      <p:sp>
        <p:nvSpPr>
          <p:cNvPr id="32" name="Text 29">
            <a:extLst>
              <a:ext uri="{FF2B5EF4-FFF2-40B4-BE49-F238E27FC236}">
                <a16:creationId xmlns:a16="http://schemas.microsoft.com/office/drawing/2014/main" id="{8F60199C-C153-1135-1CF0-6FC33A934223}"/>
              </a:ext>
            </a:extLst>
          </p:cNvPr>
          <p:cNvSpPr/>
          <p:nvPr/>
        </p:nvSpPr>
        <p:spPr>
          <a:xfrm>
            <a:off x="5750137" y="2161403"/>
            <a:ext cx="2365248"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FFBB00"/>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BB00"/>
                </a:solidFill>
                <a:effectLst/>
                <a:uLnTx/>
                <a:uFillTx/>
                <a:latin typeface="Arial" pitchFamily="34" charset="0"/>
                <a:ea typeface="+mn-ea"/>
                <a:cs typeface="Arial" pitchFamily="34" charset="-120"/>
              </a:rPr>
              <a:t>3.</a:t>
            </a:r>
            <a:endParaRPr kumimoji="0" lang="en-GB" sz="1600" b="0" i="0" u="none" strike="noStrike" kern="1200" cap="none" spc="0" normalizeH="0" baseline="0" noProof="0" dirty="0">
              <a:ln>
                <a:noFill/>
              </a:ln>
              <a:solidFill>
                <a:srgbClr val="FFBB00"/>
              </a:solidFill>
              <a:effectLst/>
              <a:uLnTx/>
              <a:uFillTx/>
              <a:latin typeface="Arial" panose="020B0604020202020204"/>
              <a:ea typeface="+mn-ea"/>
              <a:cs typeface="+mn-cs"/>
            </a:endParaRPr>
          </a:p>
        </p:txBody>
      </p:sp>
      <p:sp>
        <p:nvSpPr>
          <p:cNvPr id="33" name="Text 29">
            <a:extLst>
              <a:ext uri="{FF2B5EF4-FFF2-40B4-BE49-F238E27FC236}">
                <a16:creationId xmlns:a16="http://schemas.microsoft.com/office/drawing/2014/main" id="{235C5B81-4151-9950-D3AC-182EDD7D2A9F}"/>
              </a:ext>
            </a:extLst>
          </p:cNvPr>
          <p:cNvSpPr/>
          <p:nvPr/>
        </p:nvSpPr>
        <p:spPr>
          <a:xfrm>
            <a:off x="3245034" y="2152338"/>
            <a:ext cx="2822078"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E6B3C"/>
                </a:solidFill>
                <a:effectLst/>
                <a:uLnTx/>
                <a:uFillTx/>
                <a:latin typeface="Arial" pitchFamily="34" charset="0"/>
                <a:ea typeface="Arial" pitchFamily="34" charset="-122"/>
                <a:cs typeface="Arial" pitchFamily="34" charset="-120"/>
              </a:rPr>
              <a:t>2. </a:t>
            </a:r>
            <a:endParaRPr kumimoji="0" lang="en-GB" sz="1600" b="0" i="0" u="none" strike="noStrike" kern="1200" cap="none" spc="0" normalizeH="0" baseline="0" noProof="0" dirty="0">
              <a:ln>
                <a:noFill/>
              </a:ln>
              <a:solidFill>
                <a:srgbClr val="1E6B3C"/>
              </a:solidFill>
              <a:effectLst/>
              <a:uLnTx/>
              <a:uFillTx/>
              <a:latin typeface="Arial" panose="020B0604020202020204"/>
              <a:ea typeface="+mn-ea"/>
              <a:cs typeface="+mn-cs"/>
            </a:endParaRPr>
          </a:p>
        </p:txBody>
      </p:sp>
      <p:sp>
        <p:nvSpPr>
          <p:cNvPr id="7" name="Shape 13">
            <a:extLst>
              <a:ext uri="{FF2B5EF4-FFF2-40B4-BE49-F238E27FC236}">
                <a16:creationId xmlns:a16="http://schemas.microsoft.com/office/drawing/2014/main" id="{E1FC564A-AFDA-F607-05EF-9B8E02A7AAA3}"/>
              </a:ext>
            </a:extLst>
          </p:cNvPr>
          <p:cNvSpPr/>
          <p:nvPr/>
        </p:nvSpPr>
        <p:spPr>
          <a:xfrm>
            <a:off x="3251345" y="3575625"/>
            <a:ext cx="1954750" cy="18288"/>
          </a:xfrm>
          <a:prstGeom prst="rect">
            <a:avLst/>
          </a:prstGeom>
          <a:solidFill>
            <a:srgbClr val="1E6B3C">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5" name="Text 29">
            <a:extLst>
              <a:ext uri="{FF2B5EF4-FFF2-40B4-BE49-F238E27FC236}">
                <a16:creationId xmlns:a16="http://schemas.microsoft.com/office/drawing/2014/main" id="{6FE81D05-CFCF-4D2F-87E5-7F375F7A3E83}"/>
              </a:ext>
            </a:extLst>
          </p:cNvPr>
          <p:cNvSpPr/>
          <p:nvPr/>
        </p:nvSpPr>
        <p:spPr>
          <a:xfrm>
            <a:off x="8351183" y="2729746"/>
            <a:ext cx="2269306"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The final calculation can conclude reporting is not worth it</a:t>
            </a:r>
            <a:endParaRPr kumimoji="0" lang="en-GB" sz="16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6" name="Shape 31">
            <a:extLst>
              <a:ext uri="{FF2B5EF4-FFF2-40B4-BE49-F238E27FC236}">
                <a16:creationId xmlns:a16="http://schemas.microsoft.com/office/drawing/2014/main" id="{2744FC58-341D-9478-5876-DBA36A6F62AD}"/>
              </a:ext>
            </a:extLst>
          </p:cNvPr>
          <p:cNvSpPr/>
          <p:nvPr/>
        </p:nvSpPr>
        <p:spPr>
          <a:xfrm>
            <a:off x="8357352" y="3575625"/>
            <a:ext cx="1954750" cy="18288"/>
          </a:xfrm>
          <a:prstGeom prst="rect">
            <a:avLst/>
          </a:prstGeom>
          <a:solidFill>
            <a:srgbClr val="1F497D">
              <a:alpha val="45000"/>
            </a:srgbClr>
          </a:solidFill>
          <a:ln w="12700">
            <a:solidFill>
              <a:srgbClr val="FFFFFF">
                <a:alpha val="45000"/>
              </a:srgb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8" name="Text 32">
            <a:extLst>
              <a:ext uri="{FF2B5EF4-FFF2-40B4-BE49-F238E27FC236}">
                <a16:creationId xmlns:a16="http://schemas.microsoft.com/office/drawing/2014/main" id="{C60DF9C1-89D1-DAFD-F6BF-7EEACB72C804}"/>
              </a:ext>
            </a:extLst>
          </p:cNvPr>
          <p:cNvSpPr/>
          <p:nvPr/>
        </p:nvSpPr>
        <p:spPr>
          <a:xfrm>
            <a:off x="8351182" y="3716511"/>
            <a:ext cx="2314635" cy="1926222"/>
          </a:xfrm>
          <a:prstGeom prst="rect">
            <a:avLst/>
          </a:prstGeom>
          <a:noFill/>
          <a:ln/>
        </p:spPr>
        <p:txBody>
          <a:bodyPr wrap="square" lIns="0" tIns="0" rIns="0" bIns="0" rtlCol="0" anchor="t"/>
          <a:lstStyle/>
          <a:p>
            <a:r>
              <a:rPr lang="en-GB" sz="1200" noProof="0" dirty="0">
                <a:solidFill>
                  <a:srgbClr val="1F497D"/>
                </a:solidFill>
                <a:latin typeface="Arial" pitchFamily="34" charset="0"/>
                <a:cs typeface="Arial" pitchFamily="34" charset="-120"/>
              </a:rPr>
              <a:t>Ultimately, reporting can be judged to be a high-cost, low-reward proposition. The process can be perceived as risky, onerous, and emotionally draining, while the outcomes are seen as futile and disconnected from victims' real needs.</a:t>
            </a:r>
          </a:p>
        </p:txBody>
      </p:sp>
      <p:sp>
        <p:nvSpPr>
          <p:cNvPr id="9" name="Text 29">
            <a:extLst>
              <a:ext uri="{FF2B5EF4-FFF2-40B4-BE49-F238E27FC236}">
                <a16:creationId xmlns:a16="http://schemas.microsoft.com/office/drawing/2014/main" id="{2175525C-D903-072D-D513-3FECA160C9CF}"/>
              </a:ext>
            </a:extLst>
          </p:cNvPr>
          <p:cNvSpPr/>
          <p:nvPr/>
        </p:nvSpPr>
        <p:spPr>
          <a:xfrm>
            <a:off x="8357826" y="2162194"/>
            <a:ext cx="2365248" cy="633984"/>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F497D"/>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4.</a:t>
            </a:r>
            <a:endParaRPr kumimoji="0" lang="en-GB" sz="16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15" name="Freeform 2">
            <a:extLst>
              <a:ext uri="{FF2B5EF4-FFF2-40B4-BE49-F238E27FC236}">
                <a16:creationId xmlns:a16="http://schemas.microsoft.com/office/drawing/2014/main" id="{810DF2DE-2809-8464-181A-3E28EF8D75B9}"/>
              </a:ext>
            </a:extLst>
          </p:cNvPr>
          <p:cNvSpPr/>
          <p:nvPr/>
        </p:nvSpPr>
        <p:spPr>
          <a:xfrm>
            <a:off x="401600" y="110679"/>
            <a:ext cx="1751606" cy="880153"/>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0" name="Rectangle: Rounded Corners 9">
            <a:extLst>
              <a:ext uri="{FF2B5EF4-FFF2-40B4-BE49-F238E27FC236}">
                <a16:creationId xmlns:a16="http://schemas.microsoft.com/office/drawing/2014/main" id="{DE9B9CA7-B0CE-539F-83B1-AFEC9C5761FD}"/>
              </a:ext>
            </a:extLst>
          </p:cNvPr>
          <p:cNvSpPr/>
          <p:nvPr/>
        </p:nvSpPr>
        <p:spPr>
          <a:xfrm>
            <a:off x="401807" y="5789042"/>
            <a:ext cx="10588747" cy="432792"/>
          </a:xfrm>
          <a:prstGeom prst="roundRect">
            <a:avLst>
              <a:gd name="adj" fmla="val 50000"/>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C8844"/>
                </a:solidFill>
                <a:effectLst/>
                <a:uLnTx/>
                <a:uFillTx/>
                <a:latin typeface="Arial" panose="020B0604020202020204"/>
                <a:ea typeface="+mn-ea"/>
                <a:cs typeface="+mn-cs"/>
              </a:rPr>
              <a:t>An ideal journey must be designed to dismantle these barriers, replacing them with positive drivers.</a:t>
            </a:r>
          </a:p>
        </p:txBody>
      </p:sp>
    </p:spTree>
    <p:extLst>
      <p:ext uri="{BB962C8B-B14F-4D97-AF65-F5344CB8AC3E}">
        <p14:creationId xmlns:p14="http://schemas.microsoft.com/office/powerpoint/2010/main" val="1832734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F8D1F-1C8E-B4E8-80C9-FDAA8FADA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60F09F-1C48-3C48-BAB9-37D4B327FEB0}"/>
              </a:ext>
            </a:extLst>
          </p:cNvPr>
          <p:cNvSpPr>
            <a:spLocks noGrp="1"/>
          </p:cNvSpPr>
          <p:nvPr>
            <p:ph type="ctrTitle"/>
          </p:nvPr>
        </p:nvSpPr>
        <p:spPr/>
        <p:txBody>
          <a:bodyPr/>
          <a:lstStyle/>
          <a:p>
            <a:r>
              <a:rPr lang="en-GB" b="1" noProof="0" dirty="0"/>
              <a:t>Building the ideal reporting journey</a:t>
            </a:r>
          </a:p>
        </p:txBody>
      </p:sp>
    </p:spTree>
    <p:extLst>
      <p:ext uri="{BB962C8B-B14F-4D97-AF65-F5344CB8AC3E}">
        <p14:creationId xmlns:p14="http://schemas.microsoft.com/office/powerpoint/2010/main" val="103727786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D0973-223B-267D-3200-C2C5C8C1B5EB}"/>
              </a:ext>
            </a:extLst>
          </p:cNvPr>
          <p:cNvSpPr/>
          <p:nvPr/>
        </p:nvSpPr>
        <p:spPr>
          <a:xfrm>
            <a:off x="0" y="0"/>
            <a:ext cx="12192000" cy="227584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Freeform 2">
            <a:extLst>
              <a:ext uri="{FF2B5EF4-FFF2-40B4-BE49-F238E27FC236}">
                <a16:creationId xmlns:a16="http://schemas.microsoft.com/office/drawing/2014/main" id="{F7D0D80B-583A-F9F4-E72A-3D403B689562}"/>
              </a:ext>
            </a:extLst>
          </p:cNvPr>
          <p:cNvSpPr/>
          <p:nvPr/>
        </p:nvSpPr>
        <p:spPr>
          <a:xfrm>
            <a:off x="168845" y="112113"/>
            <a:ext cx="1578676" cy="546124"/>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defTabSz="609630"/>
            <a:endParaRPr lang="en-GB" sz="1200" noProof="0" dirty="0">
              <a:solidFill>
                <a:prstClr val="black"/>
              </a:solidFill>
              <a:latin typeface="Calibri"/>
            </a:endParaRPr>
          </a:p>
        </p:txBody>
      </p:sp>
      <p:sp>
        <p:nvSpPr>
          <p:cNvPr id="6" name="Text 1">
            <a:extLst>
              <a:ext uri="{FF2B5EF4-FFF2-40B4-BE49-F238E27FC236}">
                <a16:creationId xmlns:a16="http://schemas.microsoft.com/office/drawing/2014/main" id="{B07A7D2E-16E8-9C80-627B-F0A1F1889BA8}"/>
              </a:ext>
            </a:extLst>
          </p:cNvPr>
          <p:cNvSpPr/>
          <p:nvPr/>
        </p:nvSpPr>
        <p:spPr>
          <a:xfrm>
            <a:off x="567140" y="756330"/>
            <a:ext cx="11198156" cy="878944"/>
          </a:xfrm>
          <a:prstGeom prst="rect">
            <a:avLst/>
          </a:prstGeom>
          <a:noFill/>
          <a:ln/>
        </p:spPr>
        <p:txBody>
          <a:bodyPr wrap="square" rtlCol="0" anchor="t"/>
          <a:lstStyle/>
          <a:p>
            <a:r>
              <a:rPr lang="en-GB" sz="2400" b="1" noProof="0" dirty="0">
                <a:solidFill>
                  <a:schemeClr val="bg1"/>
                </a:solidFill>
                <a:latin typeface="Arial" pitchFamily="34" charset="0"/>
                <a:cs typeface="Arial" pitchFamily="34" charset="-120"/>
              </a:rPr>
              <a:t>The 2024 Personal Security Summit proposed a framework for what victims need after an incident; initial Support, a pathway to Report, Action and a closed Feedback loop</a:t>
            </a:r>
          </a:p>
        </p:txBody>
      </p:sp>
      <p:sp>
        <p:nvSpPr>
          <p:cNvPr id="7" name="Text 1">
            <a:extLst>
              <a:ext uri="{FF2B5EF4-FFF2-40B4-BE49-F238E27FC236}">
                <a16:creationId xmlns:a16="http://schemas.microsoft.com/office/drawing/2014/main" id="{2BCF8F70-247A-4589-9FA1-83E7092EEA5A}"/>
              </a:ext>
            </a:extLst>
          </p:cNvPr>
          <p:cNvSpPr/>
          <p:nvPr/>
        </p:nvSpPr>
        <p:spPr>
          <a:xfrm>
            <a:off x="585428" y="2476500"/>
            <a:ext cx="11161580" cy="1107440"/>
          </a:xfrm>
          <a:prstGeom prst="rect">
            <a:avLst/>
          </a:prstGeom>
          <a:noFill/>
          <a:ln/>
        </p:spPr>
        <p:txBody>
          <a:bodyPr wrap="square" rtlCol="0" anchor="t"/>
          <a:lstStyle/>
          <a:p>
            <a:r>
              <a:rPr lang="en-GB" sz="1600" noProof="0" dirty="0">
                <a:solidFill>
                  <a:srgbClr val="083519"/>
                </a:solidFill>
              </a:rPr>
              <a:t>This research set out to understand whether that framework reflects the reality of lived experience. The broad shape holds, but the research points to some important gaps.</a:t>
            </a:r>
          </a:p>
          <a:p>
            <a:endParaRPr lang="en-GB" sz="1600" noProof="0" dirty="0">
              <a:solidFill>
                <a:srgbClr val="083519"/>
              </a:solidFill>
            </a:endParaRPr>
          </a:p>
        </p:txBody>
      </p:sp>
      <p:sp>
        <p:nvSpPr>
          <p:cNvPr id="8" name="Rectangle: Top Corners Rounded 6">
            <a:extLst>
              <a:ext uri="{FF2B5EF4-FFF2-40B4-BE49-F238E27FC236}">
                <a16:creationId xmlns:a16="http://schemas.microsoft.com/office/drawing/2014/main" id="{0378A639-8544-6D54-BADD-32DDFDC8A250}"/>
              </a:ext>
            </a:extLst>
          </p:cNvPr>
          <p:cNvSpPr/>
          <p:nvPr/>
        </p:nvSpPr>
        <p:spPr bwMode="auto">
          <a:xfrm rot="16200000">
            <a:off x="1440567" y="2929461"/>
            <a:ext cx="736588" cy="2446866"/>
          </a:xfrm>
          <a:prstGeom prst="round2Same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Support</a:t>
            </a:r>
          </a:p>
        </p:txBody>
      </p:sp>
      <p:sp>
        <p:nvSpPr>
          <p:cNvPr id="9" name="Rectangle 8">
            <a:extLst>
              <a:ext uri="{FF2B5EF4-FFF2-40B4-BE49-F238E27FC236}">
                <a16:creationId xmlns:a16="http://schemas.microsoft.com/office/drawing/2014/main" id="{E80F47B0-A2F5-BA5E-0E59-867E22834294}"/>
              </a:ext>
            </a:extLst>
          </p:cNvPr>
          <p:cNvSpPr/>
          <p:nvPr/>
        </p:nvSpPr>
        <p:spPr bwMode="auto">
          <a:xfrm>
            <a:off x="3427405" y="3784600"/>
            <a:ext cx="2446866" cy="736588"/>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Report</a:t>
            </a:r>
          </a:p>
        </p:txBody>
      </p:sp>
      <p:sp>
        <p:nvSpPr>
          <p:cNvPr id="10" name="Rectangle 9">
            <a:extLst>
              <a:ext uri="{FF2B5EF4-FFF2-40B4-BE49-F238E27FC236}">
                <a16:creationId xmlns:a16="http://schemas.microsoft.com/office/drawing/2014/main" id="{6E0A1EB6-C580-52CC-CE6C-529A8F69A60F}"/>
              </a:ext>
            </a:extLst>
          </p:cNvPr>
          <p:cNvSpPr/>
          <p:nvPr/>
        </p:nvSpPr>
        <p:spPr bwMode="auto">
          <a:xfrm>
            <a:off x="6269384" y="3784600"/>
            <a:ext cx="2446866" cy="736588"/>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Action</a:t>
            </a:r>
          </a:p>
        </p:txBody>
      </p:sp>
      <p:sp>
        <p:nvSpPr>
          <p:cNvPr id="11" name="Rectangle: Top Corners Rounded 2">
            <a:extLst>
              <a:ext uri="{FF2B5EF4-FFF2-40B4-BE49-F238E27FC236}">
                <a16:creationId xmlns:a16="http://schemas.microsoft.com/office/drawing/2014/main" id="{6382E75E-50E2-FB58-F334-334014587EAB}"/>
              </a:ext>
            </a:extLst>
          </p:cNvPr>
          <p:cNvSpPr/>
          <p:nvPr/>
        </p:nvSpPr>
        <p:spPr bwMode="auto">
          <a:xfrm rot="5400000">
            <a:off x="9966501" y="2929462"/>
            <a:ext cx="736587" cy="2446866"/>
          </a:xfrm>
          <a:prstGeom prst="round2Same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Feedback</a:t>
            </a:r>
          </a:p>
        </p:txBody>
      </p:sp>
    </p:spTree>
    <p:extLst>
      <p:ext uri="{BB962C8B-B14F-4D97-AF65-F5344CB8AC3E}">
        <p14:creationId xmlns:p14="http://schemas.microsoft.com/office/powerpoint/2010/main" val="3097086285"/>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CC4F8-C955-31B3-CBFE-123DB0B2C2C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5A5C185-EABE-83BF-3B3B-D77248B26ADA}"/>
              </a:ext>
            </a:extLst>
          </p:cNvPr>
          <p:cNvSpPr/>
          <p:nvPr/>
        </p:nvSpPr>
        <p:spPr>
          <a:xfrm>
            <a:off x="0" y="0"/>
            <a:ext cx="12192000" cy="227584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Freeform 2">
            <a:extLst>
              <a:ext uri="{FF2B5EF4-FFF2-40B4-BE49-F238E27FC236}">
                <a16:creationId xmlns:a16="http://schemas.microsoft.com/office/drawing/2014/main" id="{E94375F9-E8A6-94EA-F6D8-B41B420776C4}"/>
              </a:ext>
            </a:extLst>
          </p:cNvPr>
          <p:cNvSpPr/>
          <p:nvPr/>
        </p:nvSpPr>
        <p:spPr>
          <a:xfrm>
            <a:off x="168845" y="112113"/>
            <a:ext cx="1578676" cy="546124"/>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defTabSz="609630"/>
            <a:endParaRPr lang="en-GB" sz="1200" noProof="0" dirty="0">
              <a:solidFill>
                <a:prstClr val="black"/>
              </a:solidFill>
              <a:latin typeface="Calibri"/>
            </a:endParaRPr>
          </a:p>
        </p:txBody>
      </p:sp>
      <p:sp>
        <p:nvSpPr>
          <p:cNvPr id="6" name="Text 1">
            <a:extLst>
              <a:ext uri="{FF2B5EF4-FFF2-40B4-BE49-F238E27FC236}">
                <a16:creationId xmlns:a16="http://schemas.microsoft.com/office/drawing/2014/main" id="{D70E2E39-6099-2A1B-6E2D-FE8036F0DD6B}"/>
              </a:ext>
            </a:extLst>
          </p:cNvPr>
          <p:cNvSpPr/>
          <p:nvPr/>
        </p:nvSpPr>
        <p:spPr>
          <a:xfrm>
            <a:off x="567140" y="756330"/>
            <a:ext cx="11198156" cy="878944"/>
          </a:xfrm>
          <a:prstGeom prst="rect">
            <a:avLst/>
          </a:prstGeom>
          <a:noFill/>
          <a:ln/>
        </p:spPr>
        <p:txBody>
          <a:bodyPr wrap="square" rtlCol="0" anchor="t"/>
          <a:lstStyle/>
          <a:p>
            <a:r>
              <a:rPr lang="en-GB" sz="2400" b="1" noProof="0" dirty="0">
                <a:solidFill>
                  <a:schemeClr val="bg1"/>
                </a:solidFill>
                <a:latin typeface="Arial" pitchFamily="34" charset="0"/>
                <a:cs typeface="Arial" pitchFamily="34" charset="-120"/>
              </a:rPr>
              <a:t>Before Support can begin, there is a more immediate need for Safety that the framework does not yet account for</a:t>
            </a:r>
          </a:p>
        </p:txBody>
      </p:sp>
      <p:sp>
        <p:nvSpPr>
          <p:cNvPr id="7" name="Text 1">
            <a:extLst>
              <a:ext uri="{FF2B5EF4-FFF2-40B4-BE49-F238E27FC236}">
                <a16:creationId xmlns:a16="http://schemas.microsoft.com/office/drawing/2014/main" id="{43F7BE60-5913-3904-E56A-6BDF3ACF27BE}"/>
              </a:ext>
            </a:extLst>
          </p:cNvPr>
          <p:cNvSpPr/>
          <p:nvPr/>
        </p:nvSpPr>
        <p:spPr>
          <a:xfrm>
            <a:off x="585428" y="2476500"/>
            <a:ext cx="11161580" cy="1107440"/>
          </a:xfrm>
          <a:prstGeom prst="rect">
            <a:avLst/>
          </a:prstGeom>
          <a:noFill/>
          <a:ln/>
        </p:spPr>
        <p:txBody>
          <a:bodyPr wrap="square" rtlCol="0" anchor="t"/>
          <a:lstStyle/>
          <a:p>
            <a:r>
              <a:rPr lang="en-GB" sz="1600" noProof="0" dirty="0">
                <a:solidFill>
                  <a:srgbClr val="083519"/>
                </a:solidFill>
              </a:rPr>
              <a:t>Victims consistently describe a moment of acute vulnerability in the immediate aftermath of an incident, shock, exposure, fear, where the primary need is simply to feel physically and emotionally safe. </a:t>
            </a:r>
          </a:p>
          <a:p>
            <a:endParaRPr lang="en-GB" sz="1600" noProof="0" dirty="0">
              <a:solidFill>
                <a:srgbClr val="083519"/>
              </a:solidFill>
            </a:endParaRPr>
          </a:p>
        </p:txBody>
      </p:sp>
      <p:sp>
        <p:nvSpPr>
          <p:cNvPr id="2" name="!!Safety Rectangle">
            <a:extLst>
              <a:ext uri="{FF2B5EF4-FFF2-40B4-BE49-F238E27FC236}">
                <a16:creationId xmlns:a16="http://schemas.microsoft.com/office/drawing/2014/main" id="{79110FF7-B016-FF6C-E914-96BF831F690C}"/>
              </a:ext>
            </a:extLst>
          </p:cNvPr>
          <p:cNvSpPr/>
          <p:nvPr/>
        </p:nvSpPr>
        <p:spPr bwMode="auto">
          <a:xfrm rot="16200000">
            <a:off x="1794253" y="3570509"/>
            <a:ext cx="736588" cy="1875971"/>
          </a:xfrm>
          <a:prstGeom prst="round2SameRect">
            <a:avLst/>
          </a:prstGeom>
          <a:solidFill>
            <a:schemeClr val="bg1"/>
          </a:solidFill>
          <a:ln w="12700" cap="flat" cmpd="sng" algn="ctr">
            <a:solidFill>
              <a:srgbClr val="1E497D"/>
            </a:solidFill>
            <a:prstDash val="dash"/>
            <a:round/>
            <a:headEnd type="none" w="med" len="med"/>
            <a:tailEnd type="none" w="med" len="med"/>
          </a:ln>
          <a:effectLst/>
        </p:spPr>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i="1" u="none" strike="noStrike" cap="none" normalizeH="0" baseline="0" noProof="0" dirty="0">
                <a:ln>
                  <a:noFill/>
                </a:ln>
                <a:solidFill>
                  <a:srgbClr val="083519"/>
                </a:solidFill>
                <a:effectLst/>
                <a:latin typeface="Arial" panose="020B0604020202020204" pitchFamily="34" charset="0"/>
                <a:cs typeface="Arial" panose="020B0604020202020204" pitchFamily="34" charset="0"/>
              </a:rPr>
              <a:t>Safety?</a:t>
            </a:r>
          </a:p>
        </p:txBody>
      </p:sp>
      <p:sp>
        <p:nvSpPr>
          <p:cNvPr id="8" name="Rectangle: Top Corners Rounded 6">
            <a:extLst>
              <a:ext uri="{FF2B5EF4-FFF2-40B4-BE49-F238E27FC236}">
                <a16:creationId xmlns:a16="http://schemas.microsoft.com/office/drawing/2014/main" id="{7DF3F9AF-1C3D-E8D6-61E1-3A12069ACAE2}"/>
              </a:ext>
            </a:extLst>
          </p:cNvPr>
          <p:cNvSpPr/>
          <p:nvPr/>
        </p:nvSpPr>
        <p:spPr bwMode="auto">
          <a:xfrm rot="16200000">
            <a:off x="3796175" y="3559094"/>
            <a:ext cx="738000" cy="1872000"/>
          </a:xfrm>
          <a:prstGeom prst="round2SameRect">
            <a:avLst>
              <a:gd name="adj1" fmla="val 0"/>
              <a:gd name="adj2" fmla="val 0"/>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Support</a:t>
            </a:r>
          </a:p>
        </p:txBody>
      </p:sp>
      <p:sp>
        <p:nvSpPr>
          <p:cNvPr id="9" name="Rectangle 8">
            <a:extLst>
              <a:ext uri="{FF2B5EF4-FFF2-40B4-BE49-F238E27FC236}">
                <a16:creationId xmlns:a16="http://schemas.microsoft.com/office/drawing/2014/main" id="{3E703CA1-BB7E-17BA-2FAA-D5E3BD0B91B1}"/>
              </a:ext>
            </a:extLst>
          </p:cNvPr>
          <p:cNvSpPr/>
          <p:nvPr/>
        </p:nvSpPr>
        <p:spPr bwMode="auto">
          <a:xfrm>
            <a:off x="5213933" y="4126094"/>
            <a:ext cx="1872000" cy="738000"/>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Report</a:t>
            </a:r>
          </a:p>
        </p:txBody>
      </p:sp>
      <p:sp>
        <p:nvSpPr>
          <p:cNvPr id="10" name="Rectangle 9">
            <a:extLst>
              <a:ext uri="{FF2B5EF4-FFF2-40B4-BE49-F238E27FC236}">
                <a16:creationId xmlns:a16="http://schemas.microsoft.com/office/drawing/2014/main" id="{15E51D8D-FC32-308B-31BE-5FA5D4054184}"/>
              </a:ext>
            </a:extLst>
          </p:cNvPr>
          <p:cNvSpPr/>
          <p:nvPr/>
        </p:nvSpPr>
        <p:spPr bwMode="auto">
          <a:xfrm>
            <a:off x="7218546" y="4126094"/>
            <a:ext cx="1872000" cy="738000"/>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Action</a:t>
            </a:r>
          </a:p>
        </p:txBody>
      </p:sp>
      <p:sp>
        <p:nvSpPr>
          <p:cNvPr id="11" name="Rectangle: Top Corners Rounded 2">
            <a:extLst>
              <a:ext uri="{FF2B5EF4-FFF2-40B4-BE49-F238E27FC236}">
                <a16:creationId xmlns:a16="http://schemas.microsoft.com/office/drawing/2014/main" id="{9C24CFB5-9CE1-74AA-A389-4AD4CA9258AD}"/>
              </a:ext>
            </a:extLst>
          </p:cNvPr>
          <p:cNvSpPr/>
          <p:nvPr/>
        </p:nvSpPr>
        <p:spPr bwMode="auto">
          <a:xfrm rot="5400000">
            <a:off x="9778246" y="3571789"/>
            <a:ext cx="738000" cy="1872000"/>
          </a:xfrm>
          <a:prstGeom prst="round2Same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Feedback</a:t>
            </a:r>
          </a:p>
        </p:txBody>
      </p:sp>
    </p:spTree>
    <p:extLst>
      <p:ext uri="{BB962C8B-B14F-4D97-AF65-F5344CB8AC3E}">
        <p14:creationId xmlns:p14="http://schemas.microsoft.com/office/powerpoint/2010/main" val="3090483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B12A-0C2D-80E6-3D86-C27175E4643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C760C76-08C7-5E53-A5EC-4B1009F2D275}"/>
              </a:ext>
            </a:extLst>
          </p:cNvPr>
          <p:cNvSpPr/>
          <p:nvPr/>
        </p:nvSpPr>
        <p:spPr>
          <a:xfrm>
            <a:off x="0" y="0"/>
            <a:ext cx="12192000" cy="227584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Freeform 2">
            <a:extLst>
              <a:ext uri="{FF2B5EF4-FFF2-40B4-BE49-F238E27FC236}">
                <a16:creationId xmlns:a16="http://schemas.microsoft.com/office/drawing/2014/main" id="{A8EBD35A-F800-89E4-69D7-A47EF6EB119D}"/>
              </a:ext>
            </a:extLst>
          </p:cNvPr>
          <p:cNvSpPr/>
          <p:nvPr/>
        </p:nvSpPr>
        <p:spPr>
          <a:xfrm>
            <a:off x="168845" y="112113"/>
            <a:ext cx="1578676" cy="546124"/>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defTabSz="609630"/>
            <a:endParaRPr lang="en-GB" sz="1200" noProof="0" dirty="0">
              <a:solidFill>
                <a:prstClr val="black"/>
              </a:solidFill>
              <a:latin typeface="Calibri"/>
            </a:endParaRPr>
          </a:p>
        </p:txBody>
      </p:sp>
      <p:sp>
        <p:nvSpPr>
          <p:cNvPr id="6" name="Text 1">
            <a:extLst>
              <a:ext uri="{FF2B5EF4-FFF2-40B4-BE49-F238E27FC236}">
                <a16:creationId xmlns:a16="http://schemas.microsoft.com/office/drawing/2014/main" id="{E63A1787-15B9-482A-3A94-8090D92103AA}"/>
              </a:ext>
            </a:extLst>
          </p:cNvPr>
          <p:cNvSpPr/>
          <p:nvPr/>
        </p:nvSpPr>
        <p:spPr>
          <a:xfrm>
            <a:off x="567140" y="756330"/>
            <a:ext cx="11198156" cy="878944"/>
          </a:xfrm>
          <a:prstGeom prst="rect">
            <a:avLst/>
          </a:prstGeom>
          <a:noFill/>
          <a:ln/>
        </p:spPr>
        <p:txBody>
          <a:bodyPr wrap="square" rtlCol="0" anchor="t"/>
          <a:lstStyle/>
          <a:p>
            <a:r>
              <a:rPr lang="en-GB" sz="2400" b="1" noProof="0" dirty="0">
                <a:solidFill>
                  <a:schemeClr val="bg1"/>
                </a:solidFill>
                <a:latin typeface="Arial" pitchFamily="34" charset="0"/>
                <a:cs typeface="Arial" pitchFamily="34" charset="-120"/>
              </a:rPr>
              <a:t>Support is not solely a first step that gives way to the next stage, it is something victims need throughout the entire journey</a:t>
            </a:r>
          </a:p>
        </p:txBody>
      </p:sp>
      <p:sp>
        <p:nvSpPr>
          <p:cNvPr id="7" name="Text 1">
            <a:extLst>
              <a:ext uri="{FF2B5EF4-FFF2-40B4-BE49-F238E27FC236}">
                <a16:creationId xmlns:a16="http://schemas.microsoft.com/office/drawing/2014/main" id="{A6DC61E1-F1EF-F4DB-FB88-735C0785C627}"/>
              </a:ext>
            </a:extLst>
          </p:cNvPr>
          <p:cNvSpPr/>
          <p:nvPr/>
        </p:nvSpPr>
        <p:spPr>
          <a:xfrm>
            <a:off x="585428" y="2476500"/>
            <a:ext cx="11161580" cy="1107440"/>
          </a:xfrm>
          <a:prstGeom prst="rect">
            <a:avLst/>
          </a:prstGeom>
          <a:noFill/>
          <a:ln/>
        </p:spPr>
        <p:txBody>
          <a:bodyPr wrap="square" rtlCol="0" anchor="t"/>
          <a:lstStyle/>
          <a:p>
            <a:r>
              <a:rPr lang="en-GB" sz="1600" noProof="0" dirty="0">
                <a:solidFill>
                  <a:srgbClr val="083519"/>
                </a:solidFill>
              </a:rPr>
              <a:t>Victims described needing emotional support at the moment of the incident, while making a report, during any investigation, and after a case closes. A framework that only treats Support as something that precedes reporting may diminish its importance throughout.</a:t>
            </a:r>
          </a:p>
          <a:p>
            <a:endParaRPr lang="en-GB" sz="1600" noProof="0" dirty="0">
              <a:solidFill>
                <a:srgbClr val="083519"/>
              </a:solidFill>
            </a:endParaRPr>
          </a:p>
        </p:txBody>
      </p:sp>
      <p:cxnSp>
        <p:nvCxnSpPr>
          <p:cNvPr id="16" name="Straight Connector 15">
            <a:extLst>
              <a:ext uri="{FF2B5EF4-FFF2-40B4-BE49-F238E27FC236}">
                <a16:creationId xmlns:a16="http://schemas.microsoft.com/office/drawing/2014/main" id="{AA46EDAE-33C4-AA6A-DE93-5A67C06B9ED0}"/>
              </a:ext>
            </a:extLst>
          </p:cNvPr>
          <p:cNvCxnSpPr>
            <a:cxnSpLocks/>
          </p:cNvCxnSpPr>
          <p:nvPr/>
        </p:nvCxnSpPr>
        <p:spPr>
          <a:xfrm>
            <a:off x="2643269" y="5165400"/>
            <a:ext cx="953454" cy="758"/>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6D03B16-A9A0-2C53-D013-1CEB2D986A07}"/>
              </a:ext>
            </a:extLst>
          </p:cNvPr>
          <p:cNvCxnSpPr>
            <a:cxnSpLocks/>
          </p:cNvCxnSpPr>
          <p:nvPr/>
        </p:nvCxnSpPr>
        <p:spPr>
          <a:xfrm>
            <a:off x="5619275" y="5166158"/>
            <a:ext cx="953454" cy="0"/>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CCFA4E0-29D3-700D-FBE4-C8D8F87CD2EE}"/>
              </a:ext>
            </a:extLst>
          </p:cNvPr>
          <p:cNvCxnSpPr>
            <a:cxnSpLocks/>
          </p:cNvCxnSpPr>
          <p:nvPr/>
        </p:nvCxnSpPr>
        <p:spPr>
          <a:xfrm>
            <a:off x="8595281" y="5166158"/>
            <a:ext cx="953455" cy="3"/>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41B70D8-3AB8-C77C-2B99-A910643E50E8}"/>
              </a:ext>
            </a:extLst>
          </p:cNvPr>
          <p:cNvCxnSpPr>
            <a:cxnSpLocks/>
          </p:cNvCxnSpPr>
          <p:nvPr/>
        </p:nvCxnSpPr>
        <p:spPr>
          <a:xfrm flipH="1" flipV="1">
            <a:off x="1631990" y="4378286"/>
            <a:ext cx="1" cy="391082"/>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3A40697-4CFA-B271-1889-B2A746897AEF}"/>
              </a:ext>
            </a:extLst>
          </p:cNvPr>
          <p:cNvCxnSpPr>
            <a:cxnSpLocks/>
          </p:cNvCxnSpPr>
          <p:nvPr/>
        </p:nvCxnSpPr>
        <p:spPr>
          <a:xfrm flipV="1">
            <a:off x="4607999" y="4369308"/>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4FE049A-E195-CB2B-E310-279133156F95}"/>
              </a:ext>
            </a:extLst>
          </p:cNvPr>
          <p:cNvCxnSpPr>
            <a:cxnSpLocks/>
          </p:cNvCxnSpPr>
          <p:nvPr/>
        </p:nvCxnSpPr>
        <p:spPr>
          <a:xfrm flipV="1">
            <a:off x="7584008" y="4360330"/>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28C2C39-374C-3DF1-3D3E-88B048D49599}"/>
              </a:ext>
            </a:extLst>
          </p:cNvPr>
          <p:cNvCxnSpPr>
            <a:cxnSpLocks/>
          </p:cNvCxnSpPr>
          <p:nvPr/>
        </p:nvCxnSpPr>
        <p:spPr>
          <a:xfrm flipV="1">
            <a:off x="10560017" y="4351352"/>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sp>
        <p:nvSpPr>
          <p:cNvPr id="23" name="Isosceles Triangle 31">
            <a:extLst>
              <a:ext uri="{FF2B5EF4-FFF2-40B4-BE49-F238E27FC236}">
                <a16:creationId xmlns:a16="http://schemas.microsoft.com/office/drawing/2014/main" id="{6778E1FF-1534-2824-0950-782A7A8DA674}"/>
              </a:ext>
            </a:extLst>
          </p:cNvPr>
          <p:cNvSpPr/>
          <p:nvPr/>
        </p:nvSpPr>
        <p:spPr>
          <a:xfrm rot="5400000">
            <a:off x="2998194" y="5079128"/>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4" name="Isosceles Triangle 32">
            <a:extLst>
              <a:ext uri="{FF2B5EF4-FFF2-40B4-BE49-F238E27FC236}">
                <a16:creationId xmlns:a16="http://schemas.microsoft.com/office/drawing/2014/main" id="{753D15A8-DE63-8700-26A8-ABCC74CF2055}"/>
              </a:ext>
            </a:extLst>
          </p:cNvPr>
          <p:cNvSpPr/>
          <p:nvPr/>
        </p:nvSpPr>
        <p:spPr>
          <a:xfrm rot="5400000">
            <a:off x="5970000" y="5089198"/>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5" name="Isosceles Triangle 36">
            <a:extLst>
              <a:ext uri="{FF2B5EF4-FFF2-40B4-BE49-F238E27FC236}">
                <a16:creationId xmlns:a16="http://schemas.microsoft.com/office/drawing/2014/main" id="{50FEA7E7-017E-2CEC-CC24-A9DC215F5D46}"/>
              </a:ext>
            </a:extLst>
          </p:cNvPr>
          <p:cNvSpPr/>
          <p:nvPr/>
        </p:nvSpPr>
        <p:spPr>
          <a:xfrm rot="5400000">
            <a:off x="8941806" y="5089108"/>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0" name="!!Safety Rectangle">
            <a:extLst>
              <a:ext uri="{FF2B5EF4-FFF2-40B4-BE49-F238E27FC236}">
                <a16:creationId xmlns:a16="http://schemas.microsoft.com/office/drawing/2014/main" id="{7DCDF66D-C3C9-CA94-0E30-CBC975334D6C}"/>
              </a:ext>
            </a:extLst>
          </p:cNvPr>
          <p:cNvSpPr/>
          <p:nvPr/>
        </p:nvSpPr>
        <p:spPr bwMode="auto">
          <a:xfrm rot="16200000">
            <a:off x="1228225" y="4161496"/>
            <a:ext cx="792065" cy="2007090"/>
          </a:xfrm>
          <a:prstGeom prst="round2SameRect">
            <a:avLst>
              <a:gd name="adj1" fmla="val 0"/>
              <a:gd name="adj2" fmla="val 0"/>
            </a:avLst>
          </a:prstGeom>
          <a:solidFill>
            <a:schemeClr val="tx2"/>
          </a:solidFill>
          <a:ln w="12700" cap="flat" cmpd="sng" algn="ctr">
            <a:noFill/>
            <a:prstDash val="dash"/>
            <a:round/>
            <a:headEnd type="none" w="med" len="med"/>
            <a:tailEnd type="none" w="med" len="med"/>
          </a:ln>
          <a:effectLst/>
        </p:spPr>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Safety</a:t>
            </a:r>
          </a:p>
        </p:txBody>
      </p:sp>
      <p:sp>
        <p:nvSpPr>
          <p:cNvPr id="31" name="Rectangle: Top Corners Rounded 6">
            <a:extLst>
              <a:ext uri="{FF2B5EF4-FFF2-40B4-BE49-F238E27FC236}">
                <a16:creationId xmlns:a16="http://schemas.microsoft.com/office/drawing/2014/main" id="{95E6CE53-8814-509E-CD67-A8137A2004EC}"/>
              </a:ext>
            </a:extLst>
          </p:cNvPr>
          <p:cNvSpPr/>
          <p:nvPr/>
        </p:nvSpPr>
        <p:spPr bwMode="auto">
          <a:xfrm>
            <a:off x="620713" y="3586580"/>
            <a:ext cx="10950572" cy="810598"/>
          </a:xfrm>
          <a:prstGeom prst="round2SameRect">
            <a:avLst>
              <a:gd name="adj1" fmla="val 46882"/>
              <a:gd name="adj2" fmla="val 0"/>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Support</a:t>
            </a:r>
          </a:p>
        </p:txBody>
      </p:sp>
      <p:sp>
        <p:nvSpPr>
          <p:cNvPr id="32" name="Rectangle 31">
            <a:extLst>
              <a:ext uri="{FF2B5EF4-FFF2-40B4-BE49-F238E27FC236}">
                <a16:creationId xmlns:a16="http://schemas.microsoft.com/office/drawing/2014/main" id="{DC823AFC-94F1-9F3B-A2FC-50C09AD9ECE0}"/>
              </a:ext>
            </a:extLst>
          </p:cNvPr>
          <p:cNvSpPr/>
          <p:nvPr/>
        </p:nvSpPr>
        <p:spPr bwMode="auto">
          <a:xfrm>
            <a:off x="3604442" y="4783906"/>
            <a:ext cx="2008800" cy="792000"/>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Report</a:t>
            </a:r>
          </a:p>
        </p:txBody>
      </p:sp>
      <p:sp>
        <p:nvSpPr>
          <p:cNvPr id="33" name="Rectangle 32">
            <a:extLst>
              <a:ext uri="{FF2B5EF4-FFF2-40B4-BE49-F238E27FC236}">
                <a16:creationId xmlns:a16="http://schemas.microsoft.com/office/drawing/2014/main" id="{3343E4F6-F345-4080-21FA-13611D7F6826}"/>
              </a:ext>
            </a:extLst>
          </p:cNvPr>
          <p:cNvSpPr/>
          <p:nvPr/>
        </p:nvSpPr>
        <p:spPr bwMode="auto">
          <a:xfrm>
            <a:off x="6580448" y="4783906"/>
            <a:ext cx="2008800" cy="792000"/>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Action</a:t>
            </a:r>
          </a:p>
        </p:txBody>
      </p:sp>
      <p:sp>
        <p:nvSpPr>
          <p:cNvPr id="34" name="Rectangle: Top Corners Rounded 2">
            <a:extLst>
              <a:ext uri="{FF2B5EF4-FFF2-40B4-BE49-F238E27FC236}">
                <a16:creationId xmlns:a16="http://schemas.microsoft.com/office/drawing/2014/main" id="{E1CBC4C7-9314-0545-67A4-C5DB45976763}"/>
              </a:ext>
            </a:extLst>
          </p:cNvPr>
          <p:cNvSpPr/>
          <p:nvPr/>
        </p:nvSpPr>
        <p:spPr bwMode="auto">
          <a:xfrm rot="5400000">
            <a:off x="10148731" y="4156708"/>
            <a:ext cx="792000" cy="2008800"/>
          </a:xfrm>
          <a:prstGeom prst="round2SameRect">
            <a:avLst>
              <a:gd name="adj1" fmla="val 0"/>
              <a:gd name="adj2" fmla="val 0"/>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Feedback</a:t>
            </a:r>
          </a:p>
        </p:txBody>
      </p:sp>
    </p:spTree>
    <p:extLst>
      <p:ext uri="{BB962C8B-B14F-4D97-AF65-F5344CB8AC3E}">
        <p14:creationId xmlns:p14="http://schemas.microsoft.com/office/powerpoint/2010/main" val="9214407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FDC4A-AADC-9962-7CEB-4F38BFAADC4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3095E16-00D3-6815-8471-F66B45F583F2}"/>
              </a:ext>
            </a:extLst>
          </p:cNvPr>
          <p:cNvSpPr/>
          <p:nvPr/>
        </p:nvSpPr>
        <p:spPr>
          <a:xfrm>
            <a:off x="0" y="0"/>
            <a:ext cx="12192000" cy="227584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Freeform 2">
            <a:extLst>
              <a:ext uri="{FF2B5EF4-FFF2-40B4-BE49-F238E27FC236}">
                <a16:creationId xmlns:a16="http://schemas.microsoft.com/office/drawing/2014/main" id="{36942D81-C498-C6FF-F57A-4983906CBFC0}"/>
              </a:ext>
            </a:extLst>
          </p:cNvPr>
          <p:cNvSpPr/>
          <p:nvPr/>
        </p:nvSpPr>
        <p:spPr>
          <a:xfrm>
            <a:off x="168845" y="112113"/>
            <a:ext cx="1578676" cy="546124"/>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defTabSz="609630"/>
            <a:endParaRPr lang="en-GB" sz="1200" noProof="0" dirty="0">
              <a:solidFill>
                <a:prstClr val="black"/>
              </a:solidFill>
              <a:latin typeface="Calibri"/>
            </a:endParaRPr>
          </a:p>
        </p:txBody>
      </p:sp>
      <p:sp>
        <p:nvSpPr>
          <p:cNvPr id="6" name="Text 1">
            <a:extLst>
              <a:ext uri="{FF2B5EF4-FFF2-40B4-BE49-F238E27FC236}">
                <a16:creationId xmlns:a16="http://schemas.microsoft.com/office/drawing/2014/main" id="{C1DF6B4F-516B-DF4A-1BBE-F22CA8D0111C}"/>
              </a:ext>
            </a:extLst>
          </p:cNvPr>
          <p:cNvSpPr/>
          <p:nvPr/>
        </p:nvSpPr>
        <p:spPr>
          <a:xfrm>
            <a:off x="567140" y="756330"/>
            <a:ext cx="11198156" cy="878944"/>
          </a:xfrm>
          <a:prstGeom prst="rect">
            <a:avLst/>
          </a:prstGeom>
          <a:noFill/>
          <a:ln/>
        </p:spPr>
        <p:txBody>
          <a:bodyPr wrap="square" rtlCol="0" anchor="t"/>
          <a:lstStyle/>
          <a:p>
            <a:r>
              <a:rPr lang="en-GB" sz="2400" b="1" noProof="0" dirty="0">
                <a:solidFill>
                  <a:schemeClr val="bg1"/>
                </a:solidFill>
                <a:latin typeface="Arial" pitchFamily="34" charset="0"/>
                <a:cs typeface="Arial" pitchFamily="34" charset="-120"/>
              </a:rPr>
              <a:t>Prevention is what closes the loop, as victims are more likely to report when they believe doing so will make the network safer for others</a:t>
            </a:r>
          </a:p>
        </p:txBody>
      </p:sp>
      <p:sp>
        <p:nvSpPr>
          <p:cNvPr id="7" name="Text 1">
            <a:extLst>
              <a:ext uri="{FF2B5EF4-FFF2-40B4-BE49-F238E27FC236}">
                <a16:creationId xmlns:a16="http://schemas.microsoft.com/office/drawing/2014/main" id="{9D051F1A-8543-7ADD-BDAB-FDE176B6021D}"/>
              </a:ext>
            </a:extLst>
          </p:cNvPr>
          <p:cNvSpPr/>
          <p:nvPr/>
        </p:nvSpPr>
        <p:spPr>
          <a:xfrm>
            <a:off x="585428" y="2476500"/>
            <a:ext cx="11161580" cy="1107440"/>
          </a:xfrm>
          <a:prstGeom prst="rect">
            <a:avLst/>
          </a:prstGeom>
          <a:noFill/>
          <a:ln/>
        </p:spPr>
        <p:txBody>
          <a:bodyPr wrap="square" rtlCol="0" anchor="t"/>
          <a:lstStyle/>
          <a:p>
            <a:r>
              <a:rPr lang="en-GB" sz="1600" noProof="0" dirty="0">
                <a:solidFill>
                  <a:srgbClr val="083519"/>
                </a:solidFill>
              </a:rPr>
              <a:t>While this research was focused on the post-incident pathway, victims were clear that feeling their report would feed into wider change matters deeply. Prevention is not separate from the reporting journey, it is what gives it purpose. </a:t>
            </a:r>
          </a:p>
        </p:txBody>
      </p:sp>
      <p:sp>
        <p:nvSpPr>
          <p:cNvPr id="3" name="!!Support Rectangle">
            <a:extLst>
              <a:ext uri="{FF2B5EF4-FFF2-40B4-BE49-F238E27FC236}">
                <a16:creationId xmlns:a16="http://schemas.microsoft.com/office/drawing/2014/main" id="{F3D6A8F3-E94E-E08F-B253-055E08BB716F}"/>
              </a:ext>
            </a:extLst>
          </p:cNvPr>
          <p:cNvSpPr/>
          <p:nvPr/>
        </p:nvSpPr>
        <p:spPr bwMode="auto">
          <a:xfrm>
            <a:off x="621664" y="5639533"/>
            <a:ext cx="10950576" cy="589935"/>
          </a:xfrm>
          <a:prstGeom prst="round2SameRect">
            <a:avLst>
              <a:gd name="adj1" fmla="val 0"/>
              <a:gd name="adj2" fmla="val 50000"/>
            </a:avLst>
          </a:prstGeom>
          <a:solidFill>
            <a:srgbClr val="1E497D"/>
          </a:solidFill>
          <a:ln w="12700" cap="flat" cmpd="sng" algn="ctr">
            <a:solidFill>
              <a:srgbClr val="1E497D"/>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Prevention</a:t>
            </a:r>
          </a:p>
        </p:txBody>
      </p:sp>
      <p:sp>
        <p:nvSpPr>
          <p:cNvPr id="12" name="Isosceles Triangle 22">
            <a:extLst>
              <a:ext uri="{FF2B5EF4-FFF2-40B4-BE49-F238E27FC236}">
                <a16:creationId xmlns:a16="http://schemas.microsoft.com/office/drawing/2014/main" id="{B625AFE8-31C8-8771-1F9A-836BE20CCD08}"/>
              </a:ext>
            </a:extLst>
          </p:cNvPr>
          <p:cNvSpPr/>
          <p:nvPr/>
        </p:nvSpPr>
        <p:spPr>
          <a:xfrm rot="10800000">
            <a:off x="10434963" y="5350998"/>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Isosceles Triangle 24">
            <a:extLst>
              <a:ext uri="{FF2B5EF4-FFF2-40B4-BE49-F238E27FC236}">
                <a16:creationId xmlns:a16="http://schemas.microsoft.com/office/drawing/2014/main" id="{EC408864-21F9-689D-C7BF-C08D530AAABD}"/>
              </a:ext>
            </a:extLst>
          </p:cNvPr>
          <p:cNvSpPr/>
          <p:nvPr/>
        </p:nvSpPr>
        <p:spPr>
          <a:xfrm>
            <a:off x="1506942" y="5354748"/>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55" name="Straight Connector 54">
            <a:extLst>
              <a:ext uri="{FF2B5EF4-FFF2-40B4-BE49-F238E27FC236}">
                <a16:creationId xmlns:a16="http://schemas.microsoft.com/office/drawing/2014/main" id="{A178C389-6FE6-3E27-261D-21F17000165E}"/>
              </a:ext>
            </a:extLst>
          </p:cNvPr>
          <p:cNvCxnSpPr>
            <a:cxnSpLocks/>
          </p:cNvCxnSpPr>
          <p:nvPr/>
        </p:nvCxnSpPr>
        <p:spPr>
          <a:xfrm>
            <a:off x="2643270" y="4864388"/>
            <a:ext cx="953454" cy="758"/>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9094116-51F2-51A9-611A-CF12B2E07B95}"/>
              </a:ext>
            </a:extLst>
          </p:cNvPr>
          <p:cNvCxnSpPr>
            <a:cxnSpLocks/>
          </p:cNvCxnSpPr>
          <p:nvPr/>
        </p:nvCxnSpPr>
        <p:spPr>
          <a:xfrm>
            <a:off x="5619276" y="4865146"/>
            <a:ext cx="953454" cy="0"/>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151B798-FF77-DBA5-3110-0C83E458F2BF}"/>
              </a:ext>
            </a:extLst>
          </p:cNvPr>
          <p:cNvCxnSpPr>
            <a:cxnSpLocks/>
          </p:cNvCxnSpPr>
          <p:nvPr/>
        </p:nvCxnSpPr>
        <p:spPr>
          <a:xfrm>
            <a:off x="8595282" y="4865146"/>
            <a:ext cx="953455" cy="3"/>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9407633-9596-EE51-C915-71CB6C5EDD40}"/>
              </a:ext>
            </a:extLst>
          </p:cNvPr>
          <p:cNvCxnSpPr>
            <a:cxnSpLocks/>
          </p:cNvCxnSpPr>
          <p:nvPr/>
        </p:nvCxnSpPr>
        <p:spPr>
          <a:xfrm flipH="1" flipV="1">
            <a:off x="1631991" y="4077274"/>
            <a:ext cx="1" cy="391082"/>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9832D5D-8613-732D-914E-AF1E2537A177}"/>
              </a:ext>
            </a:extLst>
          </p:cNvPr>
          <p:cNvCxnSpPr>
            <a:cxnSpLocks/>
          </p:cNvCxnSpPr>
          <p:nvPr/>
        </p:nvCxnSpPr>
        <p:spPr>
          <a:xfrm flipV="1">
            <a:off x="4608000" y="4068296"/>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F8AE3DE-4356-4593-3604-B384AFC1F57D}"/>
              </a:ext>
            </a:extLst>
          </p:cNvPr>
          <p:cNvCxnSpPr>
            <a:cxnSpLocks/>
          </p:cNvCxnSpPr>
          <p:nvPr/>
        </p:nvCxnSpPr>
        <p:spPr>
          <a:xfrm flipV="1">
            <a:off x="7584009" y="4059318"/>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35769D2-9F35-EF1E-882D-EC4BB5039365}"/>
              </a:ext>
            </a:extLst>
          </p:cNvPr>
          <p:cNvCxnSpPr>
            <a:cxnSpLocks/>
          </p:cNvCxnSpPr>
          <p:nvPr/>
        </p:nvCxnSpPr>
        <p:spPr>
          <a:xfrm flipV="1">
            <a:off x="10560018" y="4050340"/>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sp>
        <p:nvSpPr>
          <p:cNvPr id="62" name="Isosceles Triangle 31">
            <a:extLst>
              <a:ext uri="{FF2B5EF4-FFF2-40B4-BE49-F238E27FC236}">
                <a16:creationId xmlns:a16="http://schemas.microsoft.com/office/drawing/2014/main" id="{2CA52757-1A2D-401F-C685-5229026EE26D}"/>
              </a:ext>
            </a:extLst>
          </p:cNvPr>
          <p:cNvSpPr/>
          <p:nvPr/>
        </p:nvSpPr>
        <p:spPr>
          <a:xfrm rot="5400000">
            <a:off x="2998195" y="4778116"/>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3" name="Isosceles Triangle 32">
            <a:extLst>
              <a:ext uri="{FF2B5EF4-FFF2-40B4-BE49-F238E27FC236}">
                <a16:creationId xmlns:a16="http://schemas.microsoft.com/office/drawing/2014/main" id="{FD1098EE-3764-DC35-8158-D8F77B9281C5}"/>
              </a:ext>
            </a:extLst>
          </p:cNvPr>
          <p:cNvSpPr/>
          <p:nvPr/>
        </p:nvSpPr>
        <p:spPr>
          <a:xfrm rot="5400000">
            <a:off x="5970001" y="4788186"/>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4" name="Isosceles Triangle 36">
            <a:extLst>
              <a:ext uri="{FF2B5EF4-FFF2-40B4-BE49-F238E27FC236}">
                <a16:creationId xmlns:a16="http://schemas.microsoft.com/office/drawing/2014/main" id="{A8478E47-AD8B-8A15-E7F9-C0A963DF1043}"/>
              </a:ext>
            </a:extLst>
          </p:cNvPr>
          <p:cNvSpPr/>
          <p:nvPr/>
        </p:nvSpPr>
        <p:spPr>
          <a:xfrm rot="5400000">
            <a:off x="8941807" y="4788096"/>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5" name="!!Safety Rectangle">
            <a:extLst>
              <a:ext uri="{FF2B5EF4-FFF2-40B4-BE49-F238E27FC236}">
                <a16:creationId xmlns:a16="http://schemas.microsoft.com/office/drawing/2014/main" id="{26528530-8820-A353-9ED5-03F38B3B2F90}"/>
              </a:ext>
            </a:extLst>
          </p:cNvPr>
          <p:cNvSpPr/>
          <p:nvPr/>
        </p:nvSpPr>
        <p:spPr bwMode="auto">
          <a:xfrm rot="16200000">
            <a:off x="1228226" y="3860484"/>
            <a:ext cx="792065" cy="2007090"/>
          </a:xfrm>
          <a:prstGeom prst="round2SameRect">
            <a:avLst>
              <a:gd name="adj1" fmla="val 0"/>
              <a:gd name="adj2" fmla="val 0"/>
            </a:avLst>
          </a:prstGeom>
          <a:solidFill>
            <a:schemeClr val="tx2"/>
          </a:solidFill>
          <a:ln w="12700" cap="flat" cmpd="sng" algn="ctr">
            <a:noFill/>
            <a:prstDash val="dash"/>
            <a:round/>
            <a:headEnd type="none" w="med" len="med"/>
            <a:tailEnd type="none" w="med" len="med"/>
          </a:ln>
          <a:effectLst/>
        </p:spPr>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Safety</a:t>
            </a:r>
          </a:p>
        </p:txBody>
      </p:sp>
      <p:sp>
        <p:nvSpPr>
          <p:cNvPr id="66" name="Rectangle: Top Corners Rounded 6">
            <a:extLst>
              <a:ext uri="{FF2B5EF4-FFF2-40B4-BE49-F238E27FC236}">
                <a16:creationId xmlns:a16="http://schemas.microsoft.com/office/drawing/2014/main" id="{272205FB-7A47-5D8B-31C6-B70AC1185D17}"/>
              </a:ext>
            </a:extLst>
          </p:cNvPr>
          <p:cNvSpPr/>
          <p:nvPr/>
        </p:nvSpPr>
        <p:spPr bwMode="auto">
          <a:xfrm>
            <a:off x="620714" y="3506230"/>
            <a:ext cx="10950572" cy="589935"/>
          </a:xfrm>
          <a:prstGeom prst="round2SameRect">
            <a:avLst>
              <a:gd name="adj1" fmla="val 46882"/>
              <a:gd name="adj2" fmla="val 0"/>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Support</a:t>
            </a:r>
          </a:p>
        </p:txBody>
      </p:sp>
      <p:sp>
        <p:nvSpPr>
          <p:cNvPr id="67" name="Rectangle 66">
            <a:extLst>
              <a:ext uri="{FF2B5EF4-FFF2-40B4-BE49-F238E27FC236}">
                <a16:creationId xmlns:a16="http://schemas.microsoft.com/office/drawing/2014/main" id="{FD086074-25D3-A06C-63EA-E498E979B43E}"/>
              </a:ext>
            </a:extLst>
          </p:cNvPr>
          <p:cNvSpPr/>
          <p:nvPr/>
        </p:nvSpPr>
        <p:spPr bwMode="auto">
          <a:xfrm>
            <a:off x="3604443" y="4482894"/>
            <a:ext cx="2008800" cy="792000"/>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Report</a:t>
            </a:r>
          </a:p>
        </p:txBody>
      </p:sp>
      <p:sp>
        <p:nvSpPr>
          <p:cNvPr id="68" name="Rectangle 67">
            <a:extLst>
              <a:ext uri="{FF2B5EF4-FFF2-40B4-BE49-F238E27FC236}">
                <a16:creationId xmlns:a16="http://schemas.microsoft.com/office/drawing/2014/main" id="{89CE738E-B3AF-AEC8-67FC-AFA252540F20}"/>
              </a:ext>
            </a:extLst>
          </p:cNvPr>
          <p:cNvSpPr/>
          <p:nvPr/>
        </p:nvSpPr>
        <p:spPr bwMode="auto">
          <a:xfrm>
            <a:off x="6580449" y="4482894"/>
            <a:ext cx="2008800" cy="792000"/>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Action</a:t>
            </a:r>
          </a:p>
        </p:txBody>
      </p:sp>
      <p:sp>
        <p:nvSpPr>
          <p:cNvPr id="69" name="Rectangle: Top Corners Rounded 2">
            <a:extLst>
              <a:ext uri="{FF2B5EF4-FFF2-40B4-BE49-F238E27FC236}">
                <a16:creationId xmlns:a16="http://schemas.microsoft.com/office/drawing/2014/main" id="{CD3E5816-4512-6823-BE45-F506B8FBAE6E}"/>
              </a:ext>
            </a:extLst>
          </p:cNvPr>
          <p:cNvSpPr/>
          <p:nvPr/>
        </p:nvSpPr>
        <p:spPr bwMode="auto">
          <a:xfrm rot="5400000">
            <a:off x="10148732" y="3855696"/>
            <a:ext cx="792000" cy="2008800"/>
          </a:xfrm>
          <a:prstGeom prst="round2SameRect">
            <a:avLst>
              <a:gd name="adj1" fmla="val 0"/>
              <a:gd name="adj2" fmla="val 0"/>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Feedback</a:t>
            </a:r>
          </a:p>
        </p:txBody>
      </p:sp>
      <p:cxnSp>
        <p:nvCxnSpPr>
          <p:cNvPr id="70" name="Straight Connector 69">
            <a:extLst>
              <a:ext uri="{FF2B5EF4-FFF2-40B4-BE49-F238E27FC236}">
                <a16:creationId xmlns:a16="http://schemas.microsoft.com/office/drawing/2014/main" id="{11F60771-5B90-6DA2-A13D-E360E736D3D7}"/>
              </a:ext>
            </a:extLst>
          </p:cNvPr>
          <p:cNvCxnSpPr>
            <a:cxnSpLocks/>
          </p:cNvCxnSpPr>
          <p:nvPr/>
        </p:nvCxnSpPr>
        <p:spPr>
          <a:xfrm flipV="1">
            <a:off x="1631991" y="5256096"/>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A60A7AD-C370-1831-D66F-B13EF2308206}"/>
              </a:ext>
            </a:extLst>
          </p:cNvPr>
          <p:cNvCxnSpPr>
            <a:cxnSpLocks/>
          </p:cNvCxnSpPr>
          <p:nvPr/>
        </p:nvCxnSpPr>
        <p:spPr>
          <a:xfrm flipV="1">
            <a:off x="10561329" y="5237599"/>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3620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36CC-AB27-DB16-5F4C-7BB9F246FE7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50D06DD-6255-D34A-29DB-D9F2042BC69A}"/>
              </a:ext>
            </a:extLst>
          </p:cNvPr>
          <p:cNvSpPr/>
          <p:nvPr/>
        </p:nvSpPr>
        <p:spPr>
          <a:xfrm>
            <a:off x="0" y="0"/>
            <a:ext cx="12192000" cy="2275840"/>
          </a:xfrm>
          <a:prstGeom prst="rect">
            <a:avLst/>
          </a:prstGeom>
          <a:solidFill>
            <a:srgbClr val="158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Freeform 2">
            <a:extLst>
              <a:ext uri="{FF2B5EF4-FFF2-40B4-BE49-F238E27FC236}">
                <a16:creationId xmlns:a16="http://schemas.microsoft.com/office/drawing/2014/main" id="{C8D846DB-9190-3DAF-900F-36401CE7473F}"/>
              </a:ext>
            </a:extLst>
          </p:cNvPr>
          <p:cNvSpPr/>
          <p:nvPr/>
        </p:nvSpPr>
        <p:spPr>
          <a:xfrm>
            <a:off x="168845" y="112113"/>
            <a:ext cx="1578676" cy="546124"/>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2"/>
            <a:stretch>
              <a:fillRect t="-44495" b="-48217"/>
            </a:stretch>
          </a:blipFill>
        </p:spPr>
        <p:txBody>
          <a:bodyPr/>
          <a:lstStyle/>
          <a:p>
            <a:pPr defTabSz="609630"/>
            <a:endParaRPr lang="en-GB" sz="1200" noProof="0" dirty="0">
              <a:solidFill>
                <a:prstClr val="black"/>
              </a:solidFill>
              <a:latin typeface="Calibri"/>
            </a:endParaRPr>
          </a:p>
        </p:txBody>
      </p:sp>
      <p:sp>
        <p:nvSpPr>
          <p:cNvPr id="6" name="Text 1">
            <a:extLst>
              <a:ext uri="{FF2B5EF4-FFF2-40B4-BE49-F238E27FC236}">
                <a16:creationId xmlns:a16="http://schemas.microsoft.com/office/drawing/2014/main" id="{7B23BE5C-7A96-9865-0350-A3649137DC87}"/>
              </a:ext>
            </a:extLst>
          </p:cNvPr>
          <p:cNvSpPr/>
          <p:nvPr/>
        </p:nvSpPr>
        <p:spPr>
          <a:xfrm>
            <a:off x="567140" y="756330"/>
            <a:ext cx="11198156" cy="878944"/>
          </a:xfrm>
          <a:prstGeom prst="rect">
            <a:avLst/>
          </a:prstGeom>
          <a:noFill/>
          <a:ln/>
        </p:spPr>
        <p:txBody>
          <a:bodyPr wrap="square" rtlCol="0" anchor="t"/>
          <a:lstStyle/>
          <a:p>
            <a:r>
              <a:rPr lang="en-GB" sz="2400" b="1" noProof="0" dirty="0">
                <a:solidFill>
                  <a:schemeClr val="bg1"/>
                </a:solidFill>
                <a:latin typeface="Arial" pitchFamily="34" charset="0"/>
                <a:cs typeface="Arial" pitchFamily="34" charset="-120"/>
              </a:rPr>
              <a:t>The evolved framework: a journey that begins with safety and closes with prevention, supporting victims throughout</a:t>
            </a:r>
          </a:p>
        </p:txBody>
      </p:sp>
      <p:sp>
        <p:nvSpPr>
          <p:cNvPr id="26" name="!!Support Rectangle">
            <a:extLst>
              <a:ext uri="{FF2B5EF4-FFF2-40B4-BE49-F238E27FC236}">
                <a16:creationId xmlns:a16="http://schemas.microsoft.com/office/drawing/2014/main" id="{858408D3-6FC0-FB34-41C5-072822193B75}"/>
              </a:ext>
            </a:extLst>
          </p:cNvPr>
          <p:cNvSpPr/>
          <p:nvPr/>
        </p:nvSpPr>
        <p:spPr bwMode="auto">
          <a:xfrm>
            <a:off x="568090" y="5097995"/>
            <a:ext cx="10950576" cy="589935"/>
          </a:xfrm>
          <a:prstGeom prst="round2SameRect">
            <a:avLst>
              <a:gd name="adj1" fmla="val 0"/>
              <a:gd name="adj2" fmla="val 50000"/>
            </a:avLst>
          </a:prstGeom>
          <a:solidFill>
            <a:srgbClr val="1E497D"/>
          </a:solidFill>
          <a:ln w="12700" cap="flat" cmpd="sng" algn="ctr">
            <a:solidFill>
              <a:srgbClr val="1E497D"/>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Prevention</a:t>
            </a:r>
          </a:p>
        </p:txBody>
      </p:sp>
      <p:sp>
        <p:nvSpPr>
          <p:cNvPr id="27" name="Isosceles Triangle 22">
            <a:extLst>
              <a:ext uri="{FF2B5EF4-FFF2-40B4-BE49-F238E27FC236}">
                <a16:creationId xmlns:a16="http://schemas.microsoft.com/office/drawing/2014/main" id="{A27A4171-9FED-F726-8F59-C7B14925CE0E}"/>
              </a:ext>
            </a:extLst>
          </p:cNvPr>
          <p:cNvSpPr/>
          <p:nvPr/>
        </p:nvSpPr>
        <p:spPr>
          <a:xfrm rot="10800000">
            <a:off x="10381389" y="4809460"/>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8" name="Isosceles Triangle 24">
            <a:extLst>
              <a:ext uri="{FF2B5EF4-FFF2-40B4-BE49-F238E27FC236}">
                <a16:creationId xmlns:a16="http://schemas.microsoft.com/office/drawing/2014/main" id="{B66E5416-D86F-2681-4C52-C56ED643F2AD}"/>
              </a:ext>
            </a:extLst>
          </p:cNvPr>
          <p:cNvSpPr/>
          <p:nvPr/>
        </p:nvSpPr>
        <p:spPr>
          <a:xfrm>
            <a:off x="1453368" y="4813210"/>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29" name="Straight Connector 28">
            <a:extLst>
              <a:ext uri="{FF2B5EF4-FFF2-40B4-BE49-F238E27FC236}">
                <a16:creationId xmlns:a16="http://schemas.microsoft.com/office/drawing/2014/main" id="{3DE3A6D8-5CE1-B56B-589A-78A7CDA365A6}"/>
              </a:ext>
            </a:extLst>
          </p:cNvPr>
          <p:cNvCxnSpPr>
            <a:cxnSpLocks/>
          </p:cNvCxnSpPr>
          <p:nvPr/>
        </p:nvCxnSpPr>
        <p:spPr>
          <a:xfrm>
            <a:off x="2589696" y="4322850"/>
            <a:ext cx="953454" cy="758"/>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670B56B-EE31-079B-F084-95A98897AB39}"/>
              </a:ext>
            </a:extLst>
          </p:cNvPr>
          <p:cNvCxnSpPr>
            <a:cxnSpLocks/>
          </p:cNvCxnSpPr>
          <p:nvPr/>
        </p:nvCxnSpPr>
        <p:spPr>
          <a:xfrm>
            <a:off x="5565702" y="4323608"/>
            <a:ext cx="953454" cy="0"/>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CD108D0-8ACB-41A4-21E5-C3A6EC344403}"/>
              </a:ext>
            </a:extLst>
          </p:cNvPr>
          <p:cNvCxnSpPr>
            <a:cxnSpLocks/>
          </p:cNvCxnSpPr>
          <p:nvPr/>
        </p:nvCxnSpPr>
        <p:spPr>
          <a:xfrm>
            <a:off x="8541708" y="4323608"/>
            <a:ext cx="953455" cy="3"/>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0F50CC5-4085-D68C-D42B-744248F17156}"/>
              </a:ext>
            </a:extLst>
          </p:cNvPr>
          <p:cNvCxnSpPr>
            <a:cxnSpLocks/>
          </p:cNvCxnSpPr>
          <p:nvPr/>
        </p:nvCxnSpPr>
        <p:spPr>
          <a:xfrm flipH="1" flipV="1">
            <a:off x="1578417" y="3535736"/>
            <a:ext cx="1" cy="391082"/>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A8B1412-5A03-026C-3AD2-EBC42216473F}"/>
              </a:ext>
            </a:extLst>
          </p:cNvPr>
          <p:cNvCxnSpPr>
            <a:cxnSpLocks/>
          </p:cNvCxnSpPr>
          <p:nvPr/>
        </p:nvCxnSpPr>
        <p:spPr>
          <a:xfrm flipV="1">
            <a:off x="4554426" y="3526758"/>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2890925-A91F-D88E-77CF-42307963B421}"/>
              </a:ext>
            </a:extLst>
          </p:cNvPr>
          <p:cNvCxnSpPr>
            <a:cxnSpLocks/>
          </p:cNvCxnSpPr>
          <p:nvPr/>
        </p:nvCxnSpPr>
        <p:spPr>
          <a:xfrm flipV="1">
            <a:off x="7530435" y="3517780"/>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E611DF7-B1F3-D1A3-018F-01D0A7F3F1F3}"/>
              </a:ext>
            </a:extLst>
          </p:cNvPr>
          <p:cNvCxnSpPr>
            <a:cxnSpLocks/>
          </p:cNvCxnSpPr>
          <p:nvPr/>
        </p:nvCxnSpPr>
        <p:spPr>
          <a:xfrm flipV="1">
            <a:off x="10506444" y="3508802"/>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sp>
        <p:nvSpPr>
          <p:cNvPr id="36" name="Isosceles Triangle 31">
            <a:extLst>
              <a:ext uri="{FF2B5EF4-FFF2-40B4-BE49-F238E27FC236}">
                <a16:creationId xmlns:a16="http://schemas.microsoft.com/office/drawing/2014/main" id="{CD4B445F-D20E-62A9-5695-049D8EE99DBA}"/>
              </a:ext>
            </a:extLst>
          </p:cNvPr>
          <p:cNvSpPr/>
          <p:nvPr/>
        </p:nvSpPr>
        <p:spPr>
          <a:xfrm rot="5400000">
            <a:off x="2944621" y="4236578"/>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7" name="Isosceles Triangle 32">
            <a:extLst>
              <a:ext uri="{FF2B5EF4-FFF2-40B4-BE49-F238E27FC236}">
                <a16:creationId xmlns:a16="http://schemas.microsoft.com/office/drawing/2014/main" id="{B99AB19A-D80C-1C5F-B512-544B4C76BBF7}"/>
              </a:ext>
            </a:extLst>
          </p:cNvPr>
          <p:cNvSpPr/>
          <p:nvPr/>
        </p:nvSpPr>
        <p:spPr>
          <a:xfrm rot="5400000">
            <a:off x="5916427" y="4246648"/>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8" name="Isosceles Triangle 36">
            <a:extLst>
              <a:ext uri="{FF2B5EF4-FFF2-40B4-BE49-F238E27FC236}">
                <a16:creationId xmlns:a16="http://schemas.microsoft.com/office/drawing/2014/main" id="{ADCBFD01-1B28-FF11-E2E1-692674D4E598}"/>
              </a:ext>
            </a:extLst>
          </p:cNvPr>
          <p:cNvSpPr/>
          <p:nvPr/>
        </p:nvSpPr>
        <p:spPr>
          <a:xfrm rot="5400000">
            <a:off x="8888233" y="4246558"/>
            <a:ext cx="252000" cy="144000"/>
          </a:xfrm>
          <a:prstGeom prst="triangle">
            <a:avLst/>
          </a:prstGeom>
          <a:solidFill>
            <a:srgbClr val="1E497D"/>
          </a:solidFill>
          <a:ln>
            <a:solidFill>
              <a:srgbClr val="1E49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9" name="!!Safety Rectangle">
            <a:extLst>
              <a:ext uri="{FF2B5EF4-FFF2-40B4-BE49-F238E27FC236}">
                <a16:creationId xmlns:a16="http://schemas.microsoft.com/office/drawing/2014/main" id="{D6792BCC-EB38-1E9D-A979-D735953B1339}"/>
              </a:ext>
            </a:extLst>
          </p:cNvPr>
          <p:cNvSpPr/>
          <p:nvPr/>
        </p:nvSpPr>
        <p:spPr bwMode="auto">
          <a:xfrm rot="16200000">
            <a:off x="1174652" y="3318946"/>
            <a:ext cx="792065" cy="2007090"/>
          </a:xfrm>
          <a:prstGeom prst="round2SameRect">
            <a:avLst>
              <a:gd name="adj1" fmla="val 0"/>
              <a:gd name="adj2" fmla="val 0"/>
            </a:avLst>
          </a:prstGeom>
          <a:solidFill>
            <a:schemeClr val="tx2"/>
          </a:solidFill>
          <a:ln w="12700" cap="flat" cmpd="sng" algn="ctr">
            <a:noFill/>
            <a:prstDash val="dash"/>
            <a:round/>
            <a:headEnd type="none" w="med" len="med"/>
            <a:tailEnd type="none" w="med" len="med"/>
          </a:ln>
          <a:effectLst/>
        </p:spPr>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Safety</a:t>
            </a:r>
          </a:p>
        </p:txBody>
      </p:sp>
      <p:sp>
        <p:nvSpPr>
          <p:cNvPr id="40" name="Rectangle: Top Corners Rounded 6">
            <a:extLst>
              <a:ext uri="{FF2B5EF4-FFF2-40B4-BE49-F238E27FC236}">
                <a16:creationId xmlns:a16="http://schemas.microsoft.com/office/drawing/2014/main" id="{5980C924-1D30-ABE3-D8F1-A7D36C726946}"/>
              </a:ext>
            </a:extLst>
          </p:cNvPr>
          <p:cNvSpPr/>
          <p:nvPr/>
        </p:nvSpPr>
        <p:spPr bwMode="auto">
          <a:xfrm>
            <a:off x="567140" y="2964692"/>
            <a:ext cx="10950572" cy="589935"/>
          </a:xfrm>
          <a:prstGeom prst="round2SameRect">
            <a:avLst>
              <a:gd name="adj1" fmla="val 46882"/>
              <a:gd name="adj2" fmla="val 0"/>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Support</a:t>
            </a:r>
          </a:p>
        </p:txBody>
      </p:sp>
      <p:sp>
        <p:nvSpPr>
          <p:cNvPr id="41" name="Rectangle 40">
            <a:extLst>
              <a:ext uri="{FF2B5EF4-FFF2-40B4-BE49-F238E27FC236}">
                <a16:creationId xmlns:a16="http://schemas.microsoft.com/office/drawing/2014/main" id="{E7440799-8C42-2B29-28A2-6F45C0A06EE0}"/>
              </a:ext>
            </a:extLst>
          </p:cNvPr>
          <p:cNvSpPr/>
          <p:nvPr/>
        </p:nvSpPr>
        <p:spPr bwMode="auto">
          <a:xfrm>
            <a:off x="3550869" y="3941356"/>
            <a:ext cx="2008800" cy="792000"/>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Report</a:t>
            </a:r>
          </a:p>
        </p:txBody>
      </p:sp>
      <p:sp>
        <p:nvSpPr>
          <p:cNvPr id="42" name="Rectangle 41">
            <a:extLst>
              <a:ext uri="{FF2B5EF4-FFF2-40B4-BE49-F238E27FC236}">
                <a16:creationId xmlns:a16="http://schemas.microsoft.com/office/drawing/2014/main" id="{3113D54C-1940-74F3-AEB6-C69720E49A74}"/>
              </a:ext>
            </a:extLst>
          </p:cNvPr>
          <p:cNvSpPr/>
          <p:nvPr/>
        </p:nvSpPr>
        <p:spPr bwMode="auto">
          <a:xfrm>
            <a:off x="6526875" y="3941356"/>
            <a:ext cx="2008800" cy="792000"/>
          </a:xfrm>
          <a:prstGeom prst="rect">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Action</a:t>
            </a:r>
          </a:p>
        </p:txBody>
      </p:sp>
      <p:sp>
        <p:nvSpPr>
          <p:cNvPr id="43" name="Rectangle: Top Corners Rounded 2">
            <a:extLst>
              <a:ext uri="{FF2B5EF4-FFF2-40B4-BE49-F238E27FC236}">
                <a16:creationId xmlns:a16="http://schemas.microsoft.com/office/drawing/2014/main" id="{AA632313-C5AC-9E24-0529-1B21150999D1}"/>
              </a:ext>
            </a:extLst>
          </p:cNvPr>
          <p:cNvSpPr/>
          <p:nvPr/>
        </p:nvSpPr>
        <p:spPr bwMode="auto">
          <a:xfrm rot="5400000">
            <a:off x="10095158" y="3314158"/>
            <a:ext cx="792000" cy="2008800"/>
          </a:xfrm>
          <a:prstGeom prst="round2SameRect">
            <a:avLst>
              <a:gd name="adj1" fmla="val 0"/>
              <a:gd name="adj2" fmla="val 0"/>
            </a:avLst>
          </a:prstGeom>
          <a:solidFill>
            <a:srgbClr val="1E497D"/>
          </a:solidFill>
          <a:ln w="12700" cap="flat" cmpd="sng" algn="ctr">
            <a:noFill/>
            <a:prstDash val="solid"/>
            <a:round/>
            <a:headEnd type="none" w="med" len="med"/>
            <a:tailEnd type="none" w="med" len="med"/>
          </a:ln>
          <a:effectLst/>
        </p:spPr>
        <p:txBody>
          <a:bodyPr rot="0" spcFirstLastPara="0" vertOverflow="overflow" horzOverflow="overflow" vert="vert270" wrap="square" lIns="91440" tIns="45720" rIns="91440" bIns="45720" numCol="1" spcCol="0" rtlCol="0" fromWordArt="0" anchor="ctr" anchorCtr="0" forceAA="0" compatLnSpc="1">
            <a:prstTxWarp prst="textNoShape">
              <a:avLst/>
            </a:prstTxWarp>
            <a:noAutofit/>
          </a:bodyPr>
          <a:lstStyle/>
          <a:p>
            <a:pPr marL="0" marR="0" indent="0" algn="ctr" defTabSz="914400" rtl="0" eaLnBrk="0" fontAlgn="base" latinLnBrk="0" hangingPunct="0">
              <a:lnSpc>
                <a:spcPct val="85000"/>
              </a:lnSpc>
              <a:spcBef>
                <a:spcPct val="0"/>
              </a:spcBef>
              <a:spcAft>
                <a:spcPts val="1200"/>
              </a:spcAft>
              <a:buClrTx/>
              <a:buSzTx/>
              <a:buFontTx/>
              <a:buNone/>
              <a:tabLst/>
            </a:pPr>
            <a:r>
              <a:rPr kumimoji="0" lang="en-GB" sz="24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Feedback</a:t>
            </a:r>
          </a:p>
        </p:txBody>
      </p:sp>
      <p:cxnSp>
        <p:nvCxnSpPr>
          <p:cNvPr id="44" name="Straight Connector 43">
            <a:extLst>
              <a:ext uri="{FF2B5EF4-FFF2-40B4-BE49-F238E27FC236}">
                <a16:creationId xmlns:a16="http://schemas.microsoft.com/office/drawing/2014/main" id="{3FB045D1-9BF6-8490-DDE3-9E689EC07747}"/>
              </a:ext>
            </a:extLst>
          </p:cNvPr>
          <p:cNvCxnSpPr>
            <a:cxnSpLocks/>
          </p:cNvCxnSpPr>
          <p:nvPr/>
        </p:nvCxnSpPr>
        <p:spPr>
          <a:xfrm flipV="1">
            <a:off x="1578417" y="4714558"/>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2D8ED24-1AF1-EE78-7E47-94BE1243E199}"/>
              </a:ext>
            </a:extLst>
          </p:cNvPr>
          <p:cNvCxnSpPr>
            <a:cxnSpLocks/>
          </p:cNvCxnSpPr>
          <p:nvPr/>
        </p:nvCxnSpPr>
        <p:spPr>
          <a:xfrm flipV="1">
            <a:off x="10507755" y="4696061"/>
            <a:ext cx="0" cy="401934"/>
          </a:xfrm>
          <a:prstGeom prst="line">
            <a:avLst/>
          </a:prstGeom>
          <a:ln w="19050">
            <a:solidFill>
              <a:srgbClr val="1E497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79007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A48A5E81-7D81-60A2-07E7-464DA98443C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42C7BFDE-35DE-41D8-5CAB-7E0DD17AF13B}"/>
              </a:ext>
            </a:extLst>
          </p:cNvPr>
          <p:cNvSpPr/>
          <p:nvPr/>
        </p:nvSpPr>
        <p:spPr>
          <a:xfrm>
            <a:off x="695668" y="2592280"/>
            <a:ext cx="8572619" cy="1479624"/>
          </a:xfrm>
          <a:prstGeom prst="rect">
            <a:avLst/>
          </a:prstGeom>
          <a:noFill/>
          <a:ln/>
        </p:spPr>
        <p:txBody>
          <a:bodyPr wrap="square" rtlCol="0" anchor="t"/>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So, what are those with lived experience looking for at each step of the reporting pathway? </a:t>
            </a:r>
          </a:p>
        </p:txBody>
      </p:sp>
      <p:sp>
        <p:nvSpPr>
          <p:cNvPr id="22" name="Freeform 4">
            <a:extLst>
              <a:ext uri="{FF2B5EF4-FFF2-40B4-BE49-F238E27FC236}">
                <a16:creationId xmlns:a16="http://schemas.microsoft.com/office/drawing/2014/main" id="{912CBC59-E004-7295-D724-8CB102AD2220}"/>
              </a:ext>
            </a:extLst>
          </p:cNvPr>
          <p:cNvSpPr/>
          <p:nvPr/>
        </p:nvSpPr>
        <p:spPr>
          <a:xfrm>
            <a:off x="60960" y="123515"/>
            <a:ext cx="2180473" cy="754309"/>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2110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E6D6F-978C-F88C-0561-31CAA13E7154}"/>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A1F97C4-2D1C-59C9-3162-309E5354E5E0}"/>
              </a:ext>
            </a:extLst>
          </p:cNvPr>
          <p:cNvSpPr/>
          <p:nvPr/>
        </p:nvSpPr>
        <p:spPr>
          <a:xfrm>
            <a:off x="567140" y="1505354"/>
            <a:ext cx="11161580" cy="670560"/>
          </a:xfrm>
          <a:prstGeom prst="rect">
            <a:avLst/>
          </a:prstGeom>
          <a:noFill/>
          <a:ln/>
        </p:spPr>
        <p:txBody>
          <a:bodyPr wrap="square" rtlCol="0" anchor="t"/>
          <a:lstStyle/>
          <a:p>
            <a:r>
              <a:rPr lang="en-GB" sz="1400" noProof="0" dirty="0">
                <a:solidFill>
                  <a:srgbClr val="083519"/>
                </a:solidFill>
              </a:rPr>
              <a:t>During and immediately after an incident, victims feel exposed, vulnerable and alone. Their core priority is escaping the incident and any ongoing threat, as well as beginning to make sense of and process what has happened. </a:t>
            </a:r>
            <a:endParaRPr lang="en-GB" sz="1400" noProof="0" dirty="0">
              <a:latin typeface="Arial" panose="020B0604020202020204" pitchFamily="34" charset="0"/>
              <a:cs typeface="Arial" panose="020B0604020202020204" pitchFamily="34" charset="0"/>
            </a:endParaRPr>
          </a:p>
        </p:txBody>
      </p:sp>
      <p:sp>
        <p:nvSpPr>
          <p:cNvPr id="8" name="Freeform 2">
            <a:extLst>
              <a:ext uri="{FF2B5EF4-FFF2-40B4-BE49-F238E27FC236}">
                <a16:creationId xmlns:a16="http://schemas.microsoft.com/office/drawing/2014/main" id="{68EBF999-27D3-2516-2F0D-5960A096E4EF}"/>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endParaRPr lang="en-GB" noProof="0" dirty="0"/>
          </a:p>
        </p:txBody>
      </p:sp>
      <p:sp>
        <p:nvSpPr>
          <p:cNvPr id="23" name="Text 1">
            <a:extLst>
              <a:ext uri="{FF2B5EF4-FFF2-40B4-BE49-F238E27FC236}">
                <a16:creationId xmlns:a16="http://schemas.microsoft.com/office/drawing/2014/main" id="{D7885008-A962-C5BF-09D4-0C473A8E7937}"/>
              </a:ext>
            </a:extLst>
          </p:cNvPr>
          <p:cNvSpPr/>
          <p:nvPr/>
        </p:nvSpPr>
        <p:spPr>
          <a:xfrm>
            <a:off x="567140" y="756330"/>
            <a:ext cx="11379206" cy="878944"/>
          </a:xfrm>
          <a:prstGeom prst="rect">
            <a:avLst/>
          </a:prstGeom>
          <a:noFill/>
          <a:ln/>
        </p:spPr>
        <p:txBody>
          <a:bodyPr wrap="square" rtlCol="0" anchor="t"/>
          <a:lstStyle/>
          <a:p>
            <a:r>
              <a:rPr lang="en-GB" sz="2000" b="1" noProof="0" dirty="0">
                <a:solidFill>
                  <a:srgbClr val="008000"/>
                </a:solidFill>
                <a:latin typeface="Arial" pitchFamily="34" charset="0"/>
                <a:cs typeface="Arial" pitchFamily="34" charset="-120"/>
              </a:rPr>
              <a:t>In the immediate aftermath of an incident, victims need to feel physically safe and emotionally seen</a:t>
            </a:r>
          </a:p>
        </p:txBody>
      </p:sp>
      <p:sp>
        <p:nvSpPr>
          <p:cNvPr id="14" name="TextBox 13">
            <a:extLst>
              <a:ext uri="{FF2B5EF4-FFF2-40B4-BE49-F238E27FC236}">
                <a16:creationId xmlns:a16="http://schemas.microsoft.com/office/drawing/2014/main" id="{C719AA01-92BB-0EFD-6A48-D9BF6B142D99}"/>
              </a:ext>
            </a:extLst>
          </p:cNvPr>
          <p:cNvSpPr txBox="1"/>
          <p:nvPr/>
        </p:nvSpPr>
        <p:spPr>
          <a:xfrm>
            <a:off x="8277570" y="2387842"/>
            <a:ext cx="3451150" cy="3754874"/>
          </a:xfrm>
          <a:prstGeom prst="rect">
            <a:avLst/>
          </a:prstGeom>
          <a:noFill/>
        </p:spPr>
        <p:txBody>
          <a:bodyPr wrap="square">
            <a:spAutoFit/>
          </a:bodyPr>
          <a:lstStyle/>
          <a:p>
            <a:r>
              <a:rPr lang="en-GB" sz="1400" i="1" noProof="0" dirty="0">
                <a:solidFill>
                  <a:srgbClr val="1E6B3C"/>
                </a:solidFill>
                <a:latin typeface="Arial" pitchFamily="34" charset="0"/>
                <a:cs typeface="Arial" pitchFamily="34" charset="-120"/>
              </a:rPr>
              <a:t>“In that moment, you're not really thinking of anything else other than trying to deal with the situation or trying to keep safe.”</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“I think you need emotional help, especially first thing... the people surrounding you, they can give you a bit of help as well”</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“[Staff presence] would make you feel a bit more protected. Just people that you could [go to] for help.“</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“There just needs to be maybe some kind of safety hub somewhere, you know, in all stations, somewhere where you can just go and calm down.”</a:t>
            </a:r>
          </a:p>
        </p:txBody>
      </p:sp>
      <p:sp>
        <p:nvSpPr>
          <p:cNvPr id="10" name="Rectangle 9">
            <a:extLst>
              <a:ext uri="{FF2B5EF4-FFF2-40B4-BE49-F238E27FC236}">
                <a16:creationId xmlns:a16="http://schemas.microsoft.com/office/drawing/2014/main" id="{2371505D-BF26-BD7D-D3DB-C5353A8851A1}"/>
              </a:ext>
            </a:extLst>
          </p:cNvPr>
          <p:cNvSpPr/>
          <p:nvPr/>
        </p:nvSpPr>
        <p:spPr>
          <a:xfrm>
            <a:off x="0" y="5139760"/>
            <a:ext cx="339834" cy="172551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FEEDBACK</a:t>
            </a:r>
          </a:p>
        </p:txBody>
      </p:sp>
      <p:sp>
        <p:nvSpPr>
          <p:cNvPr id="11" name="Rectangle 10">
            <a:extLst>
              <a:ext uri="{FF2B5EF4-FFF2-40B4-BE49-F238E27FC236}">
                <a16:creationId xmlns:a16="http://schemas.microsoft.com/office/drawing/2014/main" id="{E207E280-6071-ABD8-1874-1CECF63CF333}"/>
              </a:ext>
            </a:extLst>
          </p:cNvPr>
          <p:cNvSpPr/>
          <p:nvPr/>
        </p:nvSpPr>
        <p:spPr>
          <a:xfrm>
            <a:off x="0" y="3427128"/>
            <a:ext cx="339834" cy="171263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ACTION</a:t>
            </a:r>
          </a:p>
        </p:txBody>
      </p:sp>
      <p:sp>
        <p:nvSpPr>
          <p:cNvPr id="12" name="Rectangle 11">
            <a:extLst>
              <a:ext uri="{FF2B5EF4-FFF2-40B4-BE49-F238E27FC236}">
                <a16:creationId xmlns:a16="http://schemas.microsoft.com/office/drawing/2014/main" id="{B54E53D9-64EA-E47E-C6D3-097630C045D0}"/>
              </a:ext>
            </a:extLst>
          </p:cNvPr>
          <p:cNvSpPr/>
          <p:nvPr/>
        </p:nvSpPr>
        <p:spPr>
          <a:xfrm>
            <a:off x="0" y="1708056"/>
            <a:ext cx="339834" cy="171907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REPORT</a:t>
            </a:r>
          </a:p>
        </p:txBody>
      </p:sp>
      <p:sp>
        <p:nvSpPr>
          <p:cNvPr id="16" name="Rectangle 15">
            <a:extLst>
              <a:ext uri="{FF2B5EF4-FFF2-40B4-BE49-F238E27FC236}">
                <a16:creationId xmlns:a16="http://schemas.microsoft.com/office/drawing/2014/main" id="{109961A4-A1C5-D213-7888-AD2873877586}"/>
              </a:ext>
            </a:extLst>
          </p:cNvPr>
          <p:cNvSpPr/>
          <p:nvPr/>
        </p:nvSpPr>
        <p:spPr>
          <a:xfrm>
            <a:off x="0" y="-9144"/>
            <a:ext cx="339834" cy="1717200"/>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SAFETY</a:t>
            </a:r>
          </a:p>
        </p:txBody>
      </p:sp>
      <p:sp>
        <p:nvSpPr>
          <p:cNvPr id="2" name="Rectangle: Rounded Corners 9">
            <a:extLst>
              <a:ext uri="{FF2B5EF4-FFF2-40B4-BE49-F238E27FC236}">
                <a16:creationId xmlns:a16="http://schemas.microsoft.com/office/drawing/2014/main" id="{6546EDED-EACD-3194-7071-0855A145DE39}"/>
              </a:ext>
            </a:extLst>
          </p:cNvPr>
          <p:cNvSpPr/>
          <p:nvPr/>
        </p:nvSpPr>
        <p:spPr>
          <a:xfrm>
            <a:off x="651964" y="2384299"/>
            <a:ext cx="3605938" cy="324104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latin typeface="Arial" pitchFamily="34" charset="0"/>
                <a:cs typeface="Arial" pitchFamily="34" charset="-120"/>
              </a:rPr>
              <a:t>Physical safety: </a:t>
            </a:r>
            <a:r>
              <a:rPr lang="en-GB" sz="1200" noProof="0" dirty="0">
                <a:solidFill>
                  <a:schemeClr val="tx1"/>
                </a:solidFill>
                <a:latin typeface="Arial" pitchFamily="34" charset="0"/>
                <a:cs typeface="Arial" pitchFamily="34" charset="-120"/>
              </a:rPr>
              <a:t>Victims need to escape the situation and reach somewhere secure, in a way that prevents escalation or repetition.</a:t>
            </a:r>
          </a:p>
          <a:p>
            <a:endParaRPr lang="en-GB" sz="1200" noProof="0" dirty="0">
              <a:solidFill>
                <a:schemeClr val="tx1"/>
              </a:solidFill>
              <a:latin typeface="Arial" pitchFamily="34" charset="0"/>
              <a:cs typeface="Arial" pitchFamily="34" charset="-120"/>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Bystanders who are empowered to intervene and protect</a:t>
            </a:r>
          </a:p>
          <a:p>
            <a:pPr marL="171450" indent="-171450">
              <a:spcAft>
                <a:spcPts val="500"/>
              </a:spcAft>
              <a:buFont typeface="Arial" panose="020B0604020202020204" pitchFamily="34" charset="0"/>
              <a:buChar char="•"/>
            </a:pPr>
            <a:r>
              <a:rPr lang="en-GB" sz="1200" noProof="0" dirty="0">
                <a:solidFill>
                  <a:schemeClr val="tx1"/>
                </a:solidFill>
              </a:rPr>
              <a:t>Accessible staff on transport and in stations </a:t>
            </a:r>
          </a:p>
          <a:p>
            <a:pPr marL="171450" indent="-171450">
              <a:spcAft>
                <a:spcPts val="500"/>
              </a:spcAft>
              <a:buFont typeface="Arial" panose="020B0604020202020204" pitchFamily="34" charset="0"/>
              <a:buChar char="•"/>
            </a:pPr>
            <a:r>
              <a:rPr lang="en-GB" sz="1200" noProof="0" dirty="0">
                <a:solidFill>
                  <a:schemeClr val="tx1"/>
                </a:solidFill>
              </a:rPr>
              <a:t>An in-station safety hub or ‘safe-haven’ to seek refuge</a:t>
            </a:r>
          </a:p>
          <a:p>
            <a:pPr marL="171450" indent="-171450">
              <a:spcAft>
                <a:spcPts val="500"/>
              </a:spcAft>
              <a:buFont typeface="Arial" panose="020B0604020202020204" pitchFamily="34" charset="0"/>
              <a:buChar char="•"/>
            </a:pPr>
            <a:r>
              <a:rPr lang="en-GB" sz="1200" noProof="0" dirty="0">
                <a:solidFill>
                  <a:schemeClr val="tx1"/>
                </a:solidFill>
              </a:rPr>
              <a:t>Discreet alert options that don’t draw attention e.g. codewords such as Ask Angela</a:t>
            </a:r>
          </a:p>
          <a:p>
            <a:pPr marL="171450" indent="-171450">
              <a:spcAft>
                <a:spcPts val="500"/>
              </a:spcAft>
              <a:buFont typeface="Arial" panose="020B0604020202020204" pitchFamily="34" charset="0"/>
              <a:buChar char="•"/>
            </a:pPr>
            <a:endParaRPr lang="en-GB" sz="1200" noProof="0" dirty="0">
              <a:solidFill>
                <a:schemeClr val="tx1"/>
              </a:solidFill>
            </a:endParaRPr>
          </a:p>
          <a:p>
            <a:pPr marL="171450" indent="-171450">
              <a:spcAft>
                <a:spcPts val="500"/>
              </a:spcAft>
              <a:buFont typeface="Arial" panose="020B0604020202020204" pitchFamily="34" charset="0"/>
              <a:buChar char="•"/>
            </a:pPr>
            <a:endParaRPr lang="en-GB" sz="1200" noProof="0" dirty="0">
              <a:solidFill>
                <a:schemeClr val="tx1"/>
              </a:solidFill>
            </a:endParaRPr>
          </a:p>
          <a:p>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p:txBody>
      </p:sp>
      <p:sp>
        <p:nvSpPr>
          <p:cNvPr id="4" name="Rectangle: Rounded Corners 9">
            <a:extLst>
              <a:ext uri="{FF2B5EF4-FFF2-40B4-BE49-F238E27FC236}">
                <a16:creationId xmlns:a16="http://schemas.microsoft.com/office/drawing/2014/main" id="{6F0A6E4D-84B0-F764-5946-BDAD91EA45FD}"/>
              </a:ext>
            </a:extLst>
          </p:cNvPr>
          <p:cNvSpPr/>
          <p:nvPr/>
        </p:nvSpPr>
        <p:spPr>
          <a:xfrm>
            <a:off x="4359502" y="2384299"/>
            <a:ext cx="3605938" cy="324104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latin typeface="Arial" pitchFamily="34" charset="0"/>
                <a:cs typeface="Arial" pitchFamily="34" charset="-120"/>
              </a:rPr>
              <a:t>Feeling seen: </a:t>
            </a:r>
            <a:r>
              <a:rPr lang="en-GB" sz="1200" noProof="0" dirty="0">
                <a:solidFill>
                  <a:schemeClr val="tx1"/>
                </a:solidFill>
                <a:latin typeface="Arial" pitchFamily="34" charset="0"/>
                <a:cs typeface="Arial" pitchFamily="34" charset="-120"/>
              </a:rPr>
              <a:t>Victims need to feel acknowledged and not alone in the immediate aftermath.</a:t>
            </a:r>
            <a:br>
              <a:rPr lang="en-GB" sz="1200" noProof="0" dirty="0">
                <a:solidFill>
                  <a:schemeClr val="tx1"/>
                </a:solidFill>
                <a:latin typeface="Arial" pitchFamily="34" charset="0"/>
                <a:cs typeface="Arial" pitchFamily="34" charset="-120"/>
              </a:rPr>
            </a:br>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Bystanders who acknowledge what has happened rather than silence</a:t>
            </a:r>
          </a:p>
          <a:p>
            <a:pPr marL="171450" indent="-171450">
              <a:spcAft>
                <a:spcPts val="500"/>
              </a:spcAft>
              <a:buFont typeface="Arial" panose="020B0604020202020204" pitchFamily="34" charset="0"/>
              <a:buChar char="•"/>
            </a:pPr>
            <a:r>
              <a:rPr lang="en-GB" sz="1200" noProof="0" dirty="0">
                <a:solidFill>
                  <a:schemeClr val="tx1"/>
                </a:solidFill>
              </a:rPr>
              <a:t>An open and approachable staff presence</a:t>
            </a:r>
          </a:p>
          <a:p>
            <a:pPr marL="171450" indent="-171450">
              <a:spcAft>
                <a:spcPts val="500"/>
              </a:spcAft>
              <a:buFont typeface="Arial" panose="020B0604020202020204" pitchFamily="34" charset="0"/>
              <a:buChar char="•"/>
            </a:pPr>
            <a:r>
              <a:rPr lang="en-GB" sz="1200" noProof="0" dirty="0">
                <a:solidFill>
                  <a:schemeClr val="tx1"/>
                </a:solidFill>
              </a:rPr>
              <a:t>A compassionate and caring first interaction</a:t>
            </a:r>
          </a:p>
          <a:p>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p:txBody>
      </p:sp>
      <p:sp>
        <p:nvSpPr>
          <p:cNvPr id="5" name="Rectangle: Rounded Corners 9">
            <a:extLst>
              <a:ext uri="{FF2B5EF4-FFF2-40B4-BE49-F238E27FC236}">
                <a16:creationId xmlns:a16="http://schemas.microsoft.com/office/drawing/2014/main" id="{5BA7DE31-44DC-E47A-E848-C2F3E22CB0CA}"/>
              </a:ext>
            </a:extLst>
          </p:cNvPr>
          <p:cNvSpPr/>
          <p:nvPr/>
        </p:nvSpPr>
        <p:spPr>
          <a:xfrm>
            <a:off x="651964" y="5704580"/>
            <a:ext cx="7313476" cy="67056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latin typeface="Arial" pitchFamily="34" charset="0"/>
                <a:cs typeface="Arial" pitchFamily="34" charset="-120"/>
              </a:rPr>
              <a:t>Support at this stage: </a:t>
            </a:r>
            <a:r>
              <a:rPr lang="en-GB" sz="1200" noProof="0" dirty="0">
                <a:solidFill>
                  <a:schemeClr val="tx1"/>
                </a:solidFill>
                <a:latin typeface="Arial" pitchFamily="34" charset="0"/>
                <a:cs typeface="Arial" pitchFamily="34" charset="-120"/>
              </a:rPr>
              <a:t>Victims need immediate emotional validation and an open, compassionate presence before they are in any state to consider new steps</a:t>
            </a:r>
          </a:p>
          <a:p>
            <a:endParaRPr lang="en-GB" sz="1200" b="1" noProof="0" dirty="0">
              <a:solidFill>
                <a:schemeClr val="tx1"/>
              </a:solidFill>
              <a:latin typeface="Arial" pitchFamily="34" charset="0"/>
              <a:cs typeface="Arial" pitchFamily="34" charset="-120"/>
            </a:endParaRPr>
          </a:p>
        </p:txBody>
      </p:sp>
    </p:spTree>
    <p:extLst>
      <p:ext uri="{BB962C8B-B14F-4D97-AF65-F5344CB8AC3E}">
        <p14:creationId xmlns:p14="http://schemas.microsoft.com/office/powerpoint/2010/main" val="1702848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C563A-7BD5-69DD-C599-4431250FBE77}"/>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C4E2A9C2-8AD5-FB9D-178F-0E9447A56202}"/>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endParaRPr lang="en-GB" noProof="0" dirty="0"/>
          </a:p>
        </p:txBody>
      </p:sp>
      <p:sp>
        <p:nvSpPr>
          <p:cNvPr id="23" name="Text 1">
            <a:extLst>
              <a:ext uri="{FF2B5EF4-FFF2-40B4-BE49-F238E27FC236}">
                <a16:creationId xmlns:a16="http://schemas.microsoft.com/office/drawing/2014/main" id="{13F77BA8-7864-B2F2-80C2-D15B28B4A60F}"/>
              </a:ext>
            </a:extLst>
          </p:cNvPr>
          <p:cNvSpPr/>
          <p:nvPr/>
        </p:nvSpPr>
        <p:spPr>
          <a:xfrm>
            <a:off x="567140" y="756330"/>
            <a:ext cx="11379206" cy="878944"/>
          </a:xfrm>
          <a:prstGeom prst="rect">
            <a:avLst/>
          </a:prstGeom>
          <a:noFill/>
          <a:ln/>
        </p:spPr>
        <p:txBody>
          <a:bodyPr wrap="square" rtlCol="0" anchor="t"/>
          <a:lstStyle/>
          <a:p>
            <a:r>
              <a:rPr lang="en-GB" sz="2000" b="1" noProof="0" dirty="0">
                <a:solidFill>
                  <a:srgbClr val="008000"/>
                </a:solidFill>
                <a:latin typeface="Arial" pitchFamily="34" charset="0"/>
                <a:cs typeface="Arial" pitchFamily="34" charset="-120"/>
              </a:rPr>
              <a:t>Victims require clear validation that what they’ve experienced is reportable, especially for non-physical incidents</a:t>
            </a:r>
          </a:p>
        </p:txBody>
      </p:sp>
      <p:sp>
        <p:nvSpPr>
          <p:cNvPr id="10" name="Rectangle 9">
            <a:extLst>
              <a:ext uri="{FF2B5EF4-FFF2-40B4-BE49-F238E27FC236}">
                <a16:creationId xmlns:a16="http://schemas.microsoft.com/office/drawing/2014/main" id="{4CAA38D0-36CF-0BC7-1EC8-119950BC2481}"/>
              </a:ext>
            </a:extLst>
          </p:cNvPr>
          <p:cNvSpPr/>
          <p:nvPr/>
        </p:nvSpPr>
        <p:spPr>
          <a:xfrm>
            <a:off x="0" y="5139760"/>
            <a:ext cx="339834" cy="172551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FEEDBACK</a:t>
            </a:r>
          </a:p>
        </p:txBody>
      </p:sp>
      <p:sp>
        <p:nvSpPr>
          <p:cNvPr id="11" name="Rectangle 10">
            <a:extLst>
              <a:ext uri="{FF2B5EF4-FFF2-40B4-BE49-F238E27FC236}">
                <a16:creationId xmlns:a16="http://schemas.microsoft.com/office/drawing/2014/main" id="{97413385-FC99-5FAA-74AC-9089153419A8}"/>
              </a:ext>
            </a:extLst>
          </p:cNvPr>
          <p:cNvSpPr/>
          <p:nvPr/>
        </p:nvSpPr>
        <p:spPr>
          <a:xfrm>
            <a:off x="0" y="3422560"/>
            <a:ext cx="339834" cy="1717200"/>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ACTION</a:t>
            </a:r>
          </a:p>
        </p:txBody>
      </p:sp>
      <p:sp>
        <p:nvSpPr>
          <p:cNvPr id="12" name="Rectangle 11">
            <a:extLst>
              <a:ext uri="{FF2B5EF4-FFF2-40B4-BE49-F238E27FC236}">
                <a16:creationId xmlns:a16="http://schemas.microsoft.com/office/drawing/2014/main" id="{BD4C7586-F585-1991-4645-3E07482AD05F}"/>
              </a:ext>
            </a:extLst>
          </p:cNvPr>
          <p:cNvSpPr/>
          <p:nvPr/>
        </p:nvSpPr>
        <p:spPr>
          <a:xfrm>
            <a:off x="0" y="1708056"/>
            <a:ext cx="339834" cy="1719072"/>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REPORT</a:t>
            </a:r>
          </a:p>
        </p:txBody>
      </p:sp>
      <p:sp>
        <p:nvSpPr>
          <p:cNvPr id="16" name="Rectangle 15">
            <a:extLst>
              <a:ext uri="{FF2B5EF4-FFF2-40B4-BE49-F238E27FC236}">
                <a16:creationId xmlns:a16="http://schemas.microsoft.com/office/drawing/2014/main" id="{B45123EB-0AB4-5F3F-E7D6-73C062AD91B3}"/>
              </a:ext>
            </a:extLst>
          </p:cNvPr>
          <p:cNvSpPr/>
          <p:nvPr/>
        </p:nvSpPr>
        <p:spPr>
          <a:xfrm>
            <a:off x="0" y="0"/>
            <a:ext cx="339834" cy="1717200"/>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SAFETY</a:t>
            </a:r>
          </a:p>
        </p:txBody>
      </p:sp>
      <p:sp>
        <p:nvSpPr>
          <p:cNvPr id="15" name="TextBox 14">
            <a:extLst>
              <a:ext uri="{FF2B5EF4-FFF2-40B4-BE49-F238E27FC236}">
                <a16:creationId xmlns:a16="http://schemas.microsoft.com/office/drawing/2014/main" id="{278BF86A-B6CA-5D7B-D7CC-351881D98E52}"/>
              </a:ext>
            </a:extLst>
          </p:cNvPr>
          <p:cNvSpPr txBox="1"/>
          <p:nvPr/>
        </p:nvSpPr>
        <p:spPr>
          <a:xfrm>
            <a:off x="8277570" y="2510588"/>
            <a:ext cx="3367040" cy="3754874"/>
          </a:xfrm>
          <a:prstGeom prst="rect">
            <a:avLst/>
          </a:prstGeom>
          <a:noFill/>
        </p:spPr>
        <p:txBody>
          <a:bodyPr wrap="square">
            <a:spAutoFit/>
          </a:bodyPr>
          <a:lstStyle/>
          <a:p>
            <a:r>
              <a:rPr lang="en-GB" sz="1400" i="1" noProof="0" dirty="0">
                <a:solidFill>
                  <a:srgbClr val="1E6B3C"/>
                </a:solidFill>
                <a:latin typeface="Arial" pitchFamily="34" charset="0"/>
                <a:cs typeface="Arial" pitchFamily="34" charset="-120"/>
              </a:rPr>
              <a:t>“I guess you think maybe there's kind of a threshold where that's kind of a reportable offence, otherwise that was just something uncomfortable that you experience.”</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“I thought what's the point in reporting it? Because it's not like an actual assault. So how seriously would it be taken?” </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“Well, I didn't think it was serious enough to call the police in the sense that I had nothing that actually physically happened to me. I don’t know with flashing, I don't know what the kind of levels are that you can report”</a:t>
            </a:r>
          </a:p>
        </p:txBody>
      </p:sp>
      <p:sp>
        <p:nvSpPr>
          <p:cNvPr id="17" name="Text 1">
            <a:extLst>
              <a:ext uri="{FF2B5EF4-FFF2-40B4-BE49-F238E27FC236}">
                <a16:creationId xmlns:a16="http://schemas.microsoft.com/office/drawing/2014/main" id="{A7053122-2ECD-6257-6494-03B33B7168BC}"/>
              </a:ext>
            </a:extLst>
          </p:cNvPr>
          <p:cNvSpPr/>
          <p:nvPr/>
        </p:nvSpPr>
        <p:spPr>
          <a:xfrm>
            <a:off x="567140" y="1631644"/>
            <a:ext cx="11161580" cy="670560"/>
          </a:xfrm>
          <a:prstGeom prst="rect">
            <a:avLst/>
          </a:prstGeom>
          <a:noFill/>
          <a:ln/>
        </p:spPr>
        <p:txBody>
          <a:bodyPr wrap="square" rtlCol="0" anchor="t"/>
          <a:lstStyle/>
          <a:p>
            <a:r>
              <a:rPr lang="en-GB" sz="1400" noProof="0" dirty="0"/>
              <a:t>The belief that an incident is not serious enough, provable enough, or simply not meant for the reporting system is one of the earliest and most common exit points from the pathway.</a:t>
            </a:r>
            <a:endParaRPr lang="en-GB" sz="1400" noProof="0" dirty="0">
              <a:latin typeface="Arial" pitchFamily="34" charset="0"/>
              <a:cs typeface="Arial" pitchFamily="34" charset="-120"/>
            </a:endParaRPr>
          </a:p>
          <a:p>
            <a:endParaRPr lang="en-GB" sz="1400" noProof="0" dirty="0">
              <a:latin typeface="Arial" panose="020B0604020202020204" pitchFamily="34" charset="0"/>
              <a:cs typeface="Arial" panose="020B0604020202020204" pitchFamily="34" charset="0"/>
            </a:endParaRPr>
          </a:p>
        </p:txBody>
      </p:sp>
      <p:sp>
        <p:nvSpPr>
          <p:cNvPr id="2" name="Rectangle: Rounded Corners 9">
            <a:extLst>
              <a:ext uri="{FF2B5EF4-FFF2-40B4-BE49-F238E27FC236}">
                <a16:creationId xmlns:a16="http://schemas.microsoft.com/office/drawing/2014/main" id="{212487B0-97B5-E890-9CD1-2E757ECB2627}"/>
              </a:ext>
            </a:extLst>
          </p:cNvPr>
          <p:cNvSpPr/>
          <p:nvPr/>
        </p:nvSpPr>
        <p:spPr>
          <a:xfrm>
            <a:off x="651964" y="2510589"/>
            <a:ext cx="3605938" cy="311475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rPr>
              <a:t>Permission to report:</a:t>
            </a:r>
            <a:r>
              <a:rPr lang="en-GB" sz="1200" noProof="0" dirty="0">
                <a:solidFill>
                  <a:schemeClr val="tx1"/>
                </a:solidFill>
              </a:rPr>
              <a:t> Victims need complete clarity that their incident is meant to be reported.</a:t>
            </a:r>
          </a:p>
          <a:p>
            <a:endParaRPr lang="en-GB" sz="1200" noProof="0" dirty="0">
              <a:solidFill>
                <a:schemeClr val="tx1"/>
              </a:solidFill>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Messaging that names and exemplifies specific behaviours as reportable, including verbal abuse, intimidation and non-contact incidents</a:t>
            </a:r>
          </a:p>
          <a:p>
            <a:pPr marL="171450" indent="-171450">
              <a:spcAft>
                <a:spcPts val="500"/>
              </a:spcAft>
              <a:buFont typeface="Arial" panose="020B0604020202020204" pitchFamily="34" charset="0"/>
              <a:buChar char="•"/>
            </a:pPr>
            <a:r>
              <a:rPr lang="en-GB" sz="1200" noProof="0" dirty="0">
                <a:solidFill>
                  <a:schemeClr val="tx1"/>
                </a:solidFill>
              </a:rPr>
              <a:t>Validation from the first person they speak to that what happened was wrong and should be reported</a:t>
            </a:r>
          </a:p>
          <a:p>
            <a:pPr marL="171450" indent="-171450">
              <a:spcAft>
                <a:spcPts val="500"/>
              </a:spcAft>
              <a:buFont typeface="Arial" panose="020B0604020202020204" pitchFamily="34" charset="0"/>
              <a:buChar char="•"/>
            </a:pPr>
            <a:r>
              <a:rPr lang="en-GB" sz="1200" noProof="0" dirty="0">
                <a:solidFill>
                  <a:schemeClr val="tx1"/>
                </a:solidFill>
              </a:rPr>
              <a:t>Language that removes the burden of proof from the victim, making clear that subjective experience is sufficient to make a report</a:t>
            </a:r>
          </a:p>
          <a:p>
            <a:pPr marL="171450" indent="-171450">
              <a:buFont typeface="Arial" panose="020B0604020202020204" pitchFamily="34" charset="0"/>
              <a:buChar char="•"/>
            </a:pPr>
            <a:endParaRPr lang="en-GB" sz="1200" noProof="0" dirty="0">
              <a:solidFill>
                <a:schemeClr val="tx1"/>
              </a:solidFill>
              <a:latin typeface="Arial" pitchFamily="34" charset="0"/>
              <a:cs typeface="Arial" pitchFamily="34" charset="-120"/>
            </a:endParaRPr>
          </a:p>
          <a:p>
            <a:pPr marL="171450" indent="-171450">
              <a:buFont typeface="Arial" panose="020B0604020202020204" pitchFamily="34" charset="0"/>
              <a:buChar char="•"/>
            </a:pPr>
            <a:endParaRPr lang="en-GB" sz="1200" noProof="0" dirty="0">
              <a:solidFill>
                <a:schemeClr val="tx1"/>
              </a:solidFill>
              <a:latin typeface="Arial" pitchFamily="34" charset="0"/>
              <a:cs typeface="Arial" pitchFamily="34" charset="-120"/>
            </a:endParaRPr>
          </a:p>
          <a:p>
            <a:pPr marL="171450" indent="-171450">
              <a:buFont typeface="Arial" panose="020B0604020202020204" pitchFamily="34" charset="0"/>
              <a:buChar char="•"/>
            </a:pPr>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p:txBody>
      </p:sp>
      <p:sp>
        <p:nvSpPr>
          <p:cNvPr id="3" name="Rectangle: Rounded Corners 9">
            <a:extLst>
              <a:ext uri="{FF2B5EF4-FFF2-40B4-BE49-F238E27FC236}">
                <a16:creationId xmlns:a16="http://schemas.microsoft.com/office/drawing/2014/main" id="{6334B621-1762-55E2-84FD-40D3B06481E3}"/>
              </a:ext>
            </a:extLst>
          </p:cNvPr>
          <p:cNvSpPr/>
          <p:nvPr/>
        </p:nvSpPr>
        <p:spPr>
          <a:xfrm>
            <a:off x="4359502" y="2510589"/>
            <a:ext cx="3605938" cy="311475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rPr>
              <a:t>Ability to report in their own time:</a:t>
            </a:r>
            <a:r>
              <a:rPr lang="en-GB" sz="1200" noProof="0" dirty="0">
                <a:solidFill>
                  <a:schemeClr val="tx1"/>
                </a:solidFill>
              </a:rPr>
              <a:t> Victims who are not ready or able to report immediately need reassurance that the option remains open. </a:t>
            </a:r>
          </a:p>
          <a:p>
            <a:endParaRPr lang="en-GB" sz="1200" noProof="0" dirty="0">
              <a:solidFill>
                <a:schemeClr val="tx1"/>
              </a:solidFill>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Clear communication that retrospective reporting is possible and valued</a:t>
            </a:r>
          </a:p>
          <a:p>
            <a:pPr marL="171450" indent="-171450">
              <a:spcAft>
                <a:spcPts val="500"/>
              </a:spcAft>
              <a:buFont typeface="Arial" panose="020B0604020202020204" pitchFamily="34" charset="0"/>
              <a:buChar char="•"/>
            </a:pPr>
            <a:r>
              <a:rPr lang="en-GB" sz="1200" noProof="0" dirty="0">
                <a:solidFill>
                  <a:schemeClr val="tx1"/>
                </a:solidFill>
              </a:rPr>
              <a:t>Awareness that bystanders can also report on someone's behalf</a:t>
            </a:r>
          </a:p>
          <a:p>
            <a:endParaRPr lang="en-GB" sz="1200" noProof="0" dirty="0">
              <a:solidFill>
                <a:schemeClr val="tx1"/>
              </a:solidFill>
              <a:latin typeface="Arial" pitchFamily="34" charset="0"/>
              <a:cs typeface="Arial" pitchFamily="34" charset="-120"/>
            </a:endParaRPr>
          </a:p>
        </p:txBody>
      </p:sp>
      <p:sp>
        <p:nvSpPr>
          <p:cNvPr id="4" name="Rectangle: Rounded Corners 9">
            <a:extLst>
              <a:ext uri="{FF2B5EF4-FFF2-40B4-BE49-F238E27FC236}">
                <a16:creationId xmlns:a16="http://schemas.microsoft.com/office/drawing/2014/main" id="{94F395B3-3F73-DB47-94A2-5142729BEEF5}"/>
              </a:ext>
            </a:extLst>
          </p:cNvPr>
          <p:cNvSpPr/>
          <p:nvPr/>
        </p:nvSpPr>
        <p:spPr>
          <a:xfrm>
            <a:off x="651964" y="5704580"/>
            <a:ext cx="7313476" cy="67056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latin typeface="Arial" pitchFamily="34" charset="0"/>
                <a:cs typeface="Arial" pitchFamily="34" charset="-120"/>
              </a:rPr>
              <a:t>Support at this stage: </a:t>
            </a:r>
            <a:r>
              <a:rPr lang="en-GB" sz="1200" noProof="0" dirty="0">
                <a:solidFill>
                  <a:schemeClr val="tx1"/>
                </a:solidFill>
                <a:latin typeface="Arial" pitchFamily="34" charset="0"/>
                <a:cs typeface="Arial" pitchFamily="34" charset="-120"/>
              </a:rPr>
              <a:t>Victims need to feel believed from the first interaction, reassured that they have permission to report.</a:t>
            </a:r>
          </a:p>
        </p:txBody>
      </p:sp>
    </p:spTree>
    <p:extLst>
      <p:ext uri="{BB962C8B-B14F-4D97-AF65-F5344CB8AC3E}">
        <p14:creationId xmlns:p14="http://schemas.microsoft.com/office/powerpoint/2010/main" val="39101022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2B3D0-20B4-A6EE-D3AB-381E22A0B34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4D50324E-DEFC-01DF-2B06-4D06E0A2B5B5}"/>
              </a:ext>
            </a:extLst>
          </p:cNvPr>
          <p:cNvSpPr/>
          <p:nvPr/>
        </p:nvSpPr>
        <p:spPr>
          <a:xfrm>
            <a:off x="567140" y="1578431"/>
            <a:ext cx="11161580" cy="670560"/>
          </a:xfrm>
          <a:prstGeom prst="rect">
            <a:avLst/>
          </a:prstGeom>
          <a:noFill/>
          <a:ln/>
        </p:spPr>
        <p:txBody>
          <a:bodyPr wrap="square" rtlCol="0" anchor="t"/>
          <a:lstStyle/>
          <a:p>
            <a:r>
              <a:rPr lang="en-GB" sz="1400" noProof="0" dirty="0">
                <a:solidFill>
                  <a:srgbClr val="083519"/>
                </a:solidFill>
                <a:latin typeface="Arial" panose="020B0604020202020204" pitchFamily="34" charset="0"/>
                <a:cs typeface="Arial" panose="020B0604020202020204" pitchFamily="34" charset="0"/>
              </a:rPr>
              <a:t>Victims need to be comfortable and confident in the organisation they are reporting to and type of report they make, and no report should be lost because the process is via a particular channel or prohibitively complex.</a:t>
            </a:r>
            <a:endParaRPr lang="en-GB" sz="1400" noProof="0" dirty="0">
              <a:latin typeface="Arial" panose="020B0604020202020204" pitchFamily="34" charset="0"/>
              <a:cs typeface="Arial" panose="020B0604020202020204" pitchFamily="34" charset="0"/>
            </a:endParaRPr>
          </a:p>
        </p:txBody>
      </p:sp>
      <p:sp>
        <p:nvSpPr>
          <p:cNvPr id="8" name="Freeform 2">
            <a:extLst>
              <a:ext uri="{FF2B5EF4-FFF2-40B4-BE49-F238E27FC236}">
                <a16:creationId xmlns:a16="http://schemas.microsoft.com/office/drawing/2014/main" id="{11A94DCD-44E1-84D2-D6B9-38DF64427202}"/>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endParaRPr lang="en-GB" noProof="0" dirty="0"/>
          </a:p>
        </p:txBody>
      </p:sp>
      <p:sp>
        <p:nvSpPr>
          <p:cNvPr id="23" name="Text 1">
            <a:extLst>
              <a:ext uri="{FF2B5EF4-FFF2-40B4-BE49-F238E27FC236}">
                <a16:creationId xmlns:a16="http://schemas.microsoft.com/office/drawing/2014/main" id="{129F41BF-2439-900E-2131-BDA5815D5BCD}"/>
              </a:ext>
            </a:extLst>
          </p:cNvPr>
          <p:cNvSpPr/>
          <p:nvPr/>
        </p:nvSpPr>
        <p:spPr>
          <a:xfrm>
            <a:off x="567140" y="756330"/>
            <a:ext cx="11379206" cy="878944"/>
          </a:xfrm>
          <a:prstGeom prst="rect">
            <a:avLst/>
          </a:prstGeom>
          <a:noFill/>
          <a:ln/>
        </p:spPr>
        <p:txBody>
          <a:bodyPr wrap="square" rtlCol="0" anchor="t"/>
          <a:lstStyle/>
          <a:p>
            <a:r>
              <a:rPr lang="en-GB" sz="2000" b="1" noProof="0" dirty="0">
                <a:solidFill>
                  <a:srgbClr val="008000"/>
                </a:solidFill>
                <a:latin typeface="Arial" pitchFamily="34" charset="0"/>
                <a:cs typeface="Arial" pitchFamily="34" charset="-120"/>
              </a:rPr>
              <a:t>Both the awareness and accessibility of different reporting routes is essential for the pathway to work for everyone</a:t>
            </a:r>
          </a:p>
        </p:txBody>
      </p:sp>
      <p:sp>
        <p:nvSpPr>
          <p:cNvPr id="10" name="Rectangle 9">
            <a:extLst>
              <a:ext uri="{FF2B5EF4-FFF2-40B4-BE49-F238E27FC236}">
                <a16:creationId xmlns:a16="http://schemas.microsoft.com/office/drawing/2014/main" id="{4DCC931E-AC93-039C-6A9D-70A596387E26}"/>
              </a:ext>
            </a:extLst>
          </p:cNvPr>
          <p:cNvSpPr/>
          <p:nvPr/>
        </p:nvSpPr>
        <p:spPr>
          <a:xfrm>
            <a:off x="0" y="5139760"/>
            <a:ext cx="339834" cy="172551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FEEDBACK</a:t>
            </a:r>
          </a:p>
        </p:txBody>
      </p:sp>
      <p:sp>
        <p:nvSpPr>
          <p:cNvPr id="11" name="Rectangle 10">
            <a:extLst>
              <a:ext uri="{FF2B5EF4-FFF2-40B4-BE49-F238E27FC236}">
                <a16:creationId xmlns:a16="http://schemas.microsoft.com/office/drawing/2014/main" id="{050B4942-4315-6CBC-DF7B-412451D7DBCD}"/>
              </a:ext>
            </a:extLst>
          </p:cNvPr>
          <p:cNvSpPr/>
          <p:nvPr/>
        </p:nvSpPr>
        <p:spPr>
          <a:xfrm>
            <a:off x="0" y="3422560"/>
            <a:ext cx="339834" cy="1717200"/>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ACTION</a:t>
            </a:r>
          </a:p>
        </p:txBody>
      </p:sp>
      <p:sp>
        <p:nvSpPr>
          <p:cNvPr id="12" name="Rectangle 11">
            <a:extLst>
              <a:ext uri="{FF2B5EF4-FFF2-40B4-BE49-F238E27FC236}">
                <a16:creationId xmlns:a16="http://schemas.microsoft.com/office/drawing/2014/main" id="{0409254C-2306-5F9F-9688-7FDE521DF58D}"/>
              </a:ext>
            </a:extLst>
          </p:cNvPr>
          <p:cNvSpPr/>
          <p:nvPr/>
        </p:nvSpPr>
        <p:spPr>
          <a:xfrm>
            <a:off x="0" y="1708056"/>
            <a:ext cx="339834" cy="1719072"/>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REPORT</a:t>
            </a:r>
          </a:p>
        </p:txBody>
      </p:sp>
      <p:sp>
        <p:nvSpPr>
          <p:cNvPr id="16" name="Rectangle 15">
            <a:extLst>
              <a:ext uri="{FF2B5EF4-FFF2-40B4-BE49-F238E27FC236}">
                <a16:creationId xmlns:a16="http://schemas.microsoft.com/office/drawing/2014/main" id="{7B8B3A96-042D-F2F0-CB9A-EC49D24FD1EB}"/>
              </a:ext>
            </a:extLst>
          </p:cNvPr>
          <p:cNvSpPr/>
          <p:nvPr/>
        </p:nvSpPr>
        <p:spPr>
          <a:xfrm>
            <a:off x="0" y="0"/>
            <a:ext cx="339834" cy="1717200"/>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SAFETY</a:t>
            </a:r>
          </a:p>
        </p:txBody>
      </p:sp>
      <p:sp>
        <p:nvSpPr>
          <p:cNvPr id="5" name="TextBox 4">
            <a:extLst>
              <a:ext uri="{FF2B5EF4-FFF2-40B4-BE49-F238E27FC236}">
                <a16:creationId xmlns:a16="http://schemas.microsoft.com/office/drawing/2014/main" id="{F1847C10-16A9-CE50-24C9-94285B53C543}"/>
              </a:ext>
            </a:extLst>
          </p:cNvPr>
          <p:cNvSpPr txBox="1"/>
          <p:nvPr/>
        </p:nvSpPr>
        <p:spPr>
          <a:xfrm>
            <a:off x="8122782" y="2248991"/>
            <a:ext cx="3605938" cy="4185761"/>
          </a:xfrm>
          <a:prstGeom prst="rect">
            <a:avLst/>
          </a:prstGeom>
          <a:noFill/>
        </p:spPr>
        <p:txBody>
          <a:bodyPr wrap="square">
            <a:spAutoFit/>
          </a:bodyPr>
          <a:lstStyle/>
          <a:p>
            <a:r>
              <a:rPr lang="en-GB" sz="1400" i="1" noProof="0" dirty="0">
                <a:solidFill>
                  <a:srgbClr val="1E6B3C"/>
                </a:solidFill>
                <a:latin typeface="Arial" pitchFamily="34" charset="0"/>
                <a:cs typeface="Arial" pitchFamily="34" charset="-120"/>
              </a:rPr>
              <a:t>"Verbally speak to someone. Because then you know that someone's listening... you're actually speaking to someone so you're being heard.”  </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"I would rather go either directly to TfL or directly to the BTP... more direct rather than having to circumnavigate around organisations.”</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"Obviously there are some people that actually hate the police, hate authority... so I think even just to have a volunteer or something.”</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"Homophobia is probably one that makes you feel a little bit more self-conscious... you don’t know who's also prejudiced [within the police]."</a:t>
            </a:r>
          </a:p>
        </p:txBody>
      </p:sp>
      <p:sp>
        <p:nvSpPr>
          <p:cNvPr id="2" name="Rectangle: Rounded Corners 9">
            <a:extLst>
              <a:ext uri="{FF2B5EF4-FFF2-40B4-BE49-F238E27FC236}">
                <a16:creationId xmlns:a16="http://schemas.microsoft.com/office/drawing/2014/main" id="{B3936DB8-B2F4-091D-493C-D9AC9C68574F}"/>
              </a:ext>
            </a:extLst>
          </p:cNvPr>
          <p:cNvSpPr/>
          <p:nvPr/>
        </p:nvSpPr>
        <p:spPr>
          <a:xfrm>
            <a:off x="651964" y="2328531"/>
            <a:ext cx="3605938" cy="3296808"/>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rPr>
              <a:t>Awareness of reporting routes:</a:t>
            </a:r>
            <a:r>
              <a:rPr lang="en-GB" sz="1200" noProof="0" dirty="0">
                <a:solidFill>
                  <a:schemeClr val="tx1"/>
                </a:solidFill>
              </a:rPr>
              <a:t> Many victims have no clear sense of what options exist, who to contact or what will happen if they do. </a:t>
            </a:r>
          </a:p>
          <a:p>
            <a:endParaRPr lang="en-GB" sz="1200" noProof="0" dirty="0">
              <a:solidFill>
                <a:schemeClr val="tx1"/>
              </a:solidFill>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Visibility of reporting routes at every point of the journey, in carriages, on platforms and at station exits</a:t>
            </a:r>
          </a:p>
          <a:p>
            <a:pPr marL="171450" indent="-171450">
              <a:spcAft>
                <a:spcPts val="500"/>
              </a:spcAft>
              <a:buFont typeface="Arial" panose="020B0604020202020204" pitchFamily="34" charset="0"/>
              <a:buChar char="•"/>
            </a:pPr>
            <a:r>
              <a:rPr lang="en-GB" sz="1200" noProof="0" dirty="0">
                <a:solidFill>
                  <a:schemeClr val="tx1"/>
                </a:solidFill>
              </a:rPr>
              <a:t>Clear and simple information about what each route is for and what will happen next</a:t>
            </a:r>
          </a:p>
          <a:p>
            <a:pPr marL="171450" indent="-171450">
              <a:spcAft>
                <a:spcPts val="500"/>
              </a:spcAft>
              <a:buFont typeface="Arial" panose="020B0604020202020204" pitchFamily="34" charset="0"/>
              <a:buChar char="•"/>
            </a:pPr>
            <a:r>
              <a:rPr lang="en-GB" sz="1200" noProof="0" dirty="0">
                <a:solidFill>
                  <a:schemeClr val="tx1"/>
                </a:solidFill>
              </a:rPr>
              <a:t>Further campaigns that connect existing mechanisms like the BTP text line to personal incidents, not only terrorism or suspicious packages</a:t>
            </a:r>
          </a:p>
          <a:p>
            <a:pPr marL="171450" indent="-171450">
              <a:spcAft>
                <a:spcPts val="500"/>
              </a:spcAft>
              <a:buFont typeface="Arial" panose="020B0604020202020204" pitchFamily="34" charset="0"/>
              <a:buChar char="•"/>
            </a:pPr>
            <a:endParaRPr lang="en-GB" sz="1200" noProof="0" dirty="0">
              <a:solidFill>
                <a:schemeClr val="tx1"/>
              </a:solidFill>
            </a:endParaRPr>
          </a:p>
          <a:p>
            <a:pPr marL="171450" indent="-171450">
              <a:spcAft>
                <a:spcPts val="500"/>
              </a:spcAft>
              <a:buFont typeface="Arial" panose="020B0604020202020204" pitchFamily="34" charset="0"/>
              <a:buChar char="•"/>
            </a:pPr>
            <a:endParaRPr lang="en-GB" sz="1200" noProof="0" dirty="0">
              <a:solidFill>
                <a:schemeClr val="tx1"/>
              </a:solidFill>
            </a:endParaRPr>
          </a:p>
          <a:p>
            <a:pPr marL="171450" indent="-171450">
              <a:spcAft>
                <a:spcPts val="500"/>
              </a:spcAft>
              <a:buFont typeface="Arial" panose="020B0604020202020204" pitchFamily="34" charset="0"/>
              <a:buChar char="•"/>
            </a:pPr>
            <a:endParaRPr lang="en-GB" sz="1200" noProof="0" dirty="0">
              <a:solidFill>
                <a:schemeClr val="tx1"/>
              </a:solidFill>
            </a:endParaRPr>
          </a:p>
          <a:p>
            <a:endParaRPr lang="en-GB" sz="1200" noProof="0" dirty="0">
              <a:solidFill>
                <a:schemeClr val="tx1"/>
              </a:solidFill>
              <a:latin typeface="Arial" pitchFamily="34" charset="0"/>
              <a:cs typeface="Arial" pitchFamily="34" charset="-120"/>
            </a:endParaRPr>
          </a:p>
        </p:txBody>
      </p:sp>
      <p:sp>
        <p:nvSpPr>
          <p:cNvPr id="4" name="Rectangle: Rounded Corners 9">
            <a:extLst>
              <a:ext uri="{FF2B5EF4-FFF2-40B4-BE49-F238E27FC236}">
                <a16:creationId xmlns:a16="http://schemas.microsoft.com/office/drawing/2014/main" id="{EE99E746-331F-8D71-0FDC-3E016BA03B78}"/>
              </a:ext>
            </a:extLst>
          </p:cNvPr>
          <p:cNvSpPr/>
          <p:nvPr/>
        </p:nvSpPr>
        <p:spPr>
          <a:xfrm>
            <a:off x="4359502" y="2328531"/>
            <a:ext cx="3605938" cy="3296808"/>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rPr>
              <a:t>Accessible and inclusive options</a:t>
            </a:r>
            <a:r>
              <a:rPr lang="en-GB" sz="1200" noProof="0" dirty="0">
                <a:solidFill>
                  <a:schemeClr val="tx1"/>
                </a:solidFill>
              </a:rPr>
              <a:t> Victims need a genuine choice in how, where and to whom they report.</a:t>
            </a:r>
          </a:p>
          <a:p>
            <a:endParaRPr lang="en-GB" sz="1200" noProof="0" dirty="0">
              <a:solidFill>
                <a:schemeClr val="tx1"/>
              </a:solidFill>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A choice in reporting channel and format</a:t>
            </a:r>
          </a:p>
          <a:p>
            <a:pPr marL="171450" indent="-171450">
              <a:spcAft>
                <a:spcPts val="500"/>
              </a:spcAft>
              <a:buFont typeface="Arial" panose="020B0604020202020204" pitchFamily="34" charset="0"/>
              <a:buChar char="•"/>
            </a:pPr>
            <a:r>
              <a:rPr lang="en-GB" sz="1200" noProof="0" dirty="0">
                <a:solidFill>
                  <a:schemeClr val="tx1"/>
                </a:solidFill>
              </a:rPr>
              <a:t>A choice of organisation, including third party non-police routes that still feeds through to formal records</a:t>
            </a:r>
          </a:p>
          <a:p>
            <a:pPr marL="171450" indent="-171450">
              <a:spcAft>
                <a:spcPts val="500"/>
              </a:spcAft>
              <a:buFont typeface="Arial" panose="020B0604020202020204" pitchFamily="34" charset="0"/>
              <a:buChar char="•"/>
            </a:pPr>
            <a:r>
              <a:rPr lang="en-GB" sz="1200" noProof="0" dirty="0">
                <a:solidFill>
                  <a:schemeClr val="tx1"/>
                </a:solidFill>
              </a:rPr>
              <a:t>A choice of the individual they speak to, including options around gender, ethnicity or using an advocate/ advisor to help them report</a:t>
            </a:r>
          </a:p>
          <a:p>
            <a:pPr marL="171450" indent="-171450">
              <a:spcAft>
                <a:spcPts val="500"/>
              </a:spcAft>
              <a:buFont typeface="Arial" panose="020B0604020202020204" pitchFamily="34" charset="0"/>
              <a:buChar char="•"/>
            </a:pPr>
            <a:r>
              <a:rPr lang="en-GB" sz="1200" noProof="0" dirty="0">
                <a:solidFill>
                  <a:schemeClr val="tx1"/>
                </a:solidFill>
              </a:rPr>
              <a:t>Choice of reporting level and anonymity</a:t>
            </a:r>
          </a:p>
          <a:p>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a:p>
            <a:endParaRPr lang="en-GB" sz="1200" noProof="0" dirty="0">
              <a:solidFill>
                <a:schemeClr val="tx1"/>
              </a:solidFill>
              <a:latin typeface="Arial" pitchFamily="34" charset="0"/>
              <a:cs typeface="Arial" pitchFamily="34" charset="-120"/>
            </a:endParaRPr>
          </a:p>
        </p:txBody>
      </p:sp>
      <p:sp>
        <p:nvSpPr>
          <p:cNvPr id="6" name="Rectangle: Rounded Corners 9">
            <a:extLst>
              <a:ext uri="{FF2B5EF4-FFF2-40B4-BE49-F238E27FC236}">
                <a16:creationId xmlns:a16="http://schemas.microsoft.com/office/drawing/2014/main" id="{EF419930-0B5D-70A0-B4C8-10ED220F1D86}"/>
              </a:ext>
            </a:extLst>
          </p:cNvPr>
          <p:cNvSpPr/>
          <p:nvPr/>
        </p:nvSpPr>
        <p:spPr>
          <a:xfrm>
            <a:off x="651964" y="5704580"/>
            <a:ext cx="7313476" cy="67056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latin typeface="Arial" pitchFamily="34" charset="0"/>
                <a:cs typeface="Arial" pitchFamily="34" charset="-120"/>
              </a:rPr>
              <a:t>Support at this stage: </a:t>
            </a:r>
            <a:r>
              <a:rPr lang="en-GB" sz="1200" noProof="0" dirty="0">
                <a:solidFill>
                  <a:schemeClr val="tx1"/>
                </a:solidFill>
                <a:latin typeface="Arial" pitchFamily="34" charset="0"/>
                <a:cs typeface="Arial" pitchFamily="34" charset="-120"/>
              </a:rPr>
              <a:t>Victims need to be able to access a reporting route they feel comfortable with a and utilise support to help make their report if needed.</a:t>
            </a:r>
          </a:p>
        </p:txBody>
      </p:sp>
    </p:spTree>
    <p:extLst>
      <p:ext uri="{BB962C8B-B14F-4D97-AF65-F5344CB8AC3E}">
        <p14:creationId xmlns:p14="http://schemas.microsoft.com/office/powerpoint/2010/main" val="18214612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F8B36-3ADD-BC6F-D67D-36F2B2264445}"/>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AEC6FC36-800B-CF2A-37B1-A688E728DC76}"/>
              </a:ext>
            </a:extLst>
          </p:cNvPr>
          <p:cNvSpPr/>
          <p:nvPr/>
        </p:nvSpPr>
        <p:spPr>
          <a:xfrm>
            <a:off x="567140" y="1631644"/>
            <a:ext cx="11161580" cy="670560"/>
          </a:xfrm>
          <a:prstGeom prst="rect">
            <a:avLst/>
          </a:prstGeom>
          <a:noFill/>
          <a:ln/>
        </p:spPr>
        <p:txBody>
          <a:bodyPr wrap="square" rtlCol="0" anchor="t"/>
          <a:lstStyle/>
          <a:p>
            <a:r>
              <a:rPr lang="en-GB" sz="1400" noProof="0" dirty="0">
                <a:solidFill>
                  <a:srgbClr val="083519"/>
                </a:solidFill>
              </a:rPr>
              <a:t>For victims, being passed around or receiving generic, dismissive or a lack of response can compound the trauma of their incident and put them off future reporting.  </a:t>
            </a:r>
            <a:endParaRPr lang="en-GB" sz="1400" noProof="0" dirty="0">
              <a:latin typeface="Arial" panose="020B0604020202020204" pitchFamily="34" charset="0"/>
              <a:cs typeface="Arial" panose="020B0604020202020204" pitchFamily="34" charset="0"/>
            </a:endParaRPr>
          </a:p>
        </p:txBody>
      </p:sp>
      <p:sp>
        <p:nvSpPr>
          <p:cNvPr id="8" name="Freeform 2">
            <a:extLst>
              <a:ext uri="{FF2B5EF4-FFF2-40B4-BE49-F238E27FC236}">
                <a16:creationId xmlns:a16="http://schemas.microsoft.com/office/drawing/2014/main" id="{74C63F11-49D2-382A-702B-9F53E28F31EB}"/>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endParaRPr lang="en-GB" noProof="0" dirty="0"/>
          </a:p>
        </p:txBody>
      </p:sp>
      <p:sp>
        <p:nvSpPr>
          <p:cNvPr id="23" name="Text 1">
            <a:extLst>
              <a:ext uri="{FF2B5EF4-FFF2-40B4-BE49-F238E27FC236}">
                <a16:creationId xmlns:a16="http://schemas.microsoft.com/office/drawing/2014/main" id="{962DAAA5-EC9F-A46C-D403-9F05411519A1}"/>
              </a:ext>
            </a:extLst>
          </p:cNvPr>
          <p:cNvSpPr/>
          <p:nvPr/>
        </p:nvSpPr>
        <p:spPr>
          <a:xfrm>
            <a:off x="567140" y="756330"/>
            <a:ext cx="11379206" cy="878944"/>
          </a:xfrm>
          <a:prstGeom prst="rect">
            <a:avLst/>
          </a:prstGeom>
          <a:noFill/>
          <a:ln/>
        </p:spPr>
        <p:txBody>
          <a:bodyPr wrap="square" rtlCol="0" anchor="t"/>
          <a:lstStyle/>
          <a:p>
            <a:r>
              <a:rPr lang="en-GB" sz="2000" b="1" noProof="0" dirty="0">
                <a:solidFill>
                  <a:srgbClr val="008000"/>
                </a:solidFill>
                <a:latin typeface="Arial" pitchFamily="34" charset="0"/>
                <a:cs typeface="Arial" pitchFamily="34" charset="-120"/>
              </a:rPr>
              <a:t>Once a report is made, victims want to feel taken care of and kept up to date with the steps being taken </a:t>
            </a:r>
          </a:p>
        </p:txBody>
      </p:sp>
      <p:sp>
        <p:nvSpPr>
          <p:cNvPr id="10" name="Rectangle 9">
            <a:extLst>
              <a:ext uri="{FF2B5EF4-FFF2-40B4-BE49-F238E27FC236}">
                <a16:creationId xmlns:a16="http://schemas.microsoft.com/office/drawing/2014/main" id="{DECDD59B-C637-BD6F-18BF-9EEF97ABBD53}"/>
              </a:ext>
            </a:extLst>
          </p:cNvPr>
          <p:cNvSpPr/>
          <p:nvPr/>
        </p:nvSpPr>
        <p:spPr>
          <a:xfrm>
            <a:off x="0" y="5139760"/>
            <a:ext cx="339834" cy="172551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FEEDBACK</a:t>
            </a:r>
          </a:p>
        </p:txBody>
      </p:sp>
      <p:sp>
        <p:nvSpPr>
          <p:cNvPr id="11" name="Rectangle 10">
            <a:extLst>
              <a:ext uri="{FF2B5EF4-FFF2-40B4-BE49-F238E27FC236}">
                <a16:creationId xmlns:a16="http://schemas.microsoft.com/office/drawing/2014/main" id="{D0E7D6E0-1E28-C2B6-31B4-76FC1D2DBEA3}"/>
              </a:ext>
            </a:extLst>
          </p:cNvPr>
          <p:cNvSpPr/>
          <p:nvPr/>
        </p:nvSpPr>
        <p:spPr>
          <a:xfrm>
            <a:off x="0" y="3427128"/>
            <a:ext cx="339834" cy="1712632"/>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ACTION</a:t>
            </a:r>
          </a:p>
        </p:txBody>
      </p:sp>
      <p:sp>
        <p:nvSpPr>
          <p:cNvPr id="12" name="Rectangle 11">
            <a:extLst>
              <a:ext uri="{FF2B5EF4-FFF2-40B4-BE49-F238E27FC236}">
                <a16:creationId xmlns:a16="http://schemas.microsoft.com/office/drawing/2014/main" id="{ED6E9192-5EF4-6F87-AC62-90BDD44882C7}"/>
              </a:ext>
            </a:extLst>
          </p:cNvPr>
          <p:cNvSpPr/>
          <p:nvPr/>
        </p:nvSpPr>
        <p:spPr>
          <a:xfrm>
            <a:off x="0" y="1708056"/>
            <a:ext cx="339834" cy="171907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REPORT</a:t>
            </a:r>
          </a:p>
        </p:txBody>
      </p:sp>
      <p:sp>
        <p:nvSpPr>
          <p:cNvPr id="16" name="Rectangle 15">
            <a:extLst>
              <a:ext uri="{FF2B5EF4-FFF2-40B4-BE49-F238E27FC236}">
                <a16:creationId xmlns:a16="http://schemas.microsoft.com/office/drawing/2014/main" id="{BCA3DAC3-4797-5035-F789-6413B3EE9170}"/>
              </a:ext>
            </a:extLst>
          </p:cNvPr>
          <p:cNvSpPr/>
          <p:nvPr/>
        </p:nvSpPr>
        <p:spPr>
          <a:xfrm>
            <a:off x="0" y="-9144"/>
            <a:ext cx="339834" cy="1717200"/>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SAFETY</a:t>
            </a:r>
          </a:p>
        </p:txBody>
      </p:sp>
      <p:sp>
        <p:nvSpPr>
          <p:cNvPr id="17" name="TextBox 16">
            <a:extLst>
              <a:ext uri="{FF2B5EF4-FFF2-40B4-BE49-F238E27FC236}">
                <a16:creationId xmlns:a16="http://schemas.microsoft.com/office/drawing/2014/main" id="{4AC45F7E-E9DC-49F4-E8DF-BD87AEB56502}"/>
              </a:ext>
            </a:extLst>
          </p:cNvPr>
          <p:cNvSpPr txBox="1"/>
          <p:nvPr/>
        </p:nvSpPr>
        <p:spPr>
          <a:xfrm>
            <a:off x="8314973" y="2387843"/>
            <a:ext cx="3631373" cy="3539430"/>
          </a:xfrm>
          <a:prstGeom prst="rect">
            <a:avLst/>
          </a:prstGeom>
          <a:noFill/>
        </p:spPr>
        <p:txBody>
          <a:bodyPr wrap="square">
            <a:spAutoFit/>
          </a:bodyPr>
          <a:lstStyle/>
          <a:p>
            <a:r>
              <a:rPr lang="en-GB" sz="1400" i="1" noProof="0" dirty="0">
                <a:solidFill>
                  <a:srgbClr val="1E6B3C"/>
                </a:solidFill>
                <a:latin typeface="Arial" pitchFamily="34" charset="0"/>
                <a:cs typeface="Arial" pitchFamily="34" charset="-120"/>
              </a:rPr>
              <a:t>“I don't want to read something that’s like, thank you for your email and you just know it's a robot message. You want it to be like personal and to actually, you know, I've looked at the situation... I want it to be a personal, not just generic.”</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“You don't want to keep, you know, putting yourself through it. You know, you want to do it as easy as possible, and once you've made a complaint or a report, that report should stay. Then they can just pass that on to other people. You shouldn't have to do it three different times.”</a:t>
            </a:r>
          </a:p>
          <a:p>
            <a:endParaRPr lang="en-GB" sz="1400" i="1" noProof="0" dirty="0">
              <a:solidFill>
                <a:srgbClr val="1E6B3C"/>
              </a:solidFill>
              <a:latin typeface="Arial" pitchFamily="34" charset="0"/>
              <a:cs typeface="Arial" pitchFamily="34" charset="-120"/>
            </a:endParaRPr>
          </a:p>
          <a:p>
            <a:endParaRPr lang="en-GB" sz="1400" i="1" noProof="0" dirty="0">
              <a:solidFill>
                <a:srgbClr val="1E6B3C"/>
              </a:solidFill>
              <a:latin typeface="Arial" pitchFamily="34" charset="0"/>
              <a:cs typeface="Arial" pitchFamily="34" charset="-120"/>
            </a:endParaRPr>
          </a:p>
        </p:txBody>
      </p:sp>
      <p:sp>
        <p:nvSpPr>
          <p:cNvPr id="2" name="Rectangle: Rounded Corners 9">
            <a:extLst>
              <a:ext uri="{FF2B5EF4-FFF2-40B4-BE49-F238E27FC236}">
                <a16:creationId xmlns:a16="http://schemas.microsoft.com/office/drawing/2014/main" id="{F783D51F-4241-5CEB-635C-AAA1C169203A}"/>
              </a:ext>
            </a:extLst>
          </p:cNvPr>
          <p:cNvSpPr/>
          <p:nvPr/>
        </p:nvSpPr>
        <p:spPr>
          <a:xfrm>
            <a:off x="651964" y="2387843"/>
            <a:ext cx="3605938" cy="3237496"/>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rPr>
              <a:t>A joined-up and transparent process:</a:t>
            </a:r>
            <a:r>
              <a:rPr lang="en-GB" sz="1200" noProof="0" dirty="0">
                <a:solidFill>
                  <a:schemeClr val="tx1"/>
                </a:solidFill>
              </a:rPr>
              <a:t> Victims need to feel their report is in safe hands.</a:t>
            </a:r>
          </a:p>
          <a:p>
            <a:endParaRPr lang="en-GB" sz="1200" noProof="0" dirty="0">
              <a:solidFill>
                <a:schemeClr val="tx1"/>
              </a:solidFill>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Smooth triage and allocation if another agency is required (not feeling “passed-off”)</a:t>
            </a:r>
          </a:p>
          <a:p>
            <a:pPr marL="171450" indent="-171450">
              <a:spcAft>
                <a:spcPts val="500"/>
              </a:spcAft>
              <a:buFont typeface="Arial" panose="020B0604020202020204" pitchFamily="34" charset="0"/>
              <a:buChar char="•"/>
            </a:pPr>
            <a:r>
              <a:rPr lang="en-GB" sz="1200" noProof="0" dirty="0">
                <a:solidFill>
                  <a:schemeClr val="tx1"/>
                </a:solidFill>
              </a:rPr>
              <a:t>Clear upfront information about what will happen and realistic timeframes </a:t>
            </a:r>
          </a:p>
          <a:p>
            <a:pPr marL="171450" indent="-171450">
              <a:spcAft>
                <a:spcPts val="500"/>
              </a:spcAft>
              <a:buFont typeface="Arial" panose="020B0604020202020204" pitchFamily="34" charset="0"/>
              <a:buChar char="•"/>
            </a:pPr>
            <a:r>
              <a:rPr lang="en-GB" sz="1200" noProof="0" dirty="0">
                <a:solidFill>
                  <a:schemeClr val="tx1"/>
                </a:solidFill>
              </a:rPr>
              <a:t>Updates through a channel and format that works for them, particularly where accessibility needs are relevant</a:t>
            </a:r>
          </a:p>
          <a:p>
            <a:pPr marL="171450" indent="-171450">
              <a:spcAft>
                <a:spcPts val="500"/>
              </a:spcAft>
              <a:buFont typeface="Arial" panose="020B0604020202020204" pitchFamily="34" charset="0"/>
              <a:buChar char="•"/>
            </a:pPr>
            <a:endParaRPr lang="en-GB" sz="1200" noProof="0" dirty="0">
              <a:solidFill>
                <a:schemeClr val="tx1"/>
              </a:solidFill>
            </a:endParaRPr>
          </a:p>
          <a:p>
            <a:endParaRPr lang="en-GB" sz="1200" noProof="0" dirty="0">
              <a:solidFill>
                <a:schemeClr val="tx1"/>
              </a:solidFill>
              <a:latin typeface="Arial" pitchFamily="34" charset="0"/>
              <a:cs typeface="Arial" pitchFamily="34" charset="-120"/>
            </a:endParaRPr>
          </a:p>
        </p:txBody>
      </p:sp>
      <p:sp>
        <p:nvSpPr>
          <p:cNvPr id="4" name="Rectangle: Rounded Corners 9">
            <a:extLst>
              <a:ext uri="{FF2B5EF4-FFF2-40B4-BE49-F238E27FC236}">
                <a16:creationId xmlns:a16="http://schemas.microsoft.com/office/drawing/2014/main" id="{B29B96ED-AF92-23BA-5BDC-E99FE4016ADE}"/>
              </a:ext>
            </a:extLst>
          </p:cNvPr>
          <p:cNvSpPr/>
          <p:nvPr/>
        </p:nvSpPr>
        <p:spPr>
          <a:xfrm>
            <a:off x="4359502" y="2387843"/>
            <a:ext cx="3605938" cy="3237496"/>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rPr>
              <a:t>A human response throughout:</a:t>
            </a:r>
            <a:r>
              <a:rPr lang="en-GB" sz="1200" noProof="0" dirty="0">
                <a:solidFill>
                  <a:schemeClr val="tx1"/>
                </a:solidFill>
              </a:rPr>
              <a:t> Automated responses undermine trust at precisely the point the system has an opportunity to rebuild it. </a:t>
            </a:r>
          </a:p>
          <a:p>
            <a:endParaRPr lang="en-GB" sz="1200" b="1" noProof="0" dirty="0">
              <a:solidFill>
                <a:schemeClr val="tx1"/>
              </a:solidFill>
              <a:latin typeface="Arial" pitchFamily="34" charset="0"/>
              <a:cs typeface="Arial" pitchFamily="34" charset="-120"/>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Option for contact from a real person</a:t>
            </a:r>
          </a:p>
          <a:p>
            <a:pPr marL="171450" indent="-171450">
              <a:spcAft>
                <a:spcPts val="500"/>
              </a:spcAft>
              <a:buFont typeface="Arial" panose="020B0604020202020204" pitchFamily="34" charset="0"/>
              <a:buChar char="•"/>
            </a:pPr>
            <a:r>
              <a:rPr lang="en-GB" sz="1200" noProof="0" dirty="0">
                <a:solidFill>
                  <a:schemeClr val="tx1"/>
                </a:solidFill>
              </a:rPr>
              <a:t>Compassion and acknowledgement of the impact the incident has had</a:t>
            </a:r>
          </a:p>
          <a:p>
            <a:pPr marL="171450" indent="-171450">
              <a:spcAft>
                <a:spcPts val="500"/>
              </a:spcAft>
              <a:buFont typeface="Arial" panose="020B0604020202020204" pitchFamily="34" charset="0"/>
              <a:buChar char="•"/>
            </a:pPr>
            <a:r>
              <a:rPr lang="en-GB" sz="1200" noProof="0" dirty="0">
                <a:solidFill>
                  <a:schemeClr val="tx1"/>
                </a:solidFill>
              </a:rPr>
              <a:t>Honest communication about what is and is not possible, including when a case cannot be pursued but importantly including specific information on why that decision has been made, and what routes have been exhausted</a:t>
            </a:r>
          </a:p>
          <a:p>
            <a:pPr marL="171450" indent="-171450">
              <a:spcAft>
                <a:spcPts val="500"/>
              </a:spcAft>
              <a:buFont typeface="Arial" panose="020B0604020202020204" pitchFamily="34" charset="0"/>
              <a:buChar char="•"/>
            </a:pPr>
            <a:endParaRPr lang="en-GB" sz="1200" noProof="0" dirty="0">
              <a:solidFill>
                <a:schemeClr val="tx1"/>
              </a:solidFill>
            </a:endParaRPr>
          </a:p>
          <a:p>
            <a:pPr marL="171450" indent="-171450">
              <a:spcAft>
                <a:spcPts val="500"/>
              </a:spcAft>
              <a:buFont typeface="Arial" panose="020B0604020202020204" pitchFamily="34" charset="0"/>
              <a:buChar char="•"/>
            </a:pPr>
            <a:endParaRPr lang="en-GB" sz="1200" noProof="0" dirty="0">
              <a:solidFill>
                <a:schemeClr val="tx1"/>
              </a:solidFill>
            </a:endParaRPr>
          </a:p>
          <a:p>
            <a:pPr marL="171450" indent="-171450">
              <a:spcAft>
                <a:spcPts val="500"/>
              </a:spcAft>
              <a:buFont typeface="Arial" panose="020B0604020202020204" pitchFamily="34" charset="0"/>
              <a:buChar char="•"/>
            </a:pPr>
            <a:endParaRPr lang="en-GB" sz="1200" noProof="0" dirty="0">
              <a:solidFill>
                <a:schemeClr val="tx1"/>
              </a:solidFill>
            </a:endParaRPr>
          </a:p>
          <a:p>
            <a:endParaRPr lang="en-GB" sz="1200" noProof="0" dirty="0">
              <a:solidFill>
                <a:schemeClr val="tx1"/>
              </a:solidFill>
              <a:latin typeface="Arial" pitchFamily="34" charset="0"/>
              <a:cs typeface="Arial" pitchFamily="34" charset="-120"/>
            </a:endParaRPr>
          </a:p>
        </p:txBody>
      </p:sp>
      <p:sp>
        <p:nvSpPr>
          <p:cNvPr id="5" name="Rectangle: Rounded Corners 9">
            <a:extLst>
              <a:ext uri="{FF2B5EF4-FFF2-40B4-BE49-F238E27FC236}">
                <a16:creationId xmlns:a16="http://schemas.microsoft.com/office/drawing/2014/main" id="{79816C76-6B81-C3B5-FC93-050AF0542567}"/>
              </a:ext>
            </a:extLst>
          </p:cNvPr>
          <p:cNvSpPr/>
          <p:nvPr/>
        </p:nvSpPr>
        <p:spPr>
          <a:xfrm>
            <a:off x="651964" y="5704580"/>
            <a:ext cx="7313476" cy="67056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latin typeface="Arial" pitchFamily="34" charset="0"/>
                <a:cs typeface="Arial" pitchFamily="34" charset="-120"/>
              </a:rPr>
              <a:t>Support at this stage: </a:t>
            </a:r>
            <a:r>
              <a:rPr lang="en-GB" sz="1200" noProof="0" dirty="0">
                <a:solidFill>
                  <a:schemeClr val="tx1"/>
                </a:solidFill>
                <a:latin typeface="Arial" pitchFamily="34" charset="0"/>
                <a:cs typeface="Arial" pitchFamily="34" charset="-120"/>
              </a:rPr>
              <a:t>Victims need to feel that their report is wanted and the organisations involved have made it as easy as possible, mindful of the emotional strain reporting involves. Care, compassion and respect for their choices should be apparent. </a:t>
            </a:r>
          </a:p>
        </p:txBody>
      </p:sp>
    </p:spTree>
    <p:extLst>
      <p:ext uri="{BB962C8B-B14F-4D97-AF65-F5344CB8AC3E}">
        <p14:creationId xmlns:p14="http://schemas.microsoft.com/office/powerpoint/2010/main" val="39095243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89DDE-F5DC-F9B5-0F04-D7D936413F8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BF80CAAC-07BA-2B53-1968-62BA5F4EB4A3}"/>
              </a:ext>
            </a:extLst>
          </p:cNvPr>
          <p:cNvSpPr/>
          <p:nvPr/>
        </p:nvSpPr>
        <p:spPr>
          <a:xfrm>
            <a:off x="567140" y="1631644"/>
            <a:ext cx="11161580" cy="670560"/>
          </a:xfrm>
          <a:prstGeom prst="rect">
            <a:avLst/>
          </a:prstGeom>
          <a:noFill/>
          <a:ln/>
        </p:spPr>
        <p:txBody>
          <a:bodyPr wrap="square" rtlCol="0" anchor="t"/>
          <a:lstStyle/>
          <a:p>
            <a:r>
              <a:rPr lang="en-GB" sz="1400" noProof="0" dirty="0">
                <a:solidFill>
                  <a:srgbClr val="083519"/>
                </a:solidFill>
              </a:rPr>
              <a:t>Reporting outcomes must move beyond the binary of criminal prosecution or perceived failure. In all instances, victims need to feel the effort of reporting was worthwhile, and that something, somewhere, is different because of it.</a:t>
            </a:r>
          </a:p>
        </p:txBody>
      </p:sp>
      <p:sp>
        <p:nvSpPr>
          <p:cNvPr id="8" name="Freeform 2">
            <a:extLst>
              <a:ext uri="{FF2B5EF4-FFF2-40B4-BE49-F238E27FC236}">
                <a16:creationId xmlns:a16="http://schemas.microsoft.com/office/drawing/2014/main" id="{DF55C02E-902D-0314-0CDA-9473EB932DF5}"/>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endParaRPr lang="en-GB" noProof="0" dirty="0"/>
          </a:p>
        </p:txBody>
      </p:sp>
      <p:sp>
        <p:nvSpPr>
          <p:cNvPr id="23" name="Text 1">
            <a:extLst>
              <a:ext uri="{FF2B5EF4-FFF2-40B4-BE49-F238E27FC236}">
                <a16:creationId xmlns:a16="http://schemas.microsoft.com/office/drawing/2014/main" id="{D2A85901-6041-CCEB-7903-A92A47293DA5}"/>
              </a:ext>
            </a:extLst>
          </p:cNvPr>
          <p:cNvSpPr/>
          <p:nvPr/>
        </p:nvSpPr>
        <p:spPr>
          <a:xfrm>
            <a:off x="567140" y="756330"/>
            <a:ext cx="11379206" cy="878944"/>
          </a:xfrm>
          <a:prstGeom prst="rect">
            <a:avLst/>
          </a:prstGeom>
          <a:noFill/>
          <a:ln/>
        </p:spPr>
        <p:txBody>
          <a:bodyPr wrap="square" rtlCol="0" anchor="t"/>
          <a:lstStyle/>
          <a:p>
            <a:r>
              <a:rPr lang="en-GB" sz="2000" b="1" noProof="0" dirty="0">
                <a:solidFill>
                  <a:srgbClr val="008000"/>
                </a:solidFill>
                <a:latin typeface="Arial" pitchFamily="34" charset="0"/>
                <a:cs typeface="Arial" pitchFamily="34" charset="-120"/>
              </a:rPr>
              <a:t>Irrespective of the outcome, meaningful feedback is required to close the loop and provide closure for the victim</a:t>
            </a:r>
          </a:p>
        </p:txBody>
      </p:sp>
      <p:sp>
        <p:nvSpPr>
          <p:cNvPr id="10" name="Rectangle 9">
            <a:extLst>
              <a:ext uri="{FF2B5EF4-FFF2-40B4-BE49-F238E27FC236}">
                <a16:creationId xmlns:a16="http://schemas.microsoft.com/office/drawing/2014/main" id="{B5EDFB34-C488-F6F1-F06E-0685BBF9DB64}"/>
              </a:ext>
            </a:extLst>
          </p:cNvPr>
          <p:cNvSpPr/>
          <p:nvPr/>
        </p:nvSpPr>
        <p:spPr>
          <a:xfrm>
            <a:off x="0" y="5139760"/>
            <a:ext cx="339834" cy="1725512"/>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FEEDBACK</a:t>
            </a:r>
          </a:p>
        </p:txBody>
      </p:sp>
      <p:sp>
        <p:nvSpPr>
          <p:cNvPr id="11" name="Rectangle 10">
            <a:extLst>
              <a:ext uri="{FF2B5EF4-FFF2-40B4-BE49-F238E27FC236}">
                <a16:creationId xmlns:a16="http://schemas.microsoft.com/office/drawing/2014/main" id="{ED4BBB66-1A5D-6461-A5C5-C52EB6B448FA}"/>
              </a:ext>
            </a:extLst>
          </p:cNvPr>
          <p:cNvSpPr/>
          <p:nvPr/>
        </p:nvSpPr>
        <p:spPr>
          <a:xfrm>
            <a:off x="0" y="3427128"/>
            <a:ext cx="339834" cy="171263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ACTION</a:t>
            </a:r>
          </a:p>
        </p:txBody>
      </p:sp>
      <p:sp>
        <p:nvSpPr>
          <p:cNvPr id="12" name="Rectangle 11">
            <a:extLst>
              <a:ext uri="{FF2B5EF4-FFF2-40B4-BE49-F238E27FC236}">
                <a16:creationId xmlns:a16="http://schemas.microsoft.com/office/drawing/2014/main" id="{E78D18A9-522B-C35F-8373-6A310544E952}"/>
              </a:ext>
            </a:extLst>
          </p:cNvPr>
          <p:cNvSpPr/>
          <p:nvPr/>
        </p:nvSpPr>
        <p:spPr>
          <a:xfrm>
            <a:off x="0" y="1708056"/>
            <a:ext cx="339834" cy="1719072"/>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REPORT</a:t>
            </a:r>
          </a:p>
        </p:txBody>
      </p:sp>
      <p:sp>
        <p:nvSpPr>
          <p:cNvPr id="16" name="Rectangle 15">
            <a:extLst>
              <a:ext uri="{FF2B5EF4-FFF2-40B4-BE49-F238E27FC236}">
                <a16:creationId xmlns:a16="http://schemas.microsoft.com/office/drawing/2014/main" id="{43B4BCB9-05E6-A809-83AC-57CFA5A3793A}"/>
              </a:ext>
            </a:extLst>
          </p:cNvPr>
          <p:cNvSpPr/>
          <p:nvPr/>
        </p:nvSpPr>
        <p:spPr>
          <a:xfrm>
            <a:off x="0" y="-9144"/>
            <a:ext cx="339834" cy="1717200"/>
          </a:xfrm>
          <a:prstGeom prst="rect">
            <a:avLst/>
          </a:prstGeom>
          <a:solidFill>
            <a:srgbClr val="1C8844">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SAFETY</a:t>
            </a:r>
          </a:p>
        </p:txBody>
      </p:sp>
      <p:sp>
        <p:nvSpPr>
          <p:cNvPr id="4" name="TextBox 3">
            <a:extLst>
              <a:ext uri="{FF2B5EF4-FFF2-40B4-BE49-F238E27FC236}">
                <a16:creationId xmlns:a16="http://schemas.microsoft.com/office/drawing/2014/main" id="{EDCD4B93-CF47-141E-5E63-0B26802B6947}"/>
              </a:ext>
            </a:extLst>
          </p:cNvPr>
          <p:cNvSpPr txBox="1"/>
          <p:nvPr/>
        </p:nvSpPr>
        <p:spPr>
          <a:xfrm>
            <a:off x="8336800" y="2189380"/>
            <a:ext cx="3442720" cy="4185761"/>
          </a:xfrm>
          <a:prstGeom prst="rect">
            <a:avLst/>
          </a:prstGeom>
          <a:noFill/>
        </p:spPr>
        <p:txBody>
          <a:bodyPr wrap="square">
            <a:spAutoFit/>
          </a:bodyPr>
          <a:lstStyle/>
          <a:p>
            <a:r>
              <a:rPr lang="en-GB" sz="1400" i="1" noProof="0" dirty="0">
                <a:solidFill>
                  <a:srgbClr val="1E6B3C"/>
                </a:solidFill>
                <a:latin typeface="Arial" pitchFamily="34" charset="0"/>
                <a:cs typeface="Arial" pitchFamily="34" charset="-120"/>
              </a:rPr>
              <a:t>“It would, I think, make me feel better that something has been done with my report. For me personally, it probably isn't going to stop much, but I think at least there is some action being taken.”</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"Get a, like a census saying, last month in TfL there was like 96 incidents on board the tube and 86% the people were caught and remanded... Then I'd be thinking, well, they actually are doing something." </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“Even if an incident doesn't have an outcome, the data should still be used in a way to, okay, how are we going to prevent this from happening or how are we going to reduce the rate of this happening?"</a:t>
            </a:r>
          </a:p>
        </p:txBody>
      </p:sp>
      <p:sp>
        <p:nvSpPr>
          <p:cNvPr id="2" name="Rectangle: Rounded Corners 9">
            <a:extLst>
              <a:ext uri="{FF2B5EF4-FFF2-40B4-BE49-F238E27FC236}">
                <a16:creationId xmlns:a16="http://schemas.microsoft.com/office/drawing/2014/main" id="{BFA920B8-F393-1082-3CB5-ED2B7B4A4146}"/>
              </a:ext>
            </a:extLst>
          </p:cNvPr>
          <p:cNvSpPr/>
          <p:nvPr/>
        </p:nvSpPr>
        <p:spPr>
          <a:xfrm>
            <a:off x="651964" y="2402959"/>
            <a:ext cx="3605938" cy="322238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rPr>
              <a:t>Meaningful individual feedback:</a:t>
            </a:r>
            <a:r>
              <a:rPr lang="en-GB" sz="1200" noProof="0" dirty="0">
                <a:solidFill>
                  <a:schemeClr val="tx1"/>
                </a:solidFill>
              </a:rPr>
              <a:t> When a case closes, victims need a human response that explains what was done and why. </a:t>
            </a:r>
          </a:p>
          <a:p>
            <a:endParaRPr lang="en-GB" sz="1200" noProof="0" dirty="0">
              <a:solidFill>
                <a:schemeClr val="tx1"/>
              </a:solidFill>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The opportunity to speak to someone directly when a case cannot be pursued </a:t>
            </a:r>
          </a:p>
          <a:p>
            <a:pPr marL="171450" indent="-171450">
              <a:spcAft>
                <a:spcPts val="500"/>
              </a:spcAft>
              <a:buFont typeface="Arial" panose="020B0604020202020204" pitchFamily="34" charset="0"/>
              <a:buChar char="•"/>
            </a:pPr>
            <a:r>
              <a:rPr lang="en-GB" sz="1200" noProof="0" dirty="0">
                <a:solidFill>
                  <a:schemeClr val="tx1"/>
                </a:solidFill>
              </a:rPr>
              <a:t>A clear account of the investigative steps taken </a:t>
            </a:r>
          </a:p>
          <a:p>
            <a:pPr marL="171450" indent="-171450">
              <a:spcAft>
                <a:spcPts val="500"/>
              </a:spcAft>
              <a:buFont typeface="Arial" panose="020B0604020202020204" pitchFamily="34" charset="0"/>
              <a:buChar char="•"/>
            </a:pPr>
            <a:r>
              <a:rPr lang="en-GB" sz="1200" noProof="0" dirty="0">
                <a:solidFill>
                  <a:schemeClr val="tx1"/>
                </a:solidFill>
              </a:rPr>
              <a:t>Continued signposting to support so they do not feel abandoned at the point of closure</a:t>
            </a:r>
          </a:p>
          <a:p>
            <a:pPr marL="171450" indent="-171450">
              <a:spcAft>
                <a:spcPts val="500"/>
              </a:spcAft>
              <a:buFont typeface="Arial" panose="020B0604020202020204" pitchFamily="34" charset="0"/>
              <a:buChar char="•"/>
            </a:pPr>
            <a:r>
              <a:rPr lang="en-GB" sz="1200" noProof="0" dirty="0">
                <a:solidFill>
                  <a:schemeClr val="tx1"/>
                </a:solidFill>
              </a:rPr>
              <a:t>Don’t let closure feel like dismissal, acknowledge the harm caused, apologise and thank them for time and effort in reporting</a:t>
            </a:r>
          </a:p>
          <a:p>
            <a:endParaRPr lang="en-GB" sz="1200" noProof="0" dirty="0">
              <a:solidFill>
                <a:schemeClr val="tx1"/>
              </a:solidFill>
              <a:latin typeface="Arial" pitchFamily="34" charset="0"/>
              <a:cs typeface="Arial" pitchFamily="34" charset="-120"/>
            </a:endParaRPr>
          </a:p>
        </p:txBody>
      </p:sp>
      <p:sp>
        <p:nvSpPr>
          <p:cNvPr id="5" name="Rectangle: Rounded Corners 9">
            <a:extLst>
              <a:ext uri="{FF2B5EF4-FFF2-40B4-BE49-F238E27FC236}">
                <a16:creationId xmlns:a16="http://schemas.microsoft.com/office/drawing/2014/main" id="{DF03D9A0-2089-97A1-8E05-E5ACC23C0BE7}"/>
              </a:ext>
            </a:extLst>
          </p:cNvPr>
          <p:cNvSpPr/>
          <p:nvPr/>
        </p:nvSpPr>
        <p:spPr>
          <a:xfrm>
            <a:off x="4359502" y="2402959"/>
            <a:ext cx="3605938" cy="322238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rPr>
              <a:t>Visible collective impact: </a:t>
            </a:r>
            <a:r>
              <a:rPr lang="en-GB" sz="1200" noProof="0" dirty="0">
                <a:solidFill>
                  <a:schemeClr val="tx1"/>
                </a:solidFill>
              </a:rPr>
              <a:t>Victims are more motivated to report when they can see it leads to change at a network level. </a:t>
            </a:r>
          </a:p>
          <a:p>
            <a:endParaRPr lang="en-GB" sz="1200" noProof="0" dirty="0">
              <a:solidFill>
                <a:schemeClr val="tx1"/>
              </a:solidFill>
            </a:endParaRPr>
          </a:p>
          <a:p>
            <a:r>
              <a:rPr lang="en-GB" sz="1200" b="1" noProof="0" dirty="0">
                <a:solidFill>
                  <a:schemeClr val="tx1"/>
                </a:solidFill>
                <a:latin typeface="Arial" pitchFamily="34" charset="0"/>
                <a:cs typeface="Arial" pitchFamily="34" charset="-120"/>
              </a:rPr>
              <a:t>Requests for an ideal pathway:</a:t>
            </a:r>
          </a:p>
          <a:p>
            <a:pPr marL="171450" indent="-171450">
              <a:spcAft>
                <a:spcPts val="500"/>
              </a:spcAft>
              <a:buFont typeface="Arial" panose="020B0604020202020204" pitchFamily="34" charset="0"/>
              <a:buChar char="•"/>
            </a:pPr>
            <a:r>
              <a:rPr lang="en-GB" sz="1200" noProof="0" dirty="0">
                <a:solidFill>
                  <a:schemeClr val="tx1"/>
                </a:solidFill>
              </a:rPr>
              <a:t>Explicitly link their report to the broader picture of impact e.g. enhanced safety measures, how separate reports can come together to build a picture and help identify someone. </a:t>
            </a:r>
          </a:p>
          <a:p>
            <a:pPr marL="171450" indent="-171450">
              <a:spcAft>
                <a:spcPts val="500"/>
              </a:spcAft>
              <a:buFont typeface="Arial" panose="020B0604020202020204" pitchFamily="34" charset="0"/>
              <a:buChar char="•"/>
            </a:pPr>
            <a:r>
              <a:rPr lang="en-GB" sz="1200" noProof="0" dirty="0">
                <a:solidFill>
                  <a:schemeClr val="tx1"/>
                </a:solidFill>
              </a:rPr>
              <a:t>Make data on hotspots, patterns and trends publicly visible, along with actions being taken to tackle them, so the value of reporting is demonstrable even where individual follow-up is not possible</a:t>
            </a:r>
          </a:p>
          <a:p>
            <a:pPr marL="171450" indent="-171450">
              <a:spcAft>
                <a:spcPts val="500"/>
              </a:spcAft>
              <a:buFont typeface="Arial" panose="020B0604020202020204" pitchFamily="34" charset="0"/>
              <a:buChar char="•"/>
            </a:pPr>
            <a:endParaRPr lang="en-GB" sz="1200" noProof="0" dirty="0">
              <a:solidFill>
                <a:schemeClr val="tx1"/>
              </a:solidFill>
            </a:endParaRPr>
          </a:p>
          <a:p>
            <a:pPr marL="171450" indent="-171450">
              <a:spcAft>
                <a:spcPts val="500"/>
              </a:spcAft>
              <a:buFont typeface="Arial" panose="020B0604020202020204" pitchFamily="34" charset="0"/>
              <a:buChar char="•"/>
            </a:pPr>
            <a:endParaRPr lang="en-GB" sz="1200" noProof="0" dirty="0">
              <a:solidFill>
                <a:schemeClr val="tx1"/>
              </a:solidFill>
            </a:endParaRPr>
          </a:p>
          <a:p>
            <a:endParaRPr lang="en-GB" sz="1200" noProof="0" dirty="0">
              <a:solidFill>
                <a:schemeClr val="tx1"/>
              </a:solidFill>
              <a:latin typeface="Arial" pitchFamily="34" charset="0"/>
              <a:cs typeface="Arial" pitchFamily="34" charset="-120"/>
            </a:endParaRPr>
          </a:p>
        </p:txBody>
      </p:sp>
      <p:sp>
        <p:nvSpPr>
          <p:cNvPr id="6" name="Rectangle: Rounded Corners 9">
            <a:extLst>
              <a:ext uri="{FF2B5EF4-FFF2-40B4-BE49-F238E27FC236}">
                <a16:creationId xmlns:a16="http://schemas.microsoft.com/office/drawing/2014/main" id="{272FBECD-1B44-3452-71CA-D4CD9BAD89BA}"/>
              </a:ext>
            </a:extLst>
          </p:cNvPr>
          <p:cNvSpPr/>
          <p:nvPr/>
        </p:nvSpPr>
        <p:spPr>
          <a:xfrm>
            <a:off x="651964" y="5704580"/>
            <a:ext cx="7313476" cy="67056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b="1" noProof="0" dirty="0">
                <a:solidFill>
                  <a:schemeClr val="tx1"/>
                </a:solidFill>
                <a:latin typeface="Arial" pitchFamily="34" charset="0"/>
                <a:cs typeface="Arial" pitchFamily="34" charset="-120"/>
              </a:rPr>
              <a:t>Support at this stage: </a:t>
            </a:r>
            <a:r>
              <a:rPr lang="en-GB" sz="1200" noProof="0" dirty="0">
                <a:solidFill>
                  <a:schemeClr val="tx1"/>
                </a:solidFill>
                <a:latin typeface="Arial" pitchFamily="34" charset="0"/>
                <a:cs typeface="Arial" pitchFamily="34" charset="-120"/>
              </a:rPr>
              <a:t>Victims need continued signposting to support after a case closes, particularly where the outcome is disappointing, so they do not feel abandoned at the end of the process.</a:t>
            </a:r>
          </a:p>
        </p:txBody>
      </p:sp>
    </p:spTree>
    <p:extLst>
      <p:ext uri="{BB962C8B-B14F-4D97-AF65-F5344CB8AC3E}">
        <p14:creationId xmlns:p14="http://schemas.microsoft.com/office/powerpoint/2010/main" val="36506791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F4DD7-7DD7-7488-5D1B-674BCEF7E79C}"/>
            </a:ext>
          </a:extLst>
        </p:cNvPr>
        <p:cNvGrpSpPr/>
        <p:nvPr/>
      </p:nvGrpSpPr>
      <p:grpSpPr>
        <a:xfrm>
          <a:off x="0" y="0"/>
          <a:ext cx="0" cy="0"/>
          <a:chOff x="0" y="0"/>
          <a:chExt cx="0" cy="0"/>
        </a:xfrm>
      </p:grpSpPr>
      <p:sp>
        <p:nvSpPr>
          <p:cNvPr id="8" name="Freeform 2">
            <a:extLst>
              <a:ext uri="{FF2B5EF4-FFF2-40B4-BE49-F238E27FC236}">
                <a16:creationId xmlns:a16="http://schemas.microsoft.com/office/drawing/2014/main" id="{43275480-BF4C-0022-48C5-52CA3D42324E}"/>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endParaRPr lang="en-GB" noProof="0" dirty="0"/>
          </a:p>
        </p:txBody>
      </p:sp>
      <p:sp>
        <p:nvSpPr>
          <p:cNvPr id="17" name="Rectangle 16">
            <a:extLst>
              <a:ext uri="{FF2B5EF4-FFF2-40B4-BE49-F238E27FC236}">
                <a16:creationId xmlns:a16="http://schemas.microsoft.com/office/drawing/2014/main" id="{A4F46FD7-B57D-EDF6-E986-7C2284CABFA3}"/>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PREVENTION</a:t>
            </a:r>
          </a:p>
        </p:txBody>
      </p:sp>
      <p:sp>
        <p:nvSpPr>
          <p:cNvPr id="13" name="Rectangle: Rounded Corners 9">
            <a:extLst>
              <a:ext uri="{FF2B5EF4-FFF2-40B4-BE49-F238E27FC236}">
                <a16:creationId xmlns:a16="http://schemas.microsoft.com/office/drawing/2014/main" id="{E6C84640-454A-4576-946E-4FC8D8D1CA9F}"/>
              </a:ext>
            </a:extLst>
          </p:cNvPr>
          <p:cNvSpPr/>
          <p:nvPr/>
        </p:nvSpPr>
        <p:spPr>
          <a:xfrm>
            <a:off x="675690" y="2307029"/>
            <a:ext cx="7493895" cy="366776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GB" sz="1400" noProof="0" dirty="0">
              <a:solidFill>
                <a:schemeClr val="tx1"/>
              </a:solidFill>
              <a:latin typeface="Arial" pitchFamily="34" charset="0"/>
              <a:cs typeface="Arial" pitchFamily="34" charset="-120"/>
            </a:endParaRPr>
          </a:p>
          <a:p>
            <a:r>
              <a:rPr lang="en-GB" sz="1400" noProof="0" dirty="0">
                <a:solidFill>
                  <a:schemeClr val="tx1"/>
                </a:solidFill>
                <a:latin typeface="Arial" pitchFamily="34" charset="0"/>
                <a:cs typeface="Arial" pitchFamily="34" charset="-120"/>
              </a:rPr>
              <a:t>Common requests to better prevent incidents include:</a:t>
            </a:r>
          </a:p>
          <a:p>
            <a:endParaRPr lang="en-GB" sz="1400" noProof="0" dirty="0">
              <a:solidFill>
                <a:schemeClr val="tx1"/>
              </a:solidFill>
              <a:latin typeface="Arial" pitchFamily="34" charset="0"/>
              <a:cs typeface="Arial" pitchFamily="34" charset="-120"/>
            </a:endParaRPr>
          </a:p>
          <a:p>
            <a:pPr lvl="1"/>
            <a:r>
              <a:rPr lang="en-GB" sz="1400" i="1" noProof="0" dirty="0">
                <a:solidFill>
                  <a:schemeClr val="tx1"/>
                </a:solidFill>
                <a:latin typeface="Arial" pitchFamily="34" charset="0"/>
                <a:cs typeface="Arial" pitchFamily="34" charset="-120"/>
              </a:rPr>
              <a:t>Increased staff and/or police presence in ‘problem’ areas and across the network more generally.</a:t>
            </a:r>
          </a:p>
          <a:p>
            <a:pPr lvl="1"/>
            <a:endParaRPr lang="en-GB" sz="1400" i="1" noProof="0" dirty="0">
              <a:solidFill>
                <a:schemeClr val="tx1"/>
              </a:solidFill>
              <a:latin typeface="Arial" pitchFamily="34" charset="0"/>
              <a:cs typeface="Arial" pitchFamily="34" charset="-120"/>
            </a:endParaRPr>
          </a:p>
          <a:p>
            <a:pPr lvl="1"/>
            <a:r>
              <a:rPr lang="en-GB" sz="1400" i="1" noProof="0" dirty="0">
                <a:solidFill>
                  <a:schemeClr val="tx1"/>
                </a:solidFill>
                <a:latin typeface="Arial" pitchFamily="34" charset="0"/>
                <a:cs typeface="Arial" pitchFamily="34" charset="-120"/>
              </a:rPr>
              <a:t>Women-only carriages to add to the feeling of baseline safety, especially on night-tubes. </a:t>
            </a:r>
          </a:p>
          <a:p>
            <a:pPr lvl="1"/>
            <a:endParaRPr lang="en-GB" sz="1400" i="1" noProof="0" dirty="0">
              <a:solidFill>
                <a:schemeClr val="tx1"/>
              </a:solidFill>
              <a:latin typeface="Arial" pitchFamily="34" charset="0"/>
              <a:cs typeface="Arial" pitchFamily="34" charset="-120"/>
            </a:endParaRPr>
          </a:p>
          <a:p>
            <a:pPr lvl="1"/>
            <a:r>
              <a:rPr lang="en-GB" sz="1400" i="1" noProof="0" dirty="0">
                <a:solidFill>
                  <a:schemeClr val="tx1"/>
                </a:solidFill>
                <a:latin typeface="Arial" pitchFamily="34" charset="0"/>
                <a:cs typeface="Arial" pitchFamily="34" charset="-120"/>
              </a:rPr>
              <a:t>Evidence gathering deterrents such as enhanced CCTV coverage and audio capture.</a:t>
            </a:r>
          </a:p>
          <a:p>
            <a:pPr lvl="1"/>
            <a:endParaRPr lang="en-GB" sz="1400" i="1" noProof="0" dirty="0">
              <a:solidFill>
                <a:schemeClr val="tx1"/>
              </a:solidFill>
              <a:latin typeface="Arial" pitchFamily="34" charset="0"/>
              <a:cs typeface="Arial" pitchFamily="34" charset="-120"/>
            </a:endParaRPr>
          </a:p>
          <a:p>
            <a:pPr lvl="1"/>
            <a:r>
              <a:rPr lang="en-GB" sz="1400" i="1" noProof="0" dirty="0">
                <a:solidFill>
                  <a:schemeClr val="tx1"/>
                </a:solidFill>
                <a:latin typeface="Arial" pitchFamily="34" charset="0"/>
                <a:cs typeface="Arial" pitchFamily="34" charset="-120"/>
              </a:rPr>
              <a:t>Enhanced awareness of changes made and incidents that have led to arrest to deter perpetrators.</a:t>
            </a:r>
          </a:p>
          <a:p>
            <a:pPr lvl="1"/>
            <a:endParaRPr lang="en-GB" sz="1400" i="1" noProof="0" dirty="0">
              <a:solidFill>
                <a:schemeClr val="tx1"/>
              </a:solidFill>
              <a:latin typeface="Arial" pitchFamily="34" charset="0"/>
              <a:cs typeface="Arial" pitchFamily="34" charset="-120"/>
            </a:endParaRPr>
          </a:p>
          <a:p>
            <a:pPr lvl="1"/>
            <a:r>
              <a:rPr lang="en-GB" sz="1400" i="1" noProof="0" dirty="0">
                <a:solidFill>
                  <a:schemeClr val="tx1"/>
                </a:solidFill>
                <a:latin typeface="Arial" pitchFamily="34" charset="0"/>
                <a:cs typeface="Arial" pitchFamily="34" charset="-120"/>
              </a:rPr>
              <a:t>Continued education and empowerment to bystanders to call out and help prevent incidents </a:t>
            </a:r>
            <a:endParaRPr lang="en-GB" sz="1400" noProof="0" dirty="0">
              <a:solidFill>
                <a:schemeClr val="tx1"/>
              </a:solidFill>
              <a:latin typeface="Arial" pitchFamily="34" charset="0"/>
              <a:cs typeface="Arial" pitchFamily="34" charset="-120"/>
            </a:endParaRPr>
          </a:p>
        </p:txBody>
      </p:sp>
      <p:sp>
        <p:nvSpPr>
          <p:cNvPr id="14" name="TextBox 13">
            <a:extLst>
              <a:ext uri="{FF2B5EF4-FFF2-40B4-BE49-F238E27FC236}">
                <a16:creationId xmlns:a16="http://schemas.microsoft.com/office/drawing/2014/main" id="{2097F637-5E29-5362-15E9-4E45AF3AA9E7}"/>
              </a:ext>
            </a:extLst>
          </p:cNvPr>
          <p:cNvSpPr txBox="1"/>
          <p:nvPr/>
        </p:nvSpPr>
        <p:spPr>
          <a:xfrm>
            <a:off x="8317145" y="2307029"/>
            <a:ext cx="3411575" cy="3754874"/>
          </a:xfrm>
          <a:prstGeom prst="rect">
            <a:avLst/>
          </a:prstGeom>
          <a:noFill/>
        </p:spPr>
        <p:txBody>
          <a:bodyPr wrap="square">
            <a:spAutoFit/>
          </a:bodyPr>
          <a:lstStyle/>
          <a:p>
            <a:r>
              <a:rPr lang="en-GB" sz="1400" i="1" noProof="0" dirty="0">
                <a:solidFill>
                  <a:srgbClr val="1E6B3C"/>
                </a:solidFill>
                <a:latin typeface="Arial" pitchFamily="34" charset="0"/>
                <a:cs typeface="Arial" pitchFamily="34" charset="-120"/>
              </a:rPr>
              <a:t>"Data is very important because if there’s a higher level of data to suggest that there’s more abuse taking place at Bond Street... then the British Transport Police can actually direct their resources to stations that have higher data levels.“</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"If a number of people reported incidents like that at particular... stations... then it might be possible for the police to highlight those times and places and possibly put patrols in.“</a:t>
            </a:r>
          </a:p>
          <a:p>
            <a:endParaRPr lang="en-GB" sz="1400" i="1" noProof="0" dirty="0">
              <a:solidFill>
                <a:srgbClr val="1E6B3C"/>
              </a:solidFill>
              <a:latin typeface="Arial" pitchFamily="34" charset="0"/>
              <a:cs typeface="Arial" pitchFamily="34" charset="-120"/>
            </a:endParaRPr>
          </a:p>
          <a:p>
            <a:r>
              <a:rPr lang="en-GB" sz="1400" i="1" noProof="0" dirty="0">
                <a:solidFill>
                  <a:srgbClr val="1E6B3C"/>
                </a:solidFill>
                <a:latin typeface="Arial" pitchFamily="34" charset="0"/>
                <a:cs typeface="Arial" pitchFamily="34" charset="-120"/>
              </a:rPr>
              <a:t>"Security on the tube... that's the answer. I mean, you could pussy foot around this for years, but security on the tube is the answer."</a:t>
            </a:r>
          </a:p>
        </p:txBody>
      </p:sp>
      <p:sp>
        <p:nvSpPr>
          <p:cNvPr id="10" name="Text 1">
            <a:extLst>
              <a:ext uri="{FF2B5EF4-FFF2-40B4-BE49-F238E27FC236}">
                <a16:creationId xmlns:a16="http://schemas.microsoft.com/office/drawing/2014/main" id="{21D7F164-947A-7D22-75C5-60F6963D32E2}"/>
              </a:ext>
            </a:extLst>
          </p:cNvPr>
          <p:cNvSpPr/>
          <p:nvPr/>
        </p:nvSpPr>
        <p:spPr>
          <a:xfrm>
            <a:off x="567140" y="756330"/>
            <a:ext cx="11379206" cy="716168"/>
          </a:xfrm>
          <a:prstGeom prst="rect">
            <a:avLst/>
          </a:prstGeom>
          <a:noFill/>
          <a:ln/>
        </p:spPr>
        <p:txBody>
          <a:bodyPr wrap="square" rtlCol="0" anchor="t"/>
          <a:lstStyle/>
          <a:p>
            <a:r>
              <a:rPr lang="en-GB" sz="2000" b="1" noProof="0" dirty="0">
                <a:solidFill>
                  <a:srgbClr val="008000"/>
                </a:solidFill>
                <a:latin typeface="Arial" pitchFamily="34" charset="0"/>
                <a:cs typeface="Arial" pitchFamily="34" charset="-120"/>
              </a:rPr>
              <a:t>The end goal of reporting is to prevent future incidents and make the network safer</a:t>
            </a:r>
          </a:p>
        </p:txBody>
      </p:sp>
      <p:sp>
        <p:nvSpPr>
          <p:cNvPr id="11" name="Text 1">
            <a:extLst>
              <a:ext uri="{FF2B5EF4-FFF2-40B4-BE49-F238E27FC236}">
                <a16:creationId xmlns:a16="http://schemas.microsoft.com/office/drawing/2014/main" id="{4CE4810E-2757-D7D5-BB87-4C843FF43055}"/>
              </a:ext>
            </a:extLst>
          </p:cNvPr>
          <p:cNvSpPr/>
          <p:nvPr/>
        </p:nvSpPr>
        <p:spPr>
          <a:xfrm>
            <a:off x="567140" y="1320748"/>
            <a:ext cx="11161580" cy="670560"/>
          </a:xfrm>
          <a:prstGeom prst="rect">
            <a:avLst/>
          </a:prstGeom>
          <a:noFill/>
          <a:ln/>
        </p:spPr>
        <p:txBody>
          <a:bodyPr wrap="square" rtlCol="0" anchor="t"/>
          <a:lstStyle/>
          <a:p>
            <a:r>
              <a:rPr lang="en-GB" sz="1400" noProof="0" dirty="0">
                <a:solidFill>
                  <a:srgbClr val="083519"/>
                </a:solidFill>
              </a:rPr>
              <a:t>Victims ultimately hope their report loops back into the infrastructure to stop incidents before they occur, thereby raising the baseline level of security across the network.</a:t>
            </a:r>
            <a:endParaRPr lang="en-GB" sz="1400" noProof="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DB166262-0BAB-BEAA-FF67-5A71F78DA0E8}"/>
              </a:ext>
            </a:extLst>
          </p:cNvPr>
          <p:cNvSpPr/>
          <p:nvPr/>
        </p:nvSpPr>
        <p:spPr>
          <a:xfrm>
            <a:off x="867805" y="3017124"/>
            <a:ext cx="105834" cy="707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7" name="Group 6">
            <a:extLst>
              <a:ext uri="{FF2B5EF4-FFF2-40B4-BE49-F238E27FC236}">
                <a16:creationId xmlns:a16="http://schemas.microsoft.com/office/drawing/2014/main" id="{044C2332-C5E5-B2D7-B2FA-AC764D538498}"/>
              </a:ext>
            </a:extLst>
          </p:cNvPr>
          <p:cNvGrpSpPr/>
          <p:nvPr/>
        </p:nvGrpSpPr>
        <p:grpSpPr>
          <a:xfrm>
            <a:off x="698980" y="2983470"/>
            <a:ext cx="447655" cy="447655"/>
            <a:chOff x="5093208" y="3509789"/>
            <a:chExt cx="541663" cy="541663"/>
          </a:xfrm>
        </p:grpSpPr>
        <p:pic>
          <p:nvPicPr>
            <p:cNvPr id="3" name="Graphic 2" descr="Captain female with solid fill">
              <a:extLst>
                <a:ext uri="{FF2B5EF4-FFF2-40B4-BE49-F238E27FC236}">
                  <a16:creationId xmlns:a16="http://schemas.microsoft.com/office/drawing/2014/main" id="{FBD1EEC6-C39F-67F2-EF9C-9D2B6A482E3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93208" y="3509789"/>
              <a:ext cx="541663" cy="541663"/>
            </a:xfrm>
            <a:prstGeom prst="rect">
              <a:avLst/>
            </a:prstGeom>
          </p:spPr>
        </p:pic>
        <p:sp>
          <p:nvSpPr>
            <p:cNvPr id="6" name="Rectangle: Rounded Corners 5">
              <a:extLst>
                <a:ext uri="{FF2B5EF4-FFF2-40B4-BE49-F238E27FC236}">
                  <a16:creationId xmlns:a16="http://schemas.microsoft.com/office/drawing/2014/main" id="{CE02B82B-57C9-35E7-EB5D-A71DA3664CB2}"/>
                </a:ext>
              </a:extLst>
            </p:cNvPr>
            <p:cNvSpPr/>
            <p:nvPr/>
          </p:nvSpPr>
          <p:spPr>
            <a:xfrm>
              <a:off x="5219700" y="3848101"/>
              <a:ext cx="283633" cy="158750"/>
            </a:xfrm>
            <a:prstGeom prst="roundRect">
              <a:avLst>
                <a:gd name="adj" fmla="val 500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pic>
        <p:nvPicPr>
          <p:cNvPr id="12" name="Graphic 11" descr="Group of women with solid fill">
            <a:extLst>
              <a:ext uri="{FF2B5EF4-FFF2-40B4-BE49-F238E27FC236}">
                <a16:creationId xmlns:a16="http://schemas.microsoft.com/office/drawing/2014/main" id="{8F12977E-44C9-9253-FB08-F1A80E7119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6370" y="3649810"/>
            <a:ext cx="381911" cy="381911"/>
          </a:xfrm>
          <a:prstGeom prst="rect">
            <a:avLst/>
          </a:prstGeom>
        </p:spPr>
      </p:pic>
      <p:pic>
        <p:nvPicPr>
          <p:cNvPr id="2" name="Graphic 1" descr="Security camera with solid fill">
            <a:extLst>
              <a:ext uri="{FF2B5EF4-FFF2-40B4-BE49-F238E27FC236}">
                <a16:creationId xmlns:a16="http://schemas.microsoft.com/office/drawing/2014/main" id="{E5F9CDB7-2E86-086D-FD06-A187093713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6370" y="4175653"/>
            <a:ext cx="453571" cy="453571"/>
          </a:xfrm>
          <a:prstGeom prst="rect">
            <a:avLst/>
          </a:prstGeom>
        </p:spPr>
      </p:pic>
      <p:pic>
        <p:nvPicPr>
          <p:cNvPr id="5" name="Graphic 4" descr="Group success with solid fill">
            <a:extLst>
              <a:ext uri="{FF2B5EF4-FFF2-40B4-BE49-F238E27FC236}">
                <a16:creationId xmlns:a16="http://schemas.microsoft.com/office/drawing/2014/main" id="{DE811D22-BE3B-A2A0-6995-B126CC79685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4716" y="5326858"/>
            <a:ext cx="416877" cy="416877"/>
          </a:xfrm>
          <a:prstGeom prst="rect">
            <a:avLst/>
          </a:prstGeom>
        </p:spPr>
      </p:pic>
      <p:pic>
        <p:nvPicPr>
          <p:cNvPr id="15" name="Graphic 14" descr="Information with solid fill">
            <a:extLst>
              <a:ext uri="{FF2B5EF4-FFF2-40B4-BE49-F238E27FC236}">
                <a16:creationId xmlns:a16="http://schemas.microsoft.com/office/drawing/2014/main" id="{D3878159-4CF0-B87E-0A78-87B1643C362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14394" y="4720606"/>
            <a:ext cx="457199" cy="457199"/>
          </a:xfrm>
          <a:prstGeom prst="rect">
            <a:avLst/>
          </a:prstGeom>
        </p:spPr>
      </p:pic>
    </p:spTree>
    <p:extLst>
      <p:ext uri="{BB962C8B-B14F-4D97-AF65-F5344CB8AC3E}">
        <p14:creationId xmlns:p14="http://schemas.microsoft.com/office/powerpoint/2010/main" val="38368918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41AC-48E2-3F01-B5B9-FC4D2A2DB5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99D40-A269-D22E-A835-DA53FAB1F407}"/>
              </a:ext>
            </a:extLst>
          </p:cNvPr>
          <p:cNvSpPr>
            <a:spLocks noGrp="1"/>
          </p:cNvSpPr>
          <p:nvPr>
            <p:ph type="ctrTitle"/>
          </p:nvPr>
        </p:nvSpPr>
        <p:spPr/>
        <p:txBody>
          <a:bodyPr/>
          <a:lstStyle/>
          <a:p>
            <a:r>
              <a:rPr lang="en-GB" b="1" noProof="0" dirty="0"/>
              <a:t>Recommendations across the journey </a:t>
            </a:r>
          </a:p>
        </p:txBody>
      </p:sp>
    </p:spTree>
    <p:extLst>
      <p:ext uri="{BB962C8B-B14F-4D97-AF65-F5344CB8AC3E}">
        <p14:creationId xmlns:p14="http://schemas.microsoft.com/office/powerpoint/2010/main" val="3299113627"/>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96393-70B1-3501-BBAC-2D5E27196CA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7EB8371-2C48-D718-FF35-0AA80AA6F4F6}"/>
              </a:ext>
            </a:extLst>
          </p:cNvPr>
          <p:cNvSpPr/>
          <p:nvPr/>
        </p:nvSpPr>
        <p:spPr>
          <a:xfrm>
            <a:off x="0" y="1"/>
            <a:ext cx="4296792"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endParaRPr lang="en-GB" sz="1200" b="1" noProof="0" dirty="0"/>
          </a:p>
        </p:txBody>
      </p:sp>
      <p:sp>
        <p:nvSpPr>
          <p:cNvPr id="13" name="Rectangle: Rounded Corners 9">
            <a:extLst>
              <a:ext uri="{FF2B5EF4-FFF2-40B4-BE49-F238E27FC236}">
                <a16:creationId xmlns:a16="http://schemas.microsoft.com/office/drawing/2014/main" id="{9C8458B9-5B3D-31DC-D929-8258BA3DE07B}"/>
              </a:ext>
            </a:extLst>
          </p:cNvPr>
          <p:cNvSpPr/>
          <p:nvPr/>
        </p:nvSpPr>
        <p:spPr>
          <a:xfrm>
            <a:off x="4721737" y="1036848"/>
            <a:ext cx="7045318" cy="105828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Ensure support is continuous, not conditional.</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Emotional support shouldn't stop once a report is made or a case is closed. Consider establishing protocols that define how organisations across the ecosystem can work together to maintain a consistent 'wrap-around' standard of care.</a:t>
            </a:r>
          </a:p>
        </p:txBody>
      </p:sp>
      <p:sp>
        <p:nvSpPr>
          <p:cNvPr id="10" name="Text 1">
            <a:extLst>
              <a:ext uri="{FF2B5EF4-FFF2-40B4-BE49-F238E27FC236}">
                <a16:creationId xmlns:a16="http://schemas.microsoft.com/office/drawing/2014/main" id="{BDBBB9C8-D5EC-1652-D09A-044F085DCDB0}"/>
              </a:ext>
            </a:extLst>
          </p:cNvPr>
          <p:cNvSpPr/>
          <p:nvPr/>
        </p:nvSpPr>
        <p:spPr>
          <a:xfrm>
            <a:off x="424945" y="1036849"/>
            <a:ext cx="3436841" cy="716168"/>
          </a:xfrm>
          <a:prstGeom prst="rect">
            <a:avLst/>
          </a:prstGeom>
          <a:noFill/>
          <a:ln/>
        </p:spPr>
        <p:txBody>
          <a:bodyPr wrap="square" rtlCol="0" anchor="t"/>
          <a:lstStyle/>
          <a:p>
            <a:r>
              <a:rPr lang="en-GB" sz="2800" b="1" u="sng" noProof="0" dirty="0">
                <a:solidFill>
                  <a:schemeClr val="bg1"/>
                </a:solidFill>
                <a:latin typeface="Arial" pitchFamily="34" charset="0"/>
                <a:cs typeface="Arial" pitchFamily="34" charset="-120"/>
              </a:rPr>
              <a:t>SUPPORT</a:t>
            </a:r>
          </a:p>
          <a:p>
            <a:endParaRPr lang="en-GB" sz="2800" b="1" u="sng" noProof="0" dirty="0">
              <a:solidFill>
                <a:schemeClr val="bg1"/>
              </a:solidFill>
              <a:latin typeface="Arial" pitchFamily="34" charset="0"/>
              <a:cs typeface="Arial" pitchFamily="34" charset="-120"/>
            </a:endParaRPr>
          </a:p>
          <a:p>
            <a:r>
              <a:rPr lang="en-GB" sz="2000" b="1" noProof="0" dirty="0">
                <a:solidFill>
                  <a:schemeClr val="bg1"/>
                </a:solidFill>
                <a:latin typeface="Arial" pitchFamily="34" charset="0"/>
                <a:cs typeface="Arial" pitchFamily="34" charset="-120"/>
              </a:rPr>
              <a:t>Embed a human-first ethos of support across the journey</a:t>
            </a:r>
          </a:p>
          <a:p>
            <a:endParaRPr lang="en-GB" sz="2800" b="1" noProof="0" dirty="0">
              <a:solidFill>
                <a:schemeClr val="bg1"/>
              </a:solidFill>
              <a:latin typeface="Arial" pitchFamily="34" charset="0"/>
              <a:cs typeface="Arial" pitchFamily="34" charset="-120"/>
            </a:endParaRPr>
          </a:p>
        </p:txBody>
      </p:sp>
      <p:sp>
        <p:nvSpPr>
          <p:cNvPr id="2" name="Freeform 4">
            <a:extLst>
              <a:ext uri="{FF2B5EF4-FFF2-40B4-BE49-F238E27FC236}">
                <a16:creationId xmlns:a16="http://schemas.microsoft.com/office/drawing/2014/main" id="{4D7DAA1D-9BD0-80E8-2392-61F47DFE2638}"/>
              </a:ext>
            </a:extLst>
          </p:cNvPr>
          <p:cNvSpPr/>
          <p:nvPr/>
        </p:nvSpPr>
        <p:spPr>
          <a:xfrm>
            <a:off x="256269" y="150148"/>
            <a:ext cx="1794473" cy="620777"/>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Rounded Corners 9">
            <a:extLst>
              <a:ext uri="{FF2B5EF4-FFF2-40B4-BE49-F238E27FC236}">
                <a16:creationId xmlns:a16="http://schemas.microsoft.com/office/drawing/2014/main" id="{586B85F8-D488-D5DF-072D-1BD6B1AD9B37}"/>
              </a:ext>
            </a:extLst>
          </p:cNvPr>
          <p:cNvSpPr/>
          <p:nvPr/>
        </p:nvSpPr>
        <p:spPr>
          <a:xfrm>
            <a:off x="4721737" y="2348069"/>
            <a:ext cx="7045318" cy="1209268"/>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Embed a ‘believe by default’ mindset through training.</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To ensure every interaction is compassionate, consider empowering all public-facing staff with trauma-informed training. This should focus on believing victims by default, listening with empathy, and understanding the impact of trauma, ensuring victims feel cared for and validated, not judged or dismissed.</a:t>
            </a:r>
          </a:p>
        </p:txBody>
      </p:sp>
      <p:sp>
        <p:nvSpPr>
          <p:cNvPr id="4" name="Text 1">
            <a:extLst>
              <a:ext uri="{FF2B5EF4-FFF2-40B4-BE49-F238E27FC236}">
                <a16:creationId xmlns:a16="http://schemas.microsoft.com/office/drawing/2014/main" id="{F5667211-D01D-58D9-8D40-44CF13379ED5}"/>
              </a:ext>
            </a:extLst>
          </p:cNvPr>
          <p:cNvSpPr/>
          <p:nvPr/>
        </p:nvSpPr>
        <p:spPr>
          <a:xfrm>
            <a:off x="424944" y="3199253"/>
            <a:ext cx="3436841" cy="716168"/>
          </a:xfrm>
          <a:prstGeom prst="rect">
            <a:avLst/>
          </a:prstGeom>
          <a:noFill/>
          <a:ln/>
        </p:spPr>
        <p:txBody>
          <a:bodyPr wrap="square" rtlCol="0" anchor="t"/>
          <a:lstStyle/>
          <a:p>
            <a:r>
              <a:rPr lang="en-GB" sz="1600" noProof="0" dirty="0">
                <a:solidFill>
                  <a:schemeClr val="bg1"/>
                </a:solidFill>
                <a:latin typeface="Arial" pitchFamily="34" charset="0"/>
                <a:cs typeface="Arial" pitchFamily="34" charset="-120"/>
              </a:rPr>
              <a:t>Support for victims can often inconsistent, and interactions can feel cold or dismissive, leaving victims feeling abandoned and powerless.</a:t>
            </a:r>
          </a:p>
          <a:p>
            <a:endParaRPr lang="en-GB" sz="1600" noProof="0" dirty="0">
              <a:solidFill>
                <a:schemeClr val="bg1"/>
              </a:solidFill>
              <a:latin typeface="Arial" pitchFamily="34" charset="0"/>
              <a:cs typeface="Arial" pitchFamily="34" charset="-120"/>
            </a:endParaRPr>
          </a:p>
          <a:p>
            <a:r>
              <a:rPr lang="en-GB" sz="1600" noProof="0" dirty="0">
                <a:solidFill>
                  <a:schemeClr val="bg1"/>
                </a:solidFill>
                <a:latin typeface="Arial" pitchFamily="34" charset="0"/>
                <a:cs typeface="Arial" pitchFamily="34" charset="-120"/>
              </a:rPr>
              <a:t>They need a 'wrap-around' approach where victims feel consistently cared for, believed, and emotionally supported by a system that is fundamentally human-centred.</a:t>
            </a:r>
          </a:p>
        </p:txBody>
      </p:sp>
      <p:sp>
        <p:nvSpPr>
          <p:cNvPr id="8" name="Rectangle: Rounded Corners 9">
            <a:extLst>
              <a:ext uri="{FF2B5EF4-FFF2-40B4-BE49-F238E27FC236}">
                <a16:creationId xmlns:a16="http://schemas.microsoft.com/office/drawing/2014/main" id="{422B6ACE-4D79-2654-0E0A-8517E11965FD}"/>
              </a:ext>
            </a:extLst>
          </p:cNvPr>
          <p:cNvSpPr/>
          <p:nvPr/>
        </p:nvSpPr>
        <p:spPr>
          <a:xfrm>
            <a:off x="4721737" y="3810277"/>
            <a:ext cx="7045318" cy="1137219"/>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Make all communications, human or automated, lead with empathy.</a:t>
            </a:r>
            <a:r>
              <a:rPr lang="en-GB" noProof="0" dirty="0"/>
              <a:t>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There is an opportunity to review all touchpoints to ensure they acknowledge the harm caused and thank the victim for their courage. This simple principle can transform a bureaucratic process into a supportive experience and rebuild crucial trust.</a:t>
            </a:r>
          </a:p>
        </p:txBody>
      </p:sp>
    </p:spTree>
    <p:extLst>
      <p:ext uri="{BB962C8B-B14F-4D97-AF65-F5344CB8AC3E}">
        <p14:creationId xmlns:p14="http://schemas.microsoft.com/office/powerpoint/2010/main" val="13253438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8C887-5EFD-8777-5703-F929CAF3124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99633BF-4AF9-6CC4-C653-9545814C5924}"/>
              </a:ext>
            </a:extLst>
          </p:cNvPr>
          <p:cNvSpPr/>
          <p:nvPr/>
        </p:nvSpPr>
        <p:spPr>
          <a:xfrm>
            <a:off x="0" y="1"/>
            <a:ext cx="4296792"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endParaRPr lang="en-GB" sz="1200" b="1" noProof="0" dirty="0"/>
          </a:p>
        </p:txBody>
      </p:sp>
      <p:sp>
        <p:nvSpPr>
          <p:cNvPr id="13" name="Rectangle: Rounded Corners 9">
            <a:extLst>
              <a:ext uri="{FF2B5EF4-FFF2-40B4-BE49-F238E27FC236}">
                <a16:creationId xmlns:a16="http://schemas.microsoft.com/office/drawing/2014/main" id="{82EBFF6D-1A6B-8110-3700-266D54AA85D6}"/>
              </a:ext>
            </a:extLst>
          </p:cNvPr>
          <p:cNvSpPr/>
          <p:nvPr/>
        </p:nvSpPr>
        <p:spPr>
          <a:xfrm>
            <a:off x="4721737" y="535064"/>
            <a:ext cx="7045318" cy="1863099"/>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Establish and empower staff to use designated 'Safe Spaces’</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Consider establishing safe spaces for people to go. This could be in a station or by partnering with local businesses to create a network of clearly branded external 'Safe Havens’, identifiable by a sticker in the window. This provides a tangible, non-official place for a victim to seek immediate refuge and gather their thoughts.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Crucially, this must be complemented by empowering all public-facing staff with a clear, consistent protocol for responding to a passenger in need. This should clarify that they are authorised to offer a secure, non-public space (e.g., a staff room, an office) for a victim to recover, ensuring a compassionate response is the standard, not dependent on individual initiative.</a:t>
            </a:r>
          </a:p>
        </p:txBody>
      </p:sp>
      <p:sp>
        <p:nvSpPr>
          <p:cNvPr id="10" name="Text 1">
            <a:extLst>
              <a:ext uri="{FF2B5EF4-FFF2-40B4-BE49-F238E27FC236}">
                <a16:creationId xmlns:a16="http://schemas.microsoft.com/office/drawing/2014/main" id="{89C445F4-E6A9-7D2A-183C-5316DBE7077C}"/>
              </a:ext>
            </a:extLst>
          </p:cNvPr>
          <p:cNvSpPr/>
          <p:nvPr/>
        </p:nvSpPr>
        <p:spPr>
          <a:xfrm>
            <a:off x="424946" y="1036849"/>
            <a:ext cx="3516740" cy="716168"/>
          </a:xfrm>
          <a:prstGeom prst="rect">
            <a:avLst/>
          </a:prstGeom>
          <a:noFill/>
          <a:ln/>
        </p:spPr>
        <p:txBody>
          <a:bodyPr wrap="square" rtlCol="0" anchor="t"/>
          <a:lstStyle/>
          <a:p>
            <a:r>
              <a:rPr lang="en-GB" sz="2800" b="1" u="sng" noProof="0" dirty="0">
                <a:solidFill>
                  <a:schemeClr val="bg1"/>
                </a:solidFill>
                <a:latin typeface="Arial" pitchFamily="34" charset="0"/>
                <a:cs typeface="Arial" pitchFamily="34" charset="-120"/>
              </a:rPr>
              <a:t>SAFETY</a:t>
            </a:r>
            <a:br>
              <a:rPr lang="en-GB" sz="2800" b="1" u="sng" noProof="0" dirty="0">
                <a:solidFill>
                  <a:schemeClr val="bg1"/>
                </a:solidFill>
                <a:latin typeface="Arial" pitchFamily="34" charset="0"/>
                <a:cs typeface="Arial" pitchFamily="34" charset="-120"/>
              </a:rPr>
            </a:br>
            <a:endParaRPr lang="en-GB" sz="2800" b="1" u="sng" noProof="0" dirty="0">
              <a:solidFill>
                <a:schemeClr val="bg1"/>
              </a:solidFill>
              <a:latin typeface="Arial" pitchFamily="34" charset="0"/>
              <a:cs typeface="Arial" pitchFamily="34" charset="-120"/>
            </a:endParaRPr>
          </a:p>
          <a:p>
            <a:r>
              <a:rPr lang="en-GB" sz="2000" b="1" noProof="0" dirty="0">
                <a:solidFill>
                  <a:schemeClr val="bg1"/>
                </a:solidFill>
                <a:latin typeface="Arial" pitchFamily="34" charset="0"/>
                <a:cs typeface="Arial" pitchFamily="34" charset="-120"/>
              </a:rPr>
              <a:t>Establish immediate safety and human contact</a:t>
            </a:r>
          </a:p>
          <a:p>
            <a:endParaRPr lang="en-GB" sz="2800" b="1" u="sng" noProof="0" dirty="0">
              <a:solidFill>
                <a:schemeClr val="bg1"/>
              </a:solidFill>
              <a:latin typeface="Arial" pitchFamily="34" charset="0"/>
              <a:cs typeface="Arial" pitchFamily="34" charset="-120"/>
            </a:endParaRPr>
          </a:p>
          <a:p>
            <a:endParaRPr lang="en-GB" sz="2800" b="1" noProof="0" dirty="0">
              <a:solidFill>
                <a:schemeClr val="bg1"/>
              </a:solidFill>
              <a:latin typeface="Arial" pitchFamily="34" charset="0"/>
              <a:cs typeface="Arial" pitchFamily="34" charset="-120"/>
            </a:endParaRPr>
          </a:p>
        </p:txBody>
      </p:sp>
      <p:sp>
        <p:nvSpPr>
          <p:cNvPr id="2" name="Freeform 4">
            <a:extLst>
              <a:ext uri="{FF2B5EF4-FFF2-40B4-BE49-F238E27FC236}">
                <a16:creationId xmlns:a16="http://schemas.microsoft.com/office/drawing/2014/main" id="{4CF3D516-3B60-1FA8-F593-87F523F2C5C9}"/>
              </a:ext>
            </a:extLst>
          </p:cNvPr>
          <p:cNvSpPr/>
          <p:nvPr/>
        </p:nvSpPr>
        <p:spPr>
          <a:xfrm>
            <a:off x="256269" y="150148"/>
            <a:ext cx="1794473" cy="620777"/>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Rounded Corners 9">
            <a:extLst>
              <a:ext uri="{FF2B5EF4-FFF2-40B4-BE49-F238E27FC236}">
                <a16:creationId xmlns:a16="http://schemas.microsoft.com/office/drawing/2014/main" id="{AFCE1712-B8F3-8DC6-CB0A-999EB4DBB8D6}"/>
              </a:ext>
            </a:extLst>
          </p:cNvPr>
          <p:cNvSpPr/>
          <p:nvPr/>
        </p:nvSpPr>
        <p:spPr>
          <a:xfrm>
            <a:off x="4721737" y="2494940"/>
            <a:ext cx="7045318" cy="131358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Train staff to proactively identify passengers in distress and offer support.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Consider implementing specific training to help staff recognise the subtle, non-verbal signs of a passenger in distress (e.g., looking fearful or withdrawn). The training should equip them with simple, non-confrontational ways to check in, such as asking "Is everything okay here?". This proactive approach shifts the burden of initiating contact from a victim who may be in shock, to a trained staff member. </a:t>
            </a:r>
          </a:p>
        </p:txBody>
      </p:sp>
      <p:sp>
        <p:nvSpPr>
          <p:cNvPr id="4" name="Text 1">
            <a:extLst>
              <a:ext uri="{FF2B5EF4-FFF2-40B4-BE49-F238E27FC236}">
                <a16:creationId xmlns:a16="http://schemas.microsoft.com/office/drawing/2014/main" id="{19E86C5E-9802-CA4A-6E7C-834B9266169E}"/>
              </a:ext>
            </a:extLst>
          </p:cNvPr>
          <p:cNvSpPr/>
          <p:nvPr/>
        </p:nvSpPr>
        <p:spPr>
          <a:xfrm>
            <a:off x="424945" y="3070916"/>
            <a:ext cx="3254258" cy="716168"/>
          </a:xfrm>
          <a:prstGeom prst="rect">
            <a:avLst/>
          </a:prstGeom>
          <a:noFill/>
          <a:ln/>
        </p:spPr>
        <p:txBody>
          <a:bodyPr wrap="square" rtlCol="0" anchor="t"/>
          <a:lstStyle/>
          <a:p>
            <a:r>
              <a:rPr lang="en-GB" sz="1600" noProof="0" dirty="0">
                <a:solidFill>
                  <a:schemeClr val="bg1"/>
                </a:solidFill>
                <a:latin typeface="Arial" pitchFamily="34" charset="0"/>
                <a:cs typeface="Arial" pitchFamily="34" charset="-120"/>
              </a:rPr>
              <a:t>In the immediate aftermath, victims feel exposed, vulnerable and alone. </a:t>
            </a:r>
          </a:p>
          <a:p>
            <a:endParaRPr lang="en-GB" sz="1600" noProof="0" dirty="0">
              <a:solidFill>
                <a:schemeClr val="bg1"/>
              </a:solidFill>
              <a:latin typeface="Arial" pitchFamily="34" charset="0"/>
              <a:cs typeface="Arial" pitchFamily="34" charset="-120"/>
            </a:endParaRPr>
          </a:p>
          <a:p>
            <a:r>
              <a:rPr lang="en-GB" sz="1600" noProof="0" dirty="0">
                <a:solidFill>
                  <a:schemeClr val="bg1"/>
                </a:solidFill>
                <a:latin typeface="Arial" pitchFamily="34" charset="0"/>
                <a:cs typeface="Arial" pitchFamily="34" charset="-120"/>
              </a:rPr>
              <a:t>They need to find immediate physical safety and feel emotionally seen, understanding that what happened was real and wrong.</a:t>
            </a:r>
          </a:p>
        </p:txBody>
      </p:sp>
      <p:sp>
        <p:nvSpPr>
          <p:cNvPr id="8" name="Rectangle: Rounded Corners 9">
            <a:extLst>
              <a:ext uri="{FF2B5EF4-FFF2-40B4-BE49-F238E27FC236}">
                <a16:creationId xmlns:a16="http://schemas.microsoft.com/office/drawing/2014/main" id="{4895AE2F-213C-72A2-9B37-510DCB0AFFEE}"/>
              </a:ext>
            </a:extLst>
          </p:cNvPr>
          <p:cNvSpPr/>
          <p:nvPr/>
        </p:nvSpPr>
        <p:spPr>
          <a:xfrm>
            <a:off x="4721737" y="3905297"/>
            <a:ext cx="7045318" cy="1137219"/>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Consider implementing a consistent, discreet alert system.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Explore developing and publicising a single, memorable codeword (akin to 'Ask for Angela') that is universal across all London transport services. A unified system would reduce confusion and ensure any staff member can provide an immediate, appropriate, and supportive response when actively approached. </a:t>
            </a:r>
          </a:p>
        </p:txBody>
      </p:sp>
      <p:sp>
        <p:nvSpPr>
          <p:cNvPr id="9" name="Rectangle: Rounded Corners 9">
            <a:extLst>
              <a:ext uri="{FF2B5EF4-FFF2-40B4-BE49-F238E27FC236}">
                <a16:creationId xmlns:a16="http://schemas.microsoft.com/office/drawing/2014/main" id="{D1F5C6AB-4D39-239E-01A6-6D8E8C444BA0}"/>
              </a:ext>
            </a:extLst>
          </p:cNvPr>
          <p:cNvSpPr/>
          <p:nvPr/>
        </p:nvSpPr>
        <p:spPr>
          <a:xfrm>
            <a:off x="4721737" y="5139293"/>
            <a:ext cx="7045318" cy="968543"/>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Prioritise the continued empowerment of bystanders.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Continue and expand bystander campaigns that offer simple, clear, and safe options for intervention. This aims to break the "wall of silence" that victims experience, providing crucial in-the-moment validation that what happened was wrong.</a:t>
            </a:r>
          </a:p>
        </p:txBody>
      </p:sp>
    </p:spTree>
    <p:extLst>
      <p:ext uri="{BB962C8B-B14F-4D97-AF65-F5344CB8AC3E}">
        <p14:creationId xmlns:p14="http://schemas.microsoft.com/office/powerpoint/2010/main" val="33964260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F7846-7D2D-20A6-5C60-C2B5B7A8783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97EDBAF-50B6-8798-8A2F-734A3A3CA7FE}"/>
              </a:ext>
            </a:extLst>
          </p:cNvPr>
          <p:cNvSpPr/>
          <p:nvPr/>
        </p:nvSpPr>
        <p:spPr>
          <a:xfrm>
            <a:off x="0" y="1"/>
            <a:ext cx="4296792"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endParaRPr lang="en-GB" sz="1200" b="1" noProof="0" dirty="0"/>
          </a:p>
        </p:txBody>
      </p:sp>
      <p:sp>
        <p:nvSpPr>
          <p:cNvPr id="13" name="Rectangle: Rounded Corners 9">
            <a:extLst>
              <a:ext uri="{FF2B5EF4-FFF2-40B4-BE49-F238E27FC236}">
                <a16:creationId xmlns:a16="http://schemas.microsoft.com/office/drawing/2014/main" id="{F1DC1B0F-4521-DCD6-7B20-3852410EC394}"/>
              </a:ext>
            </a:extLst>
          </p:cNvPr>
          <p:cNvSpPr/>
          <p:nvPr/>
        </p:nvSpPr>
        <p:spPr>
          <a:xfrm>
            <a:off x="4721737" y="160365"/>
            <a:ext cx="7045318" cy="876484"/>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Consider clarifying the language between an 'Initial Disclosure' and a 'Formal Report’.</a:t>
            </a:r>
          </a:p>
          <a:p>
            <a:pPr marL="171450" indent="-1714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Developing clear definitions and communication protocols for staff would help manage victim expectations. This ensures that when a staff member guides a victim to make a formal report to another body, it is understood as a supportive, designed next step, not a dismissive hand-off.</a:t>
            </a:r>
          </a:p>
        </p:txBody>
      </p:sp>
      <p:sp>
        <p:nvSpPr>
          <p:cNvPr id="10" name="Text 1">
            <a:extLst>
              <a:ext uri="{FF2B5EF4-FFF2-40B4-BE49-F238E27FC236}">
                <a16:creationId xmlns:a16="http://schemas.microsoft.com/office/drawing/2014/main" id="{10EDB2F8-CE02-B122-F31C-8EDE0F52B89A}"/>
              </a:ext>
            </a:extLst>
          </p:cNvPr>
          <p:cNvSpPr/>
          <p:nvPr/>
        </p:nvSpPr>
        <p:spPr>
          <a:xfrm>
            <a:off x="424945" y="1036849"/>
            <a:ext cx="3436841" cy="716168"/>
          </a:xfrm>
          <a:prstGeom prst="rect">
            <a:avLst/>
          </a:prstGeom>
          <a:noFill/>
          <a:ln/>
        </p:spPr>
        <p:txBody>
          <a:bodyPr wrap="square" rtlCol="0" anchor="t"/>
          <a:lstStyle/>
          <a:p>
            <a:r>
              <a:rPr lang="en-GB" sz="2800" b="1" u="sng" noProof="0" dirty="0">
                <a:solidFill>
                  <a:schemeClr val="bg1"/>
                </a:solidFill>
                <a:latin typeface="Arial" pitchFamily="34" charset="0"/>
                <a:cs typeface="Arial" pitchFamily="34" charset="-120"/>
              </a:rPr>
              <a:t>REPORTING</a:t>
            </a:r>
          </a:p>
          <a:p>
            <a:endParaRPr lang="en-GB" sz="2800" b="1" u="sng" noProof="0" dirty="0">
              <a:solidFill>
                <a:schemeClr val="bg1"/>
              </a:solidFill>
              <a:latin typeface="Arial" pitchFamily="34" charset="0"/>
              <a:cs typeface="Arial" pitchFamily="34" charset="-120"/>
            </a:endParaRPr>
          </a:p>
          <a:p>
            <a:r>
              <a:rPr lang="en-GB" sz="2000" b="1" noProof="0" dirty="0">
                <a:solidFill>
                  <a:schemeClr val="bg1"/>
                </a:solidFill>
                <a:latin typeface="Arial" pitchFamily="34" charset="0"/>
                <a:cs typeface="Arial" pitchFamily="34" charset="-120"/>
              </a:rPr>
              <a:t>Create a simple, supportive and trusted reporting pathway</a:t>
            </a:r>
          </a:p>
          <a:p>
            <a:endParaRPr lang="en-GB" sz="2000" b="1" noProof="0" dirty="0">
              <a:solidFill>
                <a:schemeClr val="bg1"/>
              </a:solidFill>
              <a:latin typeface="Arial" pitchFamily="34" charset="0"/>
              <a:cs typeface="Arial" pitchFamily="34" charset="-120"/>
            </a:endParaRPr>
          </a:p>
          <a:p>
            <a:endParaRPr lang="en-GB" sz="2800" b="1" noProof="0" dirty="0">
              <a:solidFill>
                <a:schemeClr val="bg1"/>
              </a:solidFill>
              <a:latin typeface="Arial" pitchFamily="34" charset="0"/>
              <a:cs typeface="Arial" pitchFamily="34" charset="-120"/>
            </a:endParaRPr>
          </a:p>
        </p:txBody>
      </p:sp>
      <p:sp>
        <p:nvSpPr>
          <p:cNvPr id="2" name="Freeform 4">
            <a:extLst>
              <a:ext uri="{FF2B5EF4-FFF2-40B4-BE49-F238E27FC236}">
                <a16:creationId xmlns:a16="http://schemas.microsoft.com/office/drawing/2014/main" id="{E6825294-CF92-9F4D-C34B-CEF982134380}"/>
              </a:ext>
            </a:extLst>
          </p:cNvPr>
          <p:cNvSpPr/>
          <p:nvPr/>
        </p:nvSpPr>
        <p:spPr>
          <a:xfrm>
            <a:off x="256269" y="150148"/>
            <a:ext cx="1794473" cy="620777"/>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Rounded Corners 9">
            <a:extLst>
              <a:ext uri="{FF2B5EF4-FFF2-40B4-BE49-F238E27FC236}">
                <a16:creationId xmlns:a16="http://schemas.microsoft.com/office/drawing/2014/main" id="{501E2952-1603-B6F3-3DD3-F2AFD71E0CD7}"/>
              </a:ext>
            </a:extLst>
          </p:cNvPr>
          <p:cNvSpPr/>
          <p:nvPr/>
        </p:nvSpPr>
        <p:spPr>
          <a:xfrm>
            <a:off x="4721737" y="1119669"/>
            <a:ext cx="7045318" cy="1073116"/>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Explore the feasibility of a 'Single Front Door' for all reports.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A single, clearly branded digital platform could serve as the primary entry point i.e. a consistent QR code. From there, victims could be offered an informed choice about how to report (text, app, etc.), removing the burden of needing to know which agency has jurisdiction. Intelligent routing behind the scenes would then direct the report appropriately.</a:t>
            </a:r>
          </a:p>
        </p:txBody>
      </p:sp>
      <p:sp>
        <p:nvSpPr>
          <p:cNvPr id="4" name="Text 1">
            <a:extLst>
              <a:ext uri="{FF2B5EF4-FFF2-40B4-BE49-F238E27FC236}">
                <a16:creationId xmlns:a16="http://schemas.microsoft.com/office/drawing/2014/main" id="{D9DDCB63-058A-7223-7E4B-B098DFCCCF56}"/>
              </a:ext>
            </a:extLst>
          </p:cNvPr>
          <p:cNvSpPr/>
          <p:nvPr/>
        </p:nvSpPr>
        <p:spPr>
          <a:xfrm>
            <a:off x="424944" y="3190386"/>
            <a:ext cx="3356943" cy="716168"/>
          </a:xfrm>
          <a:prstGeom prst="rect">
            <a:avLst/>
          </a:prstGeom>
          <a:noFill/>
          <a:ln/>
        </p:spPr>
        <p:txBody>
          <a:bodyPr wrap="square" rtlCol="0" anchor="t"/>
          <a:lstStyle/>
          <a:p>
            <a:r>
              <a:rPr lang="en-GB" sz="1600" noProof="0" dirty="0">
                <a:solidFill>
                  <a:schemeClr val="bg1"/>
                </a:solidFill>
                <a:latin typeface="Arial" pitchFamily="34" charset="0"/>
                <a:cs typeface="Arial" pitchFamily="34" charset="-120"/>
              </a:rPr>
              <a:t>Reporting routes can be unknown, burdensome, and the process can involve a 'cold drop-off' between agencies.</a:t>
            </a:r>
          </a:p>
          <a:p>
            <a:endParaRPr lang="en-GB" sz="1600" noProof="0" dirty="0">
              <a:solidFill>
                <a:schemeClr val="bg1"/>
              </a:solidFill>
              <a:latin typeface="Arial" pitchFamily="34" charset="0"/>
              <a:cs typeface="Arial" pitchFamily="34" charset="-120"/>
            </a:endParaRPr>
          </a:p>
          <a:p>
            <a:r>
              <a:rPr lang="en-GB" sz="1600" noProof="0" dirty="0">
                <a:solidFill>
                  <a:schemeClr val="bg1"/>
                </a:solidFill>
                <a:latin typeface="Arial" pitchFamily="34" charset="0"/>
                <a:cs typeface="Arial" pitchFamily="34" charset="-120"/>
              </a:rPr>
              <a:t>They need a simple and supportive entry point into the reporting system that offers genuine choice and feels seamless, supportive and safe for all victims.</a:t>
            </a:r>
          </a:p>
        </p:txBody>
      </p:sp>
      <p:sp>
        <p:nvSpPr>
          <p:cNvPr id="8" name="Rectangle: Rounded Corners 9">
            <a:extLst>
              <a:ext uri="{FF2B5EF4-FFF2-40B4-BE49-F238E27FC236}">
                <a16:creationId xmlns:a16="http://schemas.microsoft.com/office/drawing/2014/main" id="{579CDE57-7117-C445-BCC3-631C5845524F}"/>
              </a:ext>
            </a:extLst>
          </p:cNvPr>
          <p:cNvSpPr/>
          <p:nvPr/>
        </p:nvSpPr>
        <p:spPr>
          <a:xfrm>
            <a:off x="4721737" y="2275605"/>
            <a:ext cx="7045318" cy="106976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Develop and test a 'Warm Handover' protocol between agencies.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To counter the feeling of being "passed around," a warm handover protocol would ensure the victim does not have to start their story from scratch at each new step. This would mean the receiving agency is expecting the victim and already has the basic details, making the victim feel guided and supported rather than abandoned.</a:t>
            </a:r>
          </a:p>
        </p:txBody>
      </p:sp>
      <p:sp>
        <p:nvSpPr>
          <p:cNvPr id="9" name="Rectangle: Rounded Corners 9">
            <a:extLst>
              <a:ext uri="{FF2B5EF4-FFF2-40B4-BE49-F238E27FC236}">
                <a16:creationId xmlns:a16="http://schemas.microsoft.com/office/drawing/2014/main" id="{466E2560-A891-DBED-30D3-F22490AF916F}"/>
              </a:ext>
            </a:extLst>
          </p:cNvPr>
          <p:cNvSpPr/>
          <p:nvPr/>
        </p:nvSpPr>
        <p:spPr>
          <a:xfrm>
            <a:off x="4721737" y="5603213"/>
            <a:ext cx="7045318" cy="1066198"/>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Consider new campaigns to raise awareness of both the purpose and practicality of reporting.</a:t>
            </a:r>
          </a:p>
          <a:p>
            <a:pPr marL="171450" indent="-1714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Future campaigns could focus on publicising all available routes, including third-party options, while reframing the purpose of reporting as vital for intelligence, not just prosecution. This should also include reinforcing practical details, like the hate and harassment remit of the BTP 61016 text number, to improve top-of-mind recall. </a:t>
            </a:r>
          </a:p>
        </p:txBody>
      </p:sp>
      <p:sp>
        <p:nvSpPr>
          <p:cNvPr id="5" name="Rectangle: Rounded Corners 9">
            <a:extLst>
              <a:ext uri="{FF2B5EF4-FFF2-40B4-BE49-F238E27FC236}">
                <a16:creationId xmlns:a16="http://schemas.microsoft.com/office/drawing/2014/main" id="{7A730CBF-3E67-285A-E942-9C2D7C7830E5}"/>
              </a:ext>
            </a:extLst>
          </p:cNvPr>
          <p:cNvSpPr/>
          <p:nvPr/>
        </p:nvSpPr>
        <p:spPr>
          <a:xfrm>
            <a:off x="4721737" y="4246447"/>
            <a:ext cx="7045318" cy="1273946"/>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Ensure third-party reporting is a visible and supported option.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To build trust with victims who are fearful of engaging directly with police or transport authorities, it is crucial to clearly integrate trusted third-party options. This should include promoting services like the </a:t>
            </a:r>
            <a:r>
              <a:rPr lang="en-GB" sz="1200" b="1" noProof="0" dirty="0">
                <a:solidFill>
                  <a:schemeClr val="tx1"/>
                </a:solidFill>
                <a:latin typeface="Arial" pitchFamily="34" charset="0"/>
                <a:cs typeface="Arial" pitchFamily="34" charset="-120"/>
              </a:rPr>
              <a:t>CATCH partnership</a:t>
            </a:r>
            <a:r>
              <a:rPr lang="en-GB" sz="1200" noProof="0" dirty="0">
                <a:solidFill>
                  <a:schemeClr val="tx1"/>
                </a:solidFill>
                <a:latin typeface="Arial" pitchFamily="34" charset="0"/>
                <a:cs typeface="Arial" pitchFamily="34" charset="-120"/>
              </a:rPr>
              <a:t> as a formal entry point to the reporting pathway, framed as a route to accessing a trained advocate who can support the victim and liaise with official bodies on their behalf. This option must be presented clearly within any 'Single Front Door' platform.</a:t>
            </a:r>
          </a:p>
        </p:txBody>
      </p:sp>
      <p:sp>
        <p:nvSpPr>
          <p:cNvPr id="6" name="Rectangle: Rounded Corners 9">
            <a:extLst>
              <a:ext uri="{FF2B5EF4-FFF2-40B4-BE49-F238E27FC236}">
                <a16:creationId xmlns:a16="http://schemas.microsoft.com/office/drawing/2014/main" id="{77ED9836-79EC-2B90-38C4-5C58961B8D27}"/>
              </a:ext>
            </a:extLst>
          </p:cNvPr>
          <p:cNvSpPr/>
          <p:nvPr/>
        </p:nvSpPr>
        <p:spPr>
          <a:xfrm>
            <a:off x="4721737" y="3428186"/>
            <a:ext cx="7045318" cy="73544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Explore adoption of a ‘tell us once’ approach to reduce victim burden.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To counter the onerous and re-traumatising nature of repeating their story, explore ways to securely record and share a victim's initial account (with their consent). </a:t>
            </a:r>
          </a:p>
        </p:txBody>
      </p:sp>
    </p:spTree>
    <p:extLst>
      <p:ext uri="{BB962C8B-B14F-4D97-AF65-F5344CB8AC3E}">
        <p14:creationId xmlns:p14="http://schemas.microsoft.com/office/powerpoint/2010/main" val="41274480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1CCCC-DFEE-0F4B-1885-0BC894B03C8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37039E4-BA47-6886-B1DA-5089F24D97E9}"/>
              </a:ext>
            </a:extLst>
          </p:cNvPr>
          <p:cNvSpPr/>
          <p:nvPr/>
        </p:nvSpPr>
        <p:spPr>
          <a:xfrm>
            <a:off x="0" y="1"/>
            <a:ext cx="4296792"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endParaRPr lang="en-GB" sz="1200" b="1" noProof="0" dirty="0"/>
          </a:p>
        </p:txBody>
      </p:sp>
      <p:sp>
        <p:nvSpPr>
          <p:cNvPr id="13" name="Rectangle: Rounded Corners 9">
            <a:extLst>
              <a:ext uri="{FF2B5EF4-FFF2-40B4-BE49-F238E27FC236}">
                <a16:creationId xmlns:a16="http://schemas.microsoft.com/office/drawing/2014/main" id="{346F7339-1DD2-C3E4-C680-E71175217242}"/>
              </a:ext>
            </a:extLst>
          </p:cNvPr>
          <p:cNvSpPr/>
          <p:nvPr/>
        </p:nvSpPr>
        <p:spPr>
          <a:xfrm>
            <a:off x="4721737" y="535065"/>
            <a:ext cx="7045318" cy="131358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Explore ways to broaden the definition of 'Action' beyond criminal justice.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Consider shifting the measure of success from solely whether a perpetrator is caught to the victim's experience of being taken seriously. This means ensuring that "Action" includes being treated with dignity, being kept informed, and feeling that their report was properly investigated. The goal is for every victim to finish the process feeling, ‘my report was heard, something was done, and I was treated with dignity throughout.’</a:t>
            </a:r>
          </a:p>
        </p:txBody>
      </p:sp>
      <p:sp>
        <p:nvSpPr>
          <p:cNvPr id="10" name="Text 1">
            <a:extLst>
              <a:ext uri="{FF2B5EF4-FFF2-40B4-BE49-F238E27FC236}">
                <a16:creationId xmlns:a16="http://schemas.microsoft.com/office/drawing/2014/main" id="{12BDBBAD-9797-C3EC-05FF-85C504F97912}"/>
              </a:ext>
            </a:extLst>
          </p:cNvPr>
          <p:cNvSpPr/>
          <p:nvPr/>
        </p:nvSpPr>
        <p:spPr>
          <a:xfrm>
            <a:off x="424945" y="1036849"/>
            <a:ext cx="3570006" cy="716168"/>
          </a:xfrm>
          <a:prstGeom prst="rect">
            <a:avLst/>
          </a:prstGeom>
          <a:noFill/>
          <a:ln/>
        </p:spPr>
        <p:txBody>
          <a:bodyPr wrap="square" rtlCol="0" anchor="t"/>
          <a:lstStyle/>
          <a:p>
            <a:r>
              <a:rPr lang="en-GB" sz="2800" b="1" u="sng" noProof="0" dirty="0">
                <a:solidFill>
                  <a:schemeClr val="bg1"/>
                </a:solidFill>
                <a:latin typeface="Arial" pitchFamily="34" charset="0"/>
                <a:cs typeface="Arial" pitchFamily="34" charset="-120"/>
              </a:rPr>
              <a:t>ACTION</a:t>
            </a:r>
          </a:p>
          <a:p>
            <a:endParaRPr lang="en-GB" sz="2800" b="1" u="sng" noProof="0" dirty="0">
              <a:solidFill>
                <a:schemeClr val="bg1"/>
              </a:solidFill>
              <a:latin typeface="Arial" pitchFamily="34" charset="0"/>
              <a:cs typeface="Arial" pitchFamily="34" charset="-120"/>
            </a:endParaRPr>
          </a:p>
          <a:p>
            <a:r>
              <a:rPr lang="en-GB" sz="2000" b="1" noProof="0" dirty="0">
                <a:solidFill>
                  <a:schemeClr val="bg1"/>
                </a:solidFill>
                <a:latin typeface="Arial" pitchFamily="34" charset="0"/>
                <a:cs typeface="Arial" pitchFamily="34" charset="-120"/>
              </a:rPr>
              <a:t>Make action feel meaningful and transparent</a:t>
            </a:r>
          </a:p>
          <a:p>
            <a:endParaRPr lang="en-GB" sz="2800" b="1" u="sng" noProof="0" dirty="0">
              <a:solidFill>
                <a:schemeClr val="bg1"/>
              </a:solidFill>
              <a:latin typeface="Arial" pitchFamily="34" charset="0"/>
              <a:cs typeface="Arial" pitchFamily="34" charset="-120"/>
            </a:endParaRPr>
          </a:p>
          <a:p>
            <a:endParaRPr lang="en-GB" sz="2800" b="1" noProof="0" dirty="0">
              <a:solidFill>
                <a:schemeClr val="bg1"/>
              </a:solidFill>
              <a:latin typeface="Arial" pitchFamily="34" charset="0"/>
              <a:cs typeface="Arial" pitchFamily="34" charset="-120"/>
            </a:endParaRPr>
          </a:p>
        </p:txBody>
      </p:sp>
      <p:sp>
        <p:nvSpPr>
          <p:cNvPr id="2" name="Freeform 4">
            <a:extLst>
              <a:ext uri="{FF2B5EF4-FFF2-40B4-BE49-F238E27FC236}">
                <a16:creationId xmlns:a16="http://schemas.microsoft.com/office/drawing/2014/main" id="{B0F0CB38-7724-06E9-8353-3C11A340A085}"/>
              </a:ext>
            </a:extLst>
          </p:cNvPr>
          <p:cNvSpPr/>
          <p:nvPr/>
        </p:nvSpPr>
        <p:spPr>
          <a:xfrm>
            <a:off x="256269" y="150148"/>
            <a:ext cx="1794473" cy="620777"/>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Rounded Corners 9">
            <a:extLst>
              <a:ext uri="{FF2B5EF4-FFF2-40B4-BE49-F238E27FC236}">
                <a16:creationId xmlns:a16="http://schemas.microsoft.com/office/drawing/2014/main" id="{AFF38D55-B2F2-D958-10C5-C50A2C880ED0}"/>
              </a:ext>
            </a:extLst>
          </p:cNvPr>
          <p:cNvSpPr/>
          <p:nvPr/>
        </p:nvSpPr>
        <p:spPr>
          <a:xfrm>
            <a:off x="4721737" y="1945422"/>
            <a:ext cx="7045318" cy="1137219"/>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Prioritise providing channel choice and accessibility for all updates. </a:t>
            </a:r>
          </a:p>
          <a:p>
            <a:pPr marL="285750" indent="-2857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The possibility of allowing victims to choose how they receive updates (text, email, phone call) should be explored. This is critical for meeting specific accessibility needs (e.g., for victims with dyslexia) or crucial personal safety considerations (e.g., a victim in a controlling relationship who cannot safely receive phone calls).</a:t>
            </a:r>
          </a:p>
        </p:txBody>
      </p:sp>
      <p:sp>
        <p:nvSpPr>
          <p:cNvPr id="4" name="Text 1">
            <a:extLst>
              <a:ext uri="{FF2B5EF4-FFF2-40B4-BE49-F238E27FC236}">
                <a16:creationId xmlns:a16="http://schemas.microsoft.com/office/drawing/2014/main" id="{ED5002E5-D8B3-4713-8B03-FA8DC204EE99}"/>
              </a:ext>
            </a:extLst>
          </p:cNvPr>
          <p:cNvSpPr/>
          <p:nvPr/>
        </p:nvSpPr>
        <p:spPr>
          <a:xfrm>
            <a:off x="424945" y="2932041"/>
            <a:ext cx="3436841" cy="716168"/>
          </a:xfrm>
          <a:prstGeom prst="rect">
            <a:avLst/>
          </a:prstGeom>
          <a:noFill/>
          <a:ln/>
        </p:spPr>
        <p:txBody>
          <a:bodyPr wrap="square" rtlCol="0" anchor="t"/>
          <a:lstStyle/>
          <a:p>
            <a:r>
              <a:rPr lang="en-GB" sz="1600" noProof="0" dirty="0">
                <a:solidFill>
                  <a:schemeClr val="bg1"/>
                </a:solidFill>
                <a:latin typeface="Arial" pitchFamily="34" charset="0"/>
                <a:cs typeface="Arial" pitchFamily="34" charset="-120"/>
              </a:rPr>
              <a:t>This stage can feel impersonal, opaque, and narrowly focused on a criminal justice outcome that may never happen. </a:t>
            </a:r>
          </a:p>
          <a:p>
            <a:endParaRPr lang="en-GB" sz="1600" noProof="0" dirty="0">
              <a:solidFill>
                <a:schemeClr val="bg1"/>
              </a:solidFill>
              <a:latin typeface="Arial" pitchFamily="34" charset="0"/>
              <a:cs typeface="Arial" pitchFamily="34" charset="-120"/>
            </a:endParaRPr>
          </a:p>
          <a:p>
            <a:r>
              <a:rPr lang="en-GB" sz="1600" noProof="0" dirty="0">
                <a:solidFill>
                  <a:schemeClr val="bg1"/>
                </a:solidFill>
                <a:latin typeface="Arial" pitchFamily="34" charset="0"/>
                <a:cs typeface="Arial" pitchFamily="34" charset="-120"/>
              </a:rPr>
              <a:t>They need a process that is human, transparent, and dignified, where the victim feels heard and cared for throughout, regardless of the final outcome.</a:t>
            </a:r>
          </a:p>
        </p:txBody>
      </p:sp>
      <p:sp>
        <p:nvSpPr>
          <p:cNvPr id="8" name="Rectangle: Rounded Corners 9">
            <a:extLst>
              <a:ext uri="{FF2B5EF4-FFF2-40B4-BE49-F238E27FC236}">
                <a16:creationId xmlns:a16="http://schemas.microsoft.com/office/drawing/2014/main" id="{D7F3E43E-AE6F-053E-CBF6-F50DF227D0FC}"/>
              </a:ext>
            </a:extLst>
          </p:cNvPr>
          <p:cNvSpPr/>
          <p:nvPr/>
        </p:nvSpPr>
        <p:spPr>
          <a:xfrm>
            <a:off x="4721737" y="3179418"/>
            <a:ext cx="7045318" cy="1137219"/>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Work towards a universal, compassionate communication standard.</a:t>
            </a:r>
          </a:p>
          <a:p>
            <a:pPr marL="171450" indent="-171450">
              <a:spcAft>
                <a:spcPts val="300"/>
              </a:spcAft>
              <a:buFont typeface="Arial" panose="020B0604020202020204" pitchFamily="34" charset="0"/>
              <a:buChar char="•"/>
            </a:pPr>
            <a:r>
              <a:rPr lang="en-GB" sz="1200" noProof="0" dirty="0">
                <a:solidFill>
                  <a:schemeClr val="tx1"/>
                </a:solidFill>
                <a:latin typeface="Arial" pitchFamily="34" charset="0"/>
                <a:cs typeface="Arial" pitchFamily="34" charset="-120"/>
              </a:rPr>
              <a:t>To counter the feeling of being an impersonal case number, there is an opportunity to train all staff on trauma-informed principles and review automated messaging. All communications should lead with empathy, acknowledge the victim's experience, and offer clear, honest information about what is happening with their case.</a:t>
            </a:r>
          </a:p>
        </p:txBody>
      </p:sp>
      <p:sp>
        <p:nvSpPr>
          <p:cNvPr id="9" name="Rectangle: Rounded Corners 9">
            <a:extLst>
              <a:ext uri="{FF2B5EF4-FFF2-40B4-BE49-F238E27FC236}">
                <a16:creationId xmlns:a16="http://schemas.microsoft.com/office/drawing/2014/main" id="{A0D9DCC4-3CD6-8132-4B77-7103FC6786CF}"/>
              </a:ext>
            </a:extLst>
          </p:cNvPr>
          <p:cNvSpPr/>
          <p:nvPr/>
        </p:nvSpPr>
        <p:spPr>
          <a:xfrm>
            <a:off x="4721737" y="4413414"/>
            <a:ext cx="7045318" cy="1137219"/>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Provide transparency on the investigative steps being taken. </a:t>
            </a:r>
          </a:p>
          <a:p>
            <a:pPr marL="171450" indent="-171450">
              <a:spcAft>
                <a:spcPts val="300"/>
              </a:spcAft>
              <a:buFont typeface="Arial" panose="020B0604020202020204" pitchFamily="34" charset="0"/>
              <a:buChar char="•"/>
            </a:pPr>
            <a:r>
              <a:rPr lang="en-GB" sz="1200">
                <a:solidFill>
                  <a:schemeClr val="tx1"/>
                </a:solidFill>
                <a:latin typeface="Arial" pitchFamily="34" charset="0"/>
                <a:cs typeface="Arial" pitchFamily="34" charset="-120"/>
              </a:rPr>
              <a:t>Even when an investigation is challenging, victims need to feel that action is being taken. Consider providing simple, regular updates on the specific actions completed (e.g., "CCTV from the station has been reviewed," "Patrols in the area have been briefed"). This makes the process feel active and transparent, rather than losing their report into a black box.</a:t>
            </a:r>
          </a:p>
        </p:txBody>
      </p:sp>
    </p:spTree>
    <p:extLst>
      <p:ext uri="{BB962C8B-B14F-4D97-AF65-F5344CB8AC3E}">
        <p14:creationId xmlns:p14="http://schemas.microsoft.com/office/powerpoint/2010/main" val="6930137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F635D-516C-A4CF-52CC-CE3E531A64A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D171C04-E151-B1CE-B861-DD21948B7202}"/>
              </a:ext>
            </a:extLst>
          </p:cNvPr>
          <p:cNvSpPr/>
          <p:nvPr/>
        </p:nvSpPr>
        <p:spPr>
          <a:xfrm>
            <a:off x="0" y="1"/>
            <a:ext cx="4296792"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endParaRPr lang="en-GB" sz="1200" b="1" noProof="0" dirty="0"/>
          </a:p>
        </p:txBody>
      </p:sp>
      <p:sp>
        <p:nvSpPr>
          <p:cNvPr id="13" name="Rectangle: Rounded Corners 9">
            <a:extLst>
              <a:ext uri="{FF2B5EF4-FFF2-40B4-BE49-F238E27FC236}">
                <a16:creationId xmlns:a16="http://schemas.microsoft.com/office/drawing/2014/main" id="{FFDE09D5-139A-48E0-32D9-7EF3E42B49C1}"/>
              </a:ext>
            </a:extLst>
          </p:cNvPr>
          <p:cNvSpPr/>
          <p:nvPr/>
        </p:nvSpPr>
        <p:spPr>
          <a:xfrm>
            <a:off x="4721737" y="535065"/>
            <a:ext cx="7045318" cy="1313580"/>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Provide compassionate closure, even when there is no criminal case. </a:t>
            </a:r>
          </a:p>
          <a:p>
            <a:pPr marL="285750" indent="-285750">
              <a:buFont typeface="Arial" panose="020B0604020202020204" pitchFamily="34" charset="0"/>
              <a:buChar char="•"/>
            </a:pPr>
            <a:r>
              <a:rPr lang="en-GB" sz="1200" noProof="0" dirty="0">
                <a:solidFill>
                  <a:schemeClr val="tx1"/>
                </a:solidFill>
                <a:latin typeface="Arial" pitchFamily="34" charset="0"/>
                <a:cs typeface="Arial" pitchFamily="34" charset="-120"/>
              </a:rPr>
              <a:t>To make the process feel worthwhile, victims need transparent communication about what was investigated and why a case cannot proceed. This final communication should be framed with empathy, acknowledge the harm caused, and include a mandatory warm referral to specialist support. This ensures no victim feels dismissed or abandoned at the end of their journey.</a:t>
            </a:r>
          </a:p>
        </p:txBody>
      </p:sp>
      <p:sp>
        <p:nvSpPr>
          <p:cNvPr id="10" name="Text 1">
            <a:extLst>
              <a:ext uri="{FF2B5EF4-FFF2-40B4-BE49-F238E27FC236}">
                <a16:creationId xmlns:a16="http://schemas.microsoft.com/office/drawing/2014/main" id="{A39EE015-B4C2-7421-DC03-653475B95BCD}"/>
              </a:ext>
            </a:extLst>
          </p:cNvPr>
          <p:cNvSpPr/>
          <p:nvPr/>
        </p:nvSpPr>
        <p:spPr>
          <a:xfrm>
            <a:off x="424945" y="1036849"/>
            <a:ext cx="3436841" cy="716168"/>
          </a:xfrm>
          <a:prstGeom prst="rect">
            <a:avLst/>
          </a:prstGeom>
          <a:noFill/>
          <a:ln/>
        </p:spPr>
        <p:txBody>
          <a:bodyPr wrap="square" rtlCol="0" anchor="t"/>
          <a:lstStyle/>
          <a:p>
            <a:r>
              <a:rPr lang="en-GB" sz="2800" b="1" u="sng" noProof="0" dirty="0">
                <a:solidFill>
                  <a:schemeClr val="bg1"/>
                </a:solidFill>
                <a:latin typeface="Arial" pitchFamily="34" charset="0"/>
                <a:cs typeface="Arial" pitchFamily="34" charset="-120"/>
              </a:rPr>
              <a:t>FEEDBACK</a:t>
            </a:r>
          </a:p>
          <a:p>
            <a:endParaRPr lang="en-GB" sz="2800" b="1" noProof="0" dirty="0">
              <a:solidFill>
                <a:schemeClr val="bg1"/>
              </a:solidFill>
              <a:latin typeface="Arial" pitchFamily="34" charset="0"/>
              <a:cs typeface="Arial" pitchFamily="34" charset="-120"/>
            </a:endParaRPr>
          </a:p>
          <a:p>
            <a:r>
              <a:rPr lang="en-GB" sz="2000" b="1" noProof="0" dirty="0">
                <a:solidFill>
                  <a:schemeClr val="bg1"/>
                </a:solidFill>
                <a:latin typeface="Arial" pitchFamily="34" charset="0"/>
                <a:cs typeface="Arial" pitchFamily="34" charset="-120"/>
              </a:rPr>
              <a:t>Close the loop via communicating prevention</a:t>
            </a:r>
          </a:p>
          <a:p>
            <a:endParaRPr lang="en-GB" sz="2800" b="1" noProof="0" dirty="0">
              <a:solidFill>
                <a:schemeClr val="bg1"/>
              </a:solidFill>
              <a:latin typeface="Arial" pitchFamily="34" charset="0"/>
              <a:cs typeface="Arial" pitchFamily="34" charset="-120"/>
            </a:endParaRPr>
          </a:p>
        </p:txBody>
      </p:sp>
      <p:sp>
        <p:nvSpPr>
          <p:cNvPr id="2" name="Freeform 4">
            <a:extLst>
              <a:ext uri="{FF2B5EF4-FFF2-40B4-BE49-F238E27FC236}">
                <a16:creationId xmlns:a16="http://schemas.microsoft.com/office/drawing/2014/main" id="{E18045AA-04B4-F6AB-B8F4-83D85410C0D7}"/>
              </a:ext>
            </a:extLst>
          </p:cNvPr>
          <p:cNvSpPr/>
          <p:nvPr/>
        </p:nvSpPr>
        <p:spPr>
          <a:xfrm>
            <a:off x="256269" y="150148"/>
            <a:ext cx="1794473" cy="620777"/>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Rounded Corners 9">
            <a:extLst>
              <a:ext uri="{FF2B5EF4-FFF2-40B4-BE49-F238E27FC236}">
                <a16:creationId xmlns:a16="http://schemas.microsoft.com/office/drawing/2014/main" id="{05F7F5C2-4148-6A4D-2351-20D7F06128DA}"/>
              </a:ext>
            </a:extLst>
          </p:cNvPr>
          <p:cNvSpPr/>
          <p:nvPr/>
        </p:nvSpPr>
        <p:spPr>
          <a:xfrm>
            <a:off x="4721737" y="2062445"/>
            <a:ext cx="7045318" cy="1854221"/>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Create a visible ‘collective impact’ feedback loop.</a:t>
            </a:r>
          </a:p>
          <a:p>
            <a:pPr marL="285750" indent="-285750">
              <a:spcAft>
                <a:spcPts val="1200"/>
              </a:spcAft>
              <a:buFont typeface="Arial" panose="020B0604020202020204" pitchFamily="34" charset="0"/>
              <a:buChar char="•"/>
            </a:pPr>
            <a:r>
              <a:rPr lang="en-GB" sz="1200" noProof="0" dirty="0">
                <a:solidFill>
                  <a:schemeClr val="tx1"/>
                </a:solidFill>
                <a:latin typeface="Arial" pitchFamily="34" charset="0"/>
                <a:cs typeface="Arial" pitchFamily="34" charset="-120"/>
              </a:rPr>
              <a:t>Building on concepts like BTP's "piece of the puzzle" campaign, consider creating a regular channel to show the public the tangible difference their reports are making. This could include anonymised data on hotspots, changes to staff deployment, or infrastructure improvements made as a result of reporting trends. </a:t>
            </a:r>
          </a:p>
          <a:p>
            <a:pPr marL="285750" indent="-285750">
              <a:spcAft>
                <a:spcPts val="1200"/>
              </a:spcAft>
              <a:buFont typeface="Arial" panose="020B0604020202020204" pitchFamily="34" charset="0"/>
              <a:buChar char="•"/>
            </a:pPr>
            <a:r>
              <a:rPr lang="en-GB" sz="1200" noProof="0" dirty="0">
                <a:solidFill>
                  <a:schemeClr val="tx1"/>
                </a:solidFill>
                <a:latin typeface="Arial" pitchFamily="34" charset="0"/>
                <a:cs typeface="Arial" pitchFamily="34" charset="-120"/>
              </a:rPr>
              <a:t>Messaging should be tailored to victims' motivations, for many, "your report helped protect someone else” or “your report has helped us build a picture of this offender to enhance our ability to identify them” is a more powerful outcome than "your report was logged."</a:t>
            </a:r>
          </a:p>
        </p:txBody>
      </p:sp>
      <p:sp>
        <p:nvSpPr>
          <p:cNvPr id="4" name="Text 1">
            <a:extLst>
              <a:ext uri="{FF2B5EF4-FFF2-40B4-BE49-F238E27FC236}">
                <a16:creationId xmlns:a16="http://schemas.microsoft.com/office/drawing/2014/main" id="{3A1D6A4F-8803-4166-CBD0-9D09ED46350D}"/>
              </a:ext>
            </a:extLst>
          </p:cNvPr>
          <p:cNvSpPr/>
          <p:nvPr/>
        </p:nvSpPr>
        <p:spPr>
          <a:xfrm>
            <a:off x="424945" y="2989555"/>
            <a:ext cx="3436841" cy="716168"/>
          </a:xfrm>
          <a:prstGeom prst="rect">
            <a:avLst/>
          </a:prstGeom>
          <a:noFill/>
          <a:ln/>
        </p:spPr>
        <p:txBody>
          <a:bodyPr wrap="square" rtlCol="0" anchor="t"/>
          <a:lstStyle/>
          <a:p>
            <a:r>
              <a:rPr lang="en-GB" sz="1600" noProof="0" dirty="0">
                <a:solidFill>
                  <a:schemeClr val="bg1"/>
                </a:solidFill>
                <a:latin typeface="Arial" pitchFamily="34" charset="0"/>
                <a:cs typeface="Arial" pitchFamily="34" charset="-120"/>
              </a:rPr>
              <a:t>Victims can feel their report vanishes into a 'black hole', making the effort feel pointless and offering no sense of closure.</a:t>
            </a:r>
          </a:p>
          <a:p>
            <a:endParaRPr lang="en-GB" sz="1600" noProof="0" dirty="0">
              <a:solidFill>
                <a:schemeClr val="bg1"/>
              </a:solidFill>
              <a:latin typeface="Arial" pitchFamily="34" charset="0"/>
              <a:cs typeface="Arial" pitchFamily="34" charset="-120"/>
            </a:endParaRPr>
          </a:p>
          <a:p>
            <a:r>
              <a:rPr lang="en-GB" sz="1600" noProof="0" dirty="0">
                <a:solidFill>
                  <a:schemeClr val="bg1"/>
                </a:solidFill>
                <a:latin typeface="Arial" pitchFamily="34" charset="0"/>
                <a:cs typeface="Arial" pitchFamily="34" charset="-120"/>
              </a:rPr>
              <a:t>They need to receive meaningful feedback on </a:t>
            </a:r>
            <a:r>
              <a:rPr lang="en-GB" sz="1600" i="1" noProof="0" dirty="0">
                <a:solidFill>
                  <a:schemeClr val="bg1"/>
                </a:solidFill>
                <a:latin typeface="Arial" pitchFamily="34" charset="0"/>
                <a:cs typeface="Arial" pitchFamily="34" charset="-120"/>
              </a:rPr>
              <a:t>both</a:t>
            </a:r>
            <a:r>
              <a:rPr lang="en-GB" sz="1600" noProof="0" dirty="0">
                <a:solidFill>
                  <a:schemeClr val="bg1"/>
                </a:solidFill>
                <a:latin typeface="Arial" pitchFamily="34" charset="0"/>
                <a:cs typeface="Arial" pitchFamily="34" charset="-120"/>
              </a:rPr>
              <a:t> their individual case and the collective impact, and to see visible proof that their report contributes to prevention.</a:t>
            </a:r>
          </a:p>
        </p:txBody>
      </p:sp>
      <p:sp>
        <p:nvSpPr>
          <p:cNvPr id="8" name="Rectangle: Rounded Corners 9">
            <a:extLst>
              <a:ext uri="{FF2B5EF4-FFF2-40B4-BE49-F238E27FC236}">
                <a16:creationId xmlns:a16="http://schemas.microsoft.com/office/drawing/2014/main" id="{D5E4A1A7-EAA1-2E5B-16BF-9089EAED700F}"/>
              </a:ext>
            </a:extLst>
          </p:cNvPr>
          <p:cNvSpPr/>
          <p:nvPr/>
        </p:nvSpPr>
        <p:spPr>
          <a:xfrm>
            <a:off x="4721737" y="4130467"/>
            <a:ext cx="7045318" cy="1137219"/>
          </a:xfrm>
          <a:prstGeom prst="roundRect">
            <a:avLst>
              <a:gd name="adj" fmla="val 0"/>
            </a:avLst>
          </a:prstGeom>
          <a:solidFill>
            <a:srgbClr val="E8F3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300"/>
              </a:spcAft>
            </a:pPr>
            <a:r>
              <a:rPr lang="en-GB" sz="1200" b="1" noProof="0" dirty="0">
                <a:solidFill>
                  <a:schemeClr val="tx1"/>
                </a:solidFill>
                <a:latin typeface="Arial" pitchFamily="34" charset="0"/>
                <a:cs typeface="Arial" pitchFamily="34" charset="-120"/>
              </a:rPr>
              <a:t>Explicitly frame prevention as an outcome of reporting.</a:t>
            </a:r>
          </a:p>
          <a:p>
            <a:pPr marL="285750" indent="-285750">
              <a:spcAft>
                <a:spcPts val="1200"/>
              </a:spcAft>
              <a:buFont typeface="Arial" panose="020B0604020202020204" pitchFamily="34" charset="0"/>
              <a:buChar char="•"/>
            </a:pPr>
            <a:r>
              <a:rPr lang="en-GB" sz="1200" noProof="0" dirty="0">
                <a:solidFill>
                  <a:schemeClr val="tx1"/>
                </a:solidFill>
                <a:latin typeface="Arial" pitchFamily="34" charset="0"/>
                <a:cs typeface="Arial" pitchFamily="34" charset="-120"/>
              </a:rPr>
              <a:t>Victims are highly motivated by knowing their report contributes to making the network safer. Consistently making this link visible through campaigns, social media, and community updates reinforces the value of reporting, reduces long-term anxiety, and closes the loop by showing that their individual action has a collective, preventative impact.</a:t>
            </a:r>
          </a:p>
        </p:txBody>
      </p:sp>
    </p:spTree>
    <p:extLst>
      <p:ext uri="{BB962C8B-B14F-4D97-AF65-F5344CB8AC3E}">
        <p14:creationId xmlns:p14="http://schemas.microsoft.com/office/powerpoint/2010/main" val="19902951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C8844"/>
        </a:solidFill>
        <a:effectLst/>
      </p:bgPr>
    </p:bg>
    <p:spTree>
      <p:nvGrpSpPr>
        <p:cNvPr id="1" name="">
          <a:extLst>
            <a:ext uri="{FF2B5EF4-FFF2-40B4-BE49-F238E27FC236}">
              <a16:creationId xmlns:a16="http://schemas.microsoft.com/office/drawing/2014/main" id="{E2E5B60A-E7ED-205C-7274-45DCFA7E2E9B}"/>
            </a:ext>
          </a:extLst>
        </p:cNvPr>
        <p:cNvGrpSpPr/>
        <p:nvPr/>
      </p:nvGrpSpPr>
      <p:grpSpPr>
        <a:xfrm>
          <a:off x="0" y="0"/>
          <a:ext cx="0" cy="0"/>
          <a:chOff x="0" y="0"/>
          <a:chExt cx="0" cy="0"/>
        </a:xfrm>
      </p:grpSpPr>
      <p:sp>
        <p:nvSpPr>
          <p:cNvPr id="10" name="Text 1">
            <a:extLst>
              <a:ext uri="{FF2B5EF4-FFF2-40B4-BE49-F238E27FC236}">
                <a16:creationId xmlns:a16="http://schemas.microsoft.com/office/drawing/2014/main" id="{450D7641-6447-669E-2107-7293EC9BA4C4}"/>
              </a:ext>
            </a:extLst>
          </p:cNvPr>
          <p:cNvSpPr/>
          <p:nvPr/>
        </p:nvSpPr>
        <p:spPr>
          <a:xfrm>
            <a:off x="424945" y="972194"/>
            <a:ext cx="9735055" cy="716168"/>
          </a:xfrm>
          <a:prstGeom prst="rect">
            <a:avLst/>
          </a:prstGeom>
          <a:noFill/>
          <a:ln/>
        </p:spPr>
        <p:txBody>
          <a:bodyPr wrap="square" rtlCol="0" anchor="t"/>
          <a:lstStyle/>
          <a:p>
            <a:r>
              <a:rPr lang="en-GB" sz="2800" b="1" noProof="0" dirty="0">
                <a:solidFill>
                  <a:schemeClr val="bg1"/>
                </a:solidFill>
                <a:latin typeface="Arial" pitchFamily="34" charset="0"/>
                <a:cs typeface="Arial" pitchFamily="34" charset="-120"/>
              </a:rPr>
              <a:t>Summary of the key priorities for transforming the post-incident pathway</a:t>
            </a:r>
          </a:p>
        </p:txBody>
      </p:sp>
      <p:sp>
        <p:nvSpPr>
          <p:cNvPr id="2" name="Freeform 4">
            <a:extLst>
              <a:ext uri="{FF2B5EF4-FFF2-40B4-BE49-F238E27FC236}">
                <a16:creationId xmlns:a16="http://schemas.microsoft.com/office/drawing/2014/main" id="{1B53AF18-10E2-11A0-07D6-4F005B2259B5}"/>
              </a:ext>
            </a:extLst>
          </p:cNvPr>
          <p:cNvSpPr/>
          <p:nvPr/>
        </p:nvSpPr>
        <p:spPr>
          <a:xfrm>
            <a:off x="256269" y="150148"/>
            <a:ext cx="1794473" cy="620777"/>
          </a:xfrm>
          <a:custGeom>
            <a:avLst/>
            <a:gdLst/>
            <a:ahLst/>
            <a:cxnLst/>
            <a:rect l="l" t="t" r="r" b="b"/>
            <a:pathLst>
              <a:path w="3270709" h="1131463">
                <a:moveTo>
                  <a:pt x="0" y="0"/>
                </a:moveTo>
                <a:lnTo>
                  <a:pt x="3270709" y="0"/>
                </a:lnTo>
                <a:lnTo>
                  <a:pt x="3270709" y="1131463"/>
                </a:lnTo>
                <a:lnTo>
                  <a:pt x="0" y="1131463"/>
                </a:lnTo>
                <a:lnTo>
                  <a:pt x="0" y="0"/>
                </a:lnTo>
                <a:close/>
              </a:path>
            </a:pathLst>
          </a:custGeom>
          <a:blipFill>
            <a:blip r:embed="rId3"/>
            <a:stretch>
              <a:fillRect t="-44495" b="-48217"/>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52C3AEAB-4580-DB32-63FE-0F3A5D3B7128}"/>
              </a:ext>
            </a:extLst>
          </p:cNvPr>
          <p:cNvSpPr txBox="1"/>
          <p:nvPr/>
        </p:nvSpPr>
        <p:spPr>
          <a:xfrm>
            <a:off x="363090" y="2558431"/>
            <a:ext cx="2181985"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Arial" pitchFamily="34" charset="0"/>
                <a:ea typeface="+mn-ea"/>
                <a:cs typeface="Arial" pitchFamily="34" charset="-120"/>
              </a:rPr>
              <a:t>Staff empowerment and training</a:t>
            </a:r>
          </a:p>
        </p:txBody>
      </p:sp>
      <p:sp>
        <p:nvSpPr>
          <p:cNvPr id="7" name="Rectangle 6">
            <a:extLst>
              <a:ext uri="{FF2B5EF4-FFF2-40B4-BE49-F238E27FC236}">
                <a16:creationId xmlns:a16="http://schemas.microsoft.com/office/drawing/2014/main" id="{0B98C0AD-4109-1255-7CAC-F69A2A99EBBC}"/>
              </a:ext>
            </a:extLst>
          </p:cNvPr>
          <p:cNvSpPr/>
          <p:nvPr/>
        </p:nvSpPr>
        <p:spPr>
          <a:xfrm>
            <a:off x="374421" y="3297206"/>
            <a:ext cx="2636637" cy="3001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en-GB" sz="1200" i="1" noProof="0" dirty="0"/>
              <a:t>Transforming the role of staff from stage-specific actors into consistent, compassionate guides throughout the entire victim experience.</a:t>
            </a:r>
          </a:p>
          <a:p>
            <a:pPr lvl="0"/>
            <a:endParaRPr kumimoji="0" lang="en-GB" sz="1200" b="0" i="0" u="none" strike="noStrike" kern="1200" cap="none" spc="0" normalizeH="0" baseline="0" noProof="0" dirty="0">
              <a:ln>
                <a:noFill/>
              </a:ln>
              <a:solidFill>
                <a:schemeClr val="bg1"/>
              </a:solidFill>
              <a:effectLst/>
              <a:uLnTx/>
              <a:uFillTx/>
              <a:latin typeface="Arial" pitchFamily="34" charset="0"/>
              <a:ea typeface="+mn-ea"/>
              <a:cs typeface="Arial" pitchFamily="34" charset="-120"/>
            </a:endParaRPr>
          </a:p>
          <a:p>
            <a:pPr lvl="0"/>
            <a:r>
              <a:rPr lang="en-GB" sz="1200" noProof="0" dirty="0"/>
              <a:t>This means training staff not only on </a:t>
            </a:r>
            <a:r>
              <a:rPr lang="en-GB" sz="1200" b="1" noProof="0" dirty="0"/>
              <a:t>proactive and compassionate first response</a:t>
            </a:r>
            <a:r>
              <a:rPr lang="en-GB" sz="1200" noProof="0" dirty="0"/>
              <a:t> (Safety), but also on making </a:t>
            </a:r>
            <a:r>
              <a:rPr lang="en-GB" sz="1200" b="1" noProof="0" dirty="0"/>
              <a:t>supportive referrals</a:t>
            </a:r>
            <a:r>
              <a:rPr lang="en-GB" sz="1200" noProof="0" dirty="0"/>
              <a:t> (Reporting), and delivering </a:t>
            </a:r>
            <a:r>
              <a:rPr lang="en-GB" sz="1200" b="1" noProof="0" dirty="0"/>
              <a:t>compassionate updates and case closure</a:t>
            </a:r>
            <a:r>
              <a:rPr lang="en-GB" sz="1200" noProof="0" dirty="0"/>
              <a:t> information with empathy (Action &amp; Feedback).</a:t>
            </a:r>
            <a:endParaRPr kumimoji="0" lang="en-GB" sz="1200" b="0" i="0" u="none" strike="noStrike" kern="1200" cap="none" spc="0" normalizeH="0" baseline="0" noProof="0" dirty="0">
              <a:ln>
                <a:noFill/>
              </a:ln>
              <a:solidFill>
                <a:schemeClr val="bg1"/>
              </a:solidFill>
              <a:effectLst/>
              <a:uLnTx/>
              <a:uFillTx/>
              <a:latin typeface="Arial" pitchFamily="34" charset="0"/>
              <a:ea typeface="+mn-ea"/>
              <a:cs typeface="Arial" pitchFamily="34" charset="-120"/>
            </a:endParaRPr>
          </a:p>
        </p:txBody>
      </p:sp>
      <p:sp>
        <p:nvSpPr>
          <p:cNvPr id="8" name="Rectangle 7">
            <a:extLst>
              <a:ext uri="{FF2B5EF4-FFF2-40B4-BE49-F238E27FC236}">
                <a16:creationId xmlns:a16="http://schemas.microsoft.com/office/drawing/2014/main" id="{1FE048EF-2E73-9D9B-D28C-896CE47116CF}"/>
              </a:ext>
            </a:extLst>
          </p:cNvPr>
          <p:cNvSpPr/>
          <p:nvPr/>
        </p:nvSpPr>
        <p:spPr>
          <a:xfrm>
            <a:off x="466781" y="3208712"/>
            <a:ext cx="2520541" cy="246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7B7DD38A-6567-C39A-E678-D0255FFA1427}"/>
              </a:ext>
            </a:extLst>
          </p:cNvPr>
          <p:cNvSpPr txBox="1"/>
          <p:nvPr/>
        </p:nvSpPr>
        <p:spPr>
          <a:xfrm>
            <a:off x="3269841" y="2558431"/>
            <a:ext cx="2334091"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Arial" pitchFamily="34" charset="0"/>
                <a:ea typeface="+mn-ea"/>
                <a:cs typeface="Arial" pitchFamily="34" charset="-120"/>
              </a:rPr>
              <a:t>Simple, visible and accessible system</a:t>
            </a:r>
          </a:p>
        </p:txBody>
      </p:sp>
      <p:sp>
        <p:nvSpPr>
          <p:cNvPr id="11" name="Rectangle 10">
            <a:extLst>
              <a:ext uri="{FF2B5EF4-FFF2-40B4-BE49-F238E27FC236}">
                <a16:creationId xmlns:a16="http://schemas.microsoft.com/office/drawing/2014/main" id="{3E968A0B-0E9E-5F25-2EF1-DEAA06D0E56F}"/>
              </a:ext>
            </a:extLst>
          </p:cNvPr>
          <p:cNvSpPr/>
          <p:nvPr/>
        </p:nvSpPr>
        <p:spPr>
          <a:xfrm>
            <a:off x="3281172" y="3297206"/>
            <a:ext cx="2636637" cy="3063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en-GB" sz="1200" i="1" noProof="0" dirty="0"/>
              <a:t>Re-engineering the reporting process to be easy to find, simple to use, and accessible to everyone.</a:t>
            </a:r>
          </a:p>
          <a:p>
            <a:pPr lvl="0"/>
            <a:endParaRPr kumimoji="0" lang="en-GB" sz="1200" b="0" i="0" u="none" strike="noStrike" kern="1200" cap="none" spc="0" normalizeH="0" baseline="0" noProof="0" dirty="0">
              <a:ln>
                <a:noFill/>
              </a:ln>
              <a:solidFill>
                <a:schemeClr val="bg1"/>
              </a:solidFill>
              <a:effectLst/>
              <a:uLnTx/>
              <a:uFillTx/>
              <a:latin typeface="Arial" pitchFamily="34" charset="0"/>
              <a:ea typeface="+mn-ea"/>
              <a:cs typeface="Arial" pitchFamily="34" charset="-120"/>
            </a:endParaRPr>
          </a:p>
          <a:p>
            <a:pPr lvl="0"/>
            <a:r>
              <a:rPr lang="en-GB" sz="1200" noProof="0" dirty="0"/>
              <a:t>This requires creating a </a:t>
            </a:r>
            <a:r>
              <a:rPr lang="en-GB" sz="1200" b="1" noProof="0" dirty="0"/>
              <a:t>visible 'Single Front Door'</a:t>
            </a:r>
            <a:r>
              <a:rPr lang="en-GB" sz="1200" noProof="0" dirty="0"/>
              <a:t> (like a universal QR code) and running </a:t>
            </a:r>
            <a:r>
              <a:rPr lang="en-GB" sz="1200" b="1" noProof="0" dirty="0"/>
              <a:t>sustained awareness campaigns</a:t>
            </a:r>
            <a:r>
              <a:rPr lang="en-GB" sz="1200" noProof="0" dirty="0"/>
              <a:t> to ensure victims know it exists. </a:t>
            </a:r>
          </a:p>
          <a:p>
            <a:pPr lvl="0"/>
            <a:endParaRPr lang="en-GB" sz="1200" noProof="0" dirty="0"/>
          </a:p>
          <a:p>
            <a:pPr lvl="0"/>
            <a:r>
              <a:rPr lang="en-GB" sz="1200" noProof="0" dirty="0"/>
              <a:t>It also means designing a seamless, 'Tell Us Once' process with 'Warm Handovers’ to tackle jurisdictional complexity, so the journey itself is not a barrier.</a:t>
            </a:r>
            <a:endParaRPr kumimoji="0" lang="en-GB" sz="1200" b="0" i="0" u="none" strike="noStrike" kern="1200" cap="none" spc="0" normalizeH="0" baseline="0" noProof="0" dirty="0">
              <a:ln>
                <a:noFill/>
              </a:ln>
              <a:solidFill>
                <a:schemeClr val="bg1"/>
              </a:solidFill>
              <a:effectLst/>
              <a:uLnTx/>
              <a:uFillTx/>
              <a:latin typeface="Arial" pitchFamily="34" charset="0"/>
              <a:ea typeface="+mn-ea"/>
              <a:cs typeface="Arial" pitchFamily="34" charset="-120"/>
            </a:endParaRPr>
          </a:p>
        </p:txBody>
      </p:sp>
      <p:sp>
        <p:nvSpPr>
          <p:cNvPr id="12" name="Rectangle 11">
            <a:extLst>
              <a:ext uri="{FF2B5EF4-FFF2-40B4-BE49-F238E27FC236}">
                <a16:creationId xmlns:a16="http://schemas.microsoft.com/office/drawing/2014/main" id="{5ED3D808-3954-0050-0D63-C8944727220E}"/>
              </a:ext>
            </a:extLst>
          </p:cNvPr>
          <p:cNvSpPr/>
          <p:nvPr/>
        </p:nvSpPr>
        <p:spPr>
          <a:xfrm>
            <a:off x="3373532" y="3208712"/>
            <a:ext cx="2520541" cy="246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5FA737A7-B54C-195D-0BFC-CEFAACB2167B}"/>
              </a:ext>
            </a:extLst>
          </p:cNvPr>
          <p:cNvSpPr txBox="1"/>
          <p:nvPr/>
        </p:nvSpPr>
        <p:spPr>
          <a:xfrm>
            <a:off x="6176592" y="2558431"/>
            <a:ext cx="2914864" cy="584775"/>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Arial" pitchFamily="34" charset="0"/>
                <a:ea typeface="+mn-ea"/>
                <a:cs typeface="Arial" pitchFamily="34" charset="-120"/>
              </a:rPr>
              <a:t>A new standard of empathetic communication</a:t>
            </a:r>
          </a:p>
        </p:txBody>
      </p:sp>
      <p:sp>
        <p:nvSpPr>
          <p:cNvPr id="15" name="Rectangle 14">
            <a:extLst>
              <a:ext uri="{FF2B5EF4-FFF2-40B4-BE49-F238E27FC236}">
                <a16:creationId xmlns:a16="http://schemas.microsoft.com/office/drawing/2014/main" id="{397D86CD-5776-739A-6E35-9757CC4376B0}"/>
              </a:ext>
            </a:extLst>
          </p:cNvPr>
          <p:cNvSpPr/>
          <p:nvPr/>
        </p:nvSpPr>
        <p:spPr>
          <a:xfrm>
            <a:off x="6187923" y="3297206"/>
            <a:ext cx="2636637" cy="3001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200" i="1" noProof="0" dirty="0"/>
              <a:t>Ensuring every communication touchpoint, from the first second to the final message, is designed to build trust and provide support.</a:t>
            </a:r>
          </a:p>
          <a:p>
            <a:endParaRPr lang="en-GB" sz="1200" i="1" noProof="0" dirty="0"/>
          </a:p>
          <a:p>
            <a:pPr lvl="0"/>
            <a:r>
              <a:rPr lang="en-GB" sz="1200" noProof="0" dirty="0"/>
              <a:t>This means </a:t>
            </a:r>
            <a:r>
              <a:rPr lang="en-GB" sz="1200" noProof="0"/>
              <a:t>reviewing</a:t>
            </a:r>
            <a:r>
              <a:rPr lang="en-GB" sz="1200" noProof="0" dirty="0"/>
              <a:t> the </a:t>
            </a:r>
            <a:r>
              <a:rPr lang="en-GB" sz="1200" b="1" noProof="0" dirty="0"/>
              <a:t>initial automated response</a:t>
            </a:r>
            <a:r>
              <a:rPr lang="en-GB" sz="1200" noProof="0" dirty="0"/>
              <a:t> to be empathetic, providing </a:t>
            </a:r>
            <a:r>
              <a:rPr lang="en-GB" sz="1200" b="1" noProof="0" dirty="0"/>
              <a:t>transparent and regular updates</a:t>
            </a:r>
            <a:r>
              <a:rPr lang="en-GB" sz="1200" noProof="0" dirty="0"/>
              <a:t> during the investigation, and designing a </a:t>
            </a:r>
            <a:r>
              <a:rPr lang="en-GB" sz="1200" b="1" noProof="0" dirty="0"/>
              <a:t>compassionate and human-centred case closure</a:t>
            </a:r>
            <a:r>
              <a:rPr lang="en-GB" sz="1200" noProof="0" dirty="0"/>
              <a:t> process that provides meaningful feedback and prevents victims from feeling abandoned.</a:t>
            </a:r>
          </a:p>
        </p:txBody>
      </p:sp>
      <p:sp>
        <p:nvSpPr>
          <p:cNvPr id="16" name="Rectangle 15">
            <a:extLst>
              <a:ext uri="{FF2B5EF4-FFF2-40B4-BE49-F238E27FC236}">
                <a16:creationId xmlns:a16="http://schemas.microsoft.com/office/drawing/2014/main" id="{06ABA9DC-BB47-9A2B-A859-A775C96C2B46}"/>
              </a:ext>
            </a:extLst>
          </p:cNvPr>
          <p:cNvSpPr/>
          <p:nvPr/>
        </p:nvSpPr>
        <p:spPr>
          <a:xfrm>
            <a:off x="6280283" y="3208712"/>
            <a:ext cx="2520541" cy="246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74383DFE-D901-DE01-ABAF-2B2593D24A87}"/>
              </a:ext>
            </a:extLst>
          </p:cNvPr>
          <p:cNvSpPr txBox="1"/>
          <p:nvPr/>
        </p:nvSpPr>
        <p:spPr>
          <a:xfrm>
            <a:off x="9091456" y="2558431"/>
            <a:ext cx="2737454" cy="584775"/>
          </a:xfrm>
          <a:prstGeom prst="rect">
            <a:avLst/>
          </a:prstGeom>
          <a:noFill/>
        </p:spPr>
        <p:txBody>
          <a:bodyPr wrap="square" rtlCol="0" anchor="b">
            <a:spAutoFit/>
          </a:bodyPr>
          <a:lstStyle/>
          <a:p>
            <a:pPr lvl="0">
              <a:defRPr/>
            </a:pPr>
            <a:r>
              <a:rPr lang="en-GB" sz="1600" b="1" noProof="0" dirty="0">
                <a:solidFill>
                  <a:schemeClr val="bg1"/>
                </a:solidFill>
                <a:latin typeface="Arial" pitchFamily="34" charset="0"/>
                <a:cs typeface="Arial" pitchFamily="34" charset="-120"/>
              </a:rPr>
              <a:t>Reframing the public narrative around reporting</a:t>
            </a:r>
          </a:p>
        </p:txBody>
      </p:sp>
      <p:sp>
        <p:nvSpPr>
          <p:cNvPr id="19" name="Rectangle 18">
            <a:extLst>
              <a:ext uri="{FF2B5EF4-FFF2-40B4-BE49-F238E27FC236}">
                <a16:creationId xmlns:a16="http://schemas.microsoft.com/office/drawing/2014/main" id="{33E9A0E5-1F8A-3DAE-7B8F-433BCF816359}"/>
              </a:ext>
            </a:extLst>
          </p:cNvPr>
          <p:cNvSpPr/>
          <p:nvPr/>
        </p:nvSpPr>
        <p:spPr>
          <a:xfrm>
            <a:off x="9077893" y="3297206"/>
            <a:ext cx="2751018" cy="30635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r>
              <a:rPr lang="en-GB" sz="1200" i="1" noProof="0" dirty="0"/>
              <a:t>Fundamentally reframing the purpose of reporting in the public mind to combat the core barrier of futility.</a:t>
            </a:r>
          </a:p>
          <a:p>
            <a:pPr lvl="0">
              <a:defRPr/>
            </a:pPr>
            <a:endParaRPr lang="en-GB" sz="1200" noProof="0" dirty="0"/>
          </a:p>
          <a:p>
            <a:pPr lvl="0"/>
            <a:r>
              <a:rPr lang="en-GB" sz="1200" noProof="0" dirty="0"/>
              <a:t>This strategic message, that every report is vital intelligence for prevention, must be woven into all communications, giving a consistent and powerful reason to report.</a:t>
            </a:r>
          </a:p>
          <a:p>
            <a:pPr lvl="0"/>
            <a:endParaRPr lang="en-GB" sz="1200" noProof="0" dirty="0"/>
          </a:p>
          <a:p>
            <a:pPr lvl="0"/>
            <a:r>
              <a:rPr lang="en-GB" sz="1200" noProof="0" dirty="0"/>
              <a:t>Crucially, this promise must be backed by a genuinely improved and supportive experience on the ground. Any disconnect between the message, and the reality, will actively destroy trust.</a:t>
            </a:r>
          </a:p>
        </p:txBody>
      </p:sp>
      <p:sp>
        <p:nvSpPr>
          <p:cNvPr id="20" name="Rectangle 19">
            <a:extLst>
              <a:ext uri="{FF2B5EF4-FFF2-40B4-BE49-F238E27FC236}">
                <a16:creationId xmlns:a16="http://schemas.microsoft.com/office/drawing/2014/main" id="{F87C08E8-870A-AEBB-F592-47AE0AD148B6}"/>
              </a:ext>
            </a:extLst>
          </p:cNvPr>
          <p:cNvSpPr/>
          <p:nvPr/>
        </p:nvSpPr>
        <p:spPr>
          <a:xfrm>
            <a:off x="9170252" y="3208712"/>
            <a:ext cx="2520541" cy="246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017773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625DF-A015-0C80-10BE-3464311BA5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4806F-EB1C-21A3-A12B-29081225F555}"/>
              </a:ext>
            </a:extLst>
          </p:cNvPr>
          <p:cNvSpPr>
            <a:spLocks noGrp="1"/>
          </p:cNvSpPr>
          <p:nvPr>
            <p:ph type="ctrTitle"/>
          </p:nvPr>
        </p:nvSpPr>
        <p:spPr/>
        <p:txBody>
          <a:bodyPr/>
          <a:lstStyle/>
          <a:p>
            <a:r>
              <a:rPr lang="en-GB" b="1" noProof="0" dirty="0"/>
              <a:t>Appendix</a:t>
            </a:r>
          </a:p>
        </p:txBody>
      </p:sp>
    </p:spTree>
    <p:extLst>
      <p:ext uri="{BB962C8B-B14F-4D97-AF65-F5344CB8AC3E}">
        <p14:creationId xmlns:p14="http://schemas.microsoft.com/office/powerpoint/2010/main" val="763187747"/>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61C146A-6047-1A47-02C6-ADFE7E1958E9}"/>
              </a:ext>
            </a:extLst>
          </p:cNvPr>
          <p:cNvSpPr>
            <a:spLocks noGrp="1"/>
          </p:cNvSpPr>
          <p:nvPr>
            <p:ph type="title"/>
          </p:nvPr>
        </p:nvSpPr>
        <p:spPr/>
        <p:txBody>
          <a:bodyPr/>
          <a:lstStyle/>
          <a:p>
            <a:r>
              <a:rPr lang="en-GB" sz="2000" b="1" noProof="0" dirty="0">
                <a:solidFill>
                  <a:schemeClr val="tx1"/>
                </a:solidFill>
                <a:latin typeface="Arial" panose="020B0604020202020204" pitchFamily="34" charset="0"/>
                <a:cs typeface="Arial" panose="020B0604020202020204" pitchFamily="34" charset="0"/>
              </a:rPr>
              <a:t>There is a strong intent to report unwanted behaviour if ever experienced. With the Police, BTP and transport staff most trusted to respond to it</a:t>
            </a:r>
          </a:p>
        </p:txBody>
      </p:sp>
      <p:graphicFrame>
        <p:nvGraphicFramePr>
          <p:cNvPr id="13" name="Content Placeholder 12">
            <a:extLst>
              <a:ext uri="{FF2B5EF4-FFF2-40B4-BE49-F238E27FC236}">
                <a16:creationId xmlns:a16="http://schemas.microsoft.com/office/drawing/2014/main" id="{6023EEBD-9B5D-FECB-669E-B3D2C068AC4A}"/>
              </a:ext>
            </a:extLst>
          </p:cNvPr>
          <p:cNvGraphicFramePr>
            <a:graphicFrameLocks noGrp="1"/>
          </p:cNvGraphicFramePr>
          <p:nvPr>
            <p:ph sz="quarter" idx="16"/>
            <p:extLst>
              <p:ext uri="{D42A27DB-BD31-4B8C-83A1-F6EECF244321}">
                <p14:modId xmlns:p14="http://schemas.microsoft.com/office/powerpoint/2010/main" val="3176004084"/>
              </p:ext>
            </p:extLst>
          </p:nvPr>
        </p:nvGraphicFramePr>
        <p:xfrm>
          <a:off x="443793" y="2295993"/>
          <a:ext cx="5435600" cy="42714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8A28DAD6-8F06-7190-3ABF-9582ECAC9F22}"/>
              </a:ext>
            </a:extLst>
          </p:cNvPr>
          <p:cNvGraphicFramePr>
            <a:graphicFrameLocks noGrp="1"/>
          </p:cNvGraphicFramePr>
          <p:nvPr>
            <p:ph sz="quarter" idx="17"/>
            <p:extLst>
              <p:ext uri="{D42A27DB-BD31-4B8C-83A1-F6EECF244321}">
                <p14:modId xmlns:p14="http://schemas.microsoft.com/office/powerpoint/2010/main" val="6585194"/>
              </p:ext>
            </p:extLst>
          </p:nvPr>
        </p:nvGraphicFramePr>
        <p:xfrm>
          <a:off x="6047331" y="1919746"/>
          <a:ext cx="5654565" cy="4481060"/>
        </p:xfrm>
        <a:graphic>
          <a:graphicData uri="http://schemas.openxmlformats.org/drawingml/2006/table">
            <a:tbl>
              <a:tblPr firstRow="1" bandRow="1">
                <a:tableStyleId>{5C22544A-7EE6-4342-B048-85BDC9FD1C3A}</a:tableStyleId>
              </a:tblPr>
              <a:tblGrid>
                <a:gridCol w="1130913">
                  <a:extLst>
                    <a:ext uri="{9D8B030D-6E8A-4147-A177-3AD203B41FA5}">
                      <a16:colId xmlns:a16="http://schemas.microsoft.com/office/drawing/2014/main" val="3716575822"/>
                    </a:ext>
                  </a:extLst>
                </a:gridCol>
                <a:gridCol w="1130913">
                  <a:extLst>
                    <a:ext uri="{9D8B030D-6E8A-4147-A177-3AD203B41FA5}">
                      <a16:colId xmlns:a16="http://schemas.microsoft.com/office/drawing/2014/main" val="406054061"/>
                    </a:ext>
                  </a:extLst>
                </a:gridCol>
                <a:gridCol w="1130913">
                  <a:extLst>
                    <a:ext uri="{9D8B030D-6E8A-4147-A177-3AD203B41FA5}">
                      <a16:colId xmlns:a16="http://schemas.microsoft.com/office/drawing/2014/main" val="447091496"/>
                    </a:ext>
                  </a:extLst>
                </a:gridCol>
                <a:gridCol w="1130913">
                  <a:extLst>
                    <a:ext uri="{9D8B030D-6E8A-4147-A177-3AD203B41FA5}">
                      <a16:colId xmlns:a16="http://schemas.microsoft.com/office/drawing/2014/main" val="3299912868"/>
                    </a:ext>
                  </a:extLst>
                </a:gridCol>
                <a:gridCol w="1130913">
                  <a:extLst>
                    <a:ext uri="{9D8B030D-6E8A-4147-A177-3AD203B41FA5}">
                      <a16:colId xmlns:a16="http://schemas.microsoft.com/office/drawing/2014/main" val="3391765938"/>
                    </a:ext>
                  </a:extLst>
                </a:gridCol>
              </a:tblGrid>
              <a:tr h="587236">
                <a:tc>
                  <a:txBody>
                    <a:bodyPr/>
                    <a:lstStyle/>
                    <a:p>
                      <a:pPr algn="ctr"/>
                      <a:r>
                        <a:rPr lang="en-GB" sz="1000" b="1" noProof="0" dirty="0">
                          <a:solidFill>
                            <a:schemeClr val="tx1"/>
                          </a:solidFill>
                          <a:latin typeface="Arial" panose="020B0604020202020204" pitchFamily="34" charset="0"/>
                          <a:cs typeface="Arial" panose="020B0604020202020204" pitchFamily="34" charset="0"/>
                        </a:rPr>
                        <a:t>Police</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000" b="1" noProof="0" dirty="0">
                          <a:solidFill>
                            <a:schemeClr val="tx1"/>
                          </a:solidFill>
                          <a:latin typeface="Arial" panose="020B0604020202020204" pitchFamily="34" charset="0"/>
                          <a:cs typeface="Arial" panose="020B0604020202020204" pitchFamily="34" charset="0"/>
                        </a:rPr>
                        <a:t>British Transport Police</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000" b="1" noProof="0" dirty="0">
                          <a:solidFill>
                            <a:schemeClr val="tx1"/>
                          </a:solidFill>
                          <a:latin typeface="Arial" panose="020B0604020202020204" pitchFamily="34" charset="0"/>
                          <a:cs typeface="Arial" panose="020B0604020202020204" pitchFamily="34" charset="0"/>
                        </a:rPr>
                        <a:t>Member of transport staff</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000" b="1" noProof="0" dirty="0">
                          <a:solidFill>
                            <a:schemeClr val="tx1"/>
                          </a:solidFill>
                          <a:latin typeface="Arial" panose="020B0604020202020204" pitchFamily="34" charset="0"/>
                          <a:cs typeface="Arial" panose="020B0604020202020204" pitchFamily="34" charset="0"/>
                        </a:rPr>
                        <a:t>Relevant charity</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000" b="1" noProof="0" dirty="0">
                          <a:solidFill>
                            <a:schemeClr val="tx1"/>
                          </a:solidFill>
                          <a:latin typeface="Arial" panose="020B0604020202020204" pitchFamily="34" charset="0"/>
                          <a:cs typeface="Arial" panose="020B0604020202020204" pitchFamily="34" charset="0"/>
                        </a:rPr>
                        <a:t>Community organisation</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95897671"/>
                  </a:ext>
                </a:extLst>
              </a:tr>
              <a:tr h="486728">
                <a:tc>
                  <a:txBody>
                    <a:bodyPr/>
                    <a:lstStyle/>
                    <a:p>
                      <a:pPr algn="ctr"/>
                      <a:r>
                        <a:rPr lang="en-GB" sz="1300" b="1" noProof="0" dirty="0">
                          <a:solidFill>
                            <a:schemeClr val="tx1"/>
                          </a:solidFill>
                          <a:latin typeface="Arial" panose="020B0604020202020204" pitchFamily="34" charset="0"/>
                          <a:cs typeface="Arial" panose="020B0604020202020204" pitchFamily="34" charset="0"/>
                        </a:rPr>
                        <a:t>57%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60%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006992955"/>
                  </a:ext>
                </a:extLst>
              </a:tr>
              <a:tr h="486728">
                <a:tc>
                  <a:txBody>
                    <a:bodyPr/>
                    <a:lstStyle/>
                    <a:p>
                      <a:pPr algn="ctr"/>
                      <a:r>
                        <a:rPr lang="en-GB" sz="1300" b="1" noProof="0" dirty="0">
                          <a:solidFill>
                            <a:schemeClr val="tx1"/>
                          </a:solidFill>
                          <a:latin typeface="Arial" panose="020B0604020202020204" pitchFamily="34" charset="0"/>
                          <a:cs typeface="Arial" panose="020B0604020202020204" pitchFamily="34" charset="0"/>
                        </a:rPr>
                        <a:t>59%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57%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01404983"/>
                  </a:ext>
                </a:extLst>
              </a:tr>
              <a:tr h="486728">
                <a:tc>
                  <a:txBody>
                    <a:bodyPr/>
                    <a:lstStyle/>
                    <a:p>
                      <a:pPr algn="ctr"/>
                      <a:r>
                        <a:rPr lang="en-GB" sz="1300" noProof="0" dirty="0">
                          <a:solidFill>
                            <a:schemeClr val="tx1"/>
                          </a:solidFill>
                          <a:latin typeface="Arial" panose="020B0604020202020204" pitchFamily="34" charset="0"/>
                          <a:cs typeface="Arial" panose="020B0604020202020204" pitchFamily="34" charset="0"/>
                        </a:rPr>
                        <a:t>39%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55%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43%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36491610"/>
                  </a:ext>
                </a:extLst>
              </a:tr>
              <a:tr h="486728">
                <a:tc>
                  <a:txBody>
                    <a:bodyPr/>
                    <a:lstStyle/>
                    <a:p>
                      <a:pPr algn="ctr"/>
                      <a:r>
                        <a:rPr lang="en-GB" sz="1300" b="1" noProof="0" dirty="0">
                          <a:solidFill>
                            <a:schemeClr val="tx1"/>
                          </a:solidFill>
                          <a:latin typeface="Arial" panose="020B0604020202020204" pitchFamily="34" charset="0"/>
                          <a:cs typeface="Arial" panose="020B0604020202020204" pitchFamily="34" charset="0"/>
                        </a:rPr>
                        <a:t>48%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56%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256241203"/>
                  </a:ext>
                </a:extLst>
              </a:tr>
              <a:tr h="486728">
                <a:tc>
                  <a:txBody>
                    <a:bodyPr/>
                    <a:lstStyle/>
                    <a:p>
                      <a:pPr algn="ctr"/>
                      <a:r>
                        <a:rPr lang="en-GB" sz="1300" b="1" noProof="0" dirty="0">
                          <a:solidFill>
                            <a:schemeClr val="tx1"/>
                          </a:solidFill>
                          <a:latin typeface="Arial" panose="020B0604020202020204" pitchFamily="34" charset="0"/>
                          <a:cs typeface="Arial" panose="020B0604020202020204" pitchFamily="34" charset="0"/>
                        </a:rPr>
                        <a:t>40%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53%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90466200"/>
                  </a:ext>
                </a:extLst>
              </a:tr>
              <a:tr h="486728">
                <a:tc>
                  <a:txBody>
                    <a:bodyPr/>
                    <a:lstStyle/>
                    <a:p>
                      <a:pPr algn="ctr"/>
                      <a:r>
                        <a:rPr lang="en-GB" sz="1300" noProof="0" dirty="0">
                          <a:solidFill>
                            <a:schemeClr val="tx1"/>
                          </a:solidFill>
                          <a:latin typeface="Arial" panose="020B0604020202020204" pitchFamily="34" charset="0"/>
                          <a:cs typeface="Arial" panose="020B0604020202020204" pitchFamily="34" charset="0"/>
                        </a:rPr>
                        <a:t>25%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46%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49%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575068713"/>
                  </a:ext>
                </a:extLst>
              </a:tr>
              <a:tr h="486728">
                <a:tc>
                  <a:txBody>
                    <a:bodyPr/>
                    <a:lstStyle/>
                    <a:p>
                      <a:pPr algn="ctr"/>
                      <a:r>
                        <a:rPr lang="en-GB" sz="1300" noProof="0" dirty="0">
                          <a:solidFill>
                            <a:schemeClr val="tx1"/>
                          </a:solidFill>
                          <a:latin typeface="Arial" panose="020B0604020202020204" pitchFamily="34" charset="0"/>
                          <a:cs typeface="Arial" panose="020B0604020202020204" pitchFamily="34" charset="0"/>
                        </a:rPr>
                        <a:t>31%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48%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44%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967364220"/>
                  </a:ext>
                </a:extLst>
              </a:tr>
              <a:tr h="486728">
                <a:tc>
                  <a:txBody>
                    <a:bodyPr/>
                    <a:lstStyle/>
                    <a:p>
                      <a:pPr algn="ctr"/>
                      <a:r>
                        <a:rPr lang="en-GB" sz="1300" b="1" noProof="0" dirty="0">
                          <a:solidFill>
                            <a:schemeClr val="tx1"/>
                          </a:solidFill>
                          <a:latin typeface="Arial" panose="020B0604020202020204" pitchFamily="34" charset="0"/>
                          <a:cs typeface="Arial" panose="020B0604020202020204" pitchFamily="34" charset="0"/>
                        </a:rPr>
                        <a:t>70%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300" b="1" noProof="0" dirty="0">
                          <a:solidFill>
                            <a:schemeClr val="tx1"/>
                          </a:solidFill>
                          <a:latin typeface="Arial" panose="020B0604020202020204" pitchFamily="34" charset="0"/>
                          <a:cs typeface="Arial" panose="020B0604020202020204" pitchFamily="34" charset="0"/>
                        </a:rPr>
                        <a:t>76%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64%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11%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300" noProof="0" dirty="0">
                          <a:solidFill>
                            <a:schemeClr val="tx1"/>
                          </a:solidFill>
                          <a:latin typeface="Arial" panose="020B0604020202020204" pitchFamily="34" charset="0"/>
                          <a:cs typeface="Arial" panose="020B0604020202020204" pitchFamily="34" charset="0"/>
                        </a:rPr>
                        <a:t>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530989776"/>
                  </a:ext>
                </a:extLst>
              </a:tr>
            </a:tbl>
          </a:graphicData>
        </a:graphic>
      </p:graphicFrame>
      <p:sp>
        <p:nvSpPr>
          <p:cNvPr id="4" name="Footer Placeholder 3">
            <a:extLst>
              <a:ext uri="{FF2B5EF4-FFF2-40B4-BE49-F238E27FC236}">
                <a16:creationId xmlns:a16="http://schemas.microsoft.com/office/drawing/2014/main" id="{1CBD2F1D-4149-8830-D56C-BF363399BF81}"/>
              </a:ext>
            </a:extLst>
          </p:cNvPr>
          <p:cNvSpPr>
            <a:spLocks noGrp="1"/>
          </p:cNvSpPr>
          <p:nvPr>
            <p:ph type="ftr" sz="quarter" idx="19"/>
          </p:nvPr>
        </p:nvSpPr>
        <p:spPr/>
        <p:txBody>
          <a:bodyPr/>
          <a:lstStyle/>
          <a:p>
            <a:pPr defTabSz="950952"/>
            <a:r>
              <a:rPr lang="en-GB" noProof="0" dirty="0">
                <a:solidFill>
                  <a:srgbClr val="3C0F03"/>
                </a:solidFill>
                <a:latin typeface="Arial" panose="020B0604020202020204" pitchFamily="34" charset="0"/>
                <a:cs typeface="Arial" panose="020B0604020202020204" pitchFamily="34" charset="0"/>
              </a:rPr>
              <a:t>| Q7. If you experienced the following behaviours on public transport, who would you most trust to deal with them appropriately, if you wanted to report them?</a:t>
            </a:r>
          </a:p>
        </p:txBody>
      </p:sp>
      <p:sp>
        <p:nvSpPr>
          <p:cNvPr id="8" name="Text Placeholder 7">
            <a:extLst>
              <a:ext uri="{FF2B5EF4-FFF2-40B4-BE49-F238E27FC236}">
                <a16:creationId xmlns:a16="http://schemas.microsoft.com/office/drawing/2014/main" id="{2665AA38-62C1-1E63-AF1B-8D2D32514075}"/>
              </a:ext>
            </a:extLst>
          </p:cNvPr>
          <p:cNvSpPr>
            <a:spLocks noGrp="1"/>
          </p:cNvSpPr>
          <p:nvPr>
            <p:ph type="body" sz="quarter" idx="15"/>
          </p:nvPr>
        </p:nvSpPr>
        <p:spPr/>
        <p:txBody>
          <a:bodyPr/>
          <a:lstStyle/>
          <a:p>
            <a:r>
              <a:rPr lang="en-GB" sz="1400" noProof="0" dirty="0">
                <a:solidFill>
                  <a:schemeClr val="tx1"/>
                </a:solidFill>
                <a:latin typeface="Arial" panose="020B0604020202020204" pitchFamily="34" charset="0"/>
                <a:cs typeface="Arial" panose="020B0604020202020204" pitchFamily="34" charset="0"/>
              </a:rPr>
              <a:t>If experienced unwanted behaviour, trust to deal with it (Hypothetical) </a:t>
            </a:r>
          </a:p>
        </p:txBody>
      </p:sp>
      <p:sp>
        <p:nvSpPr>
          <p:cNvPr id="15" name="TextBox 14">
            <a:extLst>
              <a:ext uri="{FF2B5EF4-FFF2-40B4-BE49-F238E27FC236}">
                <a16:creationId xmlns:a16="http://schemas.microsoft.com/office/drawing/2014/main" id="{CE10FACB-AA83-1A1A-E926-240B813CC5C8}"/>
              </a:ext>
            </a:extLst>
          </p:cNvPr>
          <p:cNvSpPr txBox="1"/>
          <p:nvPr/>
        </p:nvSpPr>
        <p:spPr>
          <a:xfrm>
            <a:off x="2120801" y="2030560"/>
            <a:ext cx="2282997" cy="307777"/>
          </a:xfrm>
          <a:prstGeom prst="rect">
            <a:avLst/>
          </a:prstGeom>
        </p:spPr>
        <p:txBody>
          <a:bodyPr wrap="none" rtlCol="0">
            <a:spAutoFit/>
          </a:bodyPr>
          <a:lstStyle/>
          <a:p>
            <a:pPr defTabSz="1219170" fontAlgn="base">
              <a:spcBef>
                <a:spcPct val="20000"/>
              </a:spcBef>
              <a:spcAft>
                <a:spcPct val="0"/>
              </a:spcAft>
              <a:buClr>
                <a:srgbClr val="575756"/>
              </a:buClr>
            </a:pPr>
            <a:r>
              <a:rPr lang="en-GB" sz="1400" b="1" kern="0" noProof="0" dirty="0">
                <a:latin typeface="Arial" panose="020B0604020202020204" pitchFamily="34" charset="0"/>
                <a:cs typeface="Arial" panose="020B0604020202020204" pitchFamily="34" charset="0"/>
              </a:rPr>
              <a:t>NET: Report to someone</a:t>
            </a:r>
          </a:p>
        </p:txBody>
      </p:sp>
      <p:sp>
        <p:nvSpPr>
          <p:cNvPr id="2" name="Rectangle 1">
            <a:extLst>
              <a:ext uri="{FF2B5EF4-FFF2-40B4-BE49-F238E27FC236}">
                <a16:creationId xmlns:a16="http://schemas.microsoft.com/office/drawing/2014/main" id="{953FDCCA-3AB7-AE72-7C12-759030F37693}"/>
              </a:ext>
            </a:extLst>
          </p:cNvPr>
          <p:cNvSpPr/>
          <p:nvPr/>
        </p:nvSpPr>
        <p:spPr bwMode="auto">
          <a:xfrm>
            <a:off x="6047332" y="1921163"/>
            <a:ext cx="3392233" cy="4479637"/>
          </a:xfrm>
          <a:prstGeom prst="rect">
            <a:avLst/>
          </a:prstGeom>
          <a:no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ptos"/>
            </a:endParaRPr>
          </a:p>
        </p:txBody>
      </p:sp>
      <p:sp>
        <p:nvSpPr>
          <p:cNvPr id="9" name="Rectangle 8">
            <a:extLst>
              <a:ext uri="{FF2B5EF4-FFF2-40B4-BE49-F238E27FC236}">
                <a16:creationId xmlns:a16="http://schemas.microsoft.com/office/drawing/2014/main" id="{6470157A-2A42-CD46-DA93-804003AAB526}"/>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QUANTITATIVE DATA</a:t>
            </a:r>
          </a:p>
        </p:txBody>
      </p:sp>
    </p:spTree>
    <p:extLst>
      <p:ext uri="{BB962C8B-B14F-4D97-AF65-F5344CB8AC3E}">
        <p14:creationId xmlns:p14="http://schemas.microsoft.com/office/powerpoint/2010/main" val="2176346881"/>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418B4-3CE7-4540-EC09-3132F804009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CE1E8F0-34B3-ADD5-BA52-AD010C0102AD}"/>
              </a:ext>
            </a:extLst>
          </p:cNvPr>
          <p:cNvSpPr>
            <a:spLocks noGrp="1"/>
          </p:cNvSpPr>
          <p:nvPr>
            <p:ph type="title"/>
          </p:nvPr>
        </p:nvSpPr>
        <p:spPr/>
        <p:txBody>
          <a:bodyPr/>
          <a:lstStyle/>
          <a:p>
            <a:r>
              <a:rPr lang="en-GB" sz="2400" noProof="0" dirty="0">
                <a:solidFill>
                  <a:schemeClr val="tx1"/>
                </a:solidFill>
                <a:latin typeface="Arial" panose="020B0604020202020204" pitchFamily="34" charset="0"/>
                <a:cs typeface="Arial" panose="020B0604020202020204" pitchFamily="34" charset="0"/>
              </a:rPr>
              <a:t>Preference for in-person reporting highlights the importance of visible, accessible staff presence on public transport</a:t>
            </a:r>
          </a:p>
        </p:txBody>
      </p:sp>
      <p:graphicFrame>
        <p:nvGraphicFramePr>
          <p:cNvPr id="13" name="Content Placeholder 12">
            <a:extLst>
              <a:ext uri="{FF2B5EF4-FFF2-40B4-BE49-F238E27FC236}">
                <a16:creationId xmlns:a16="http://schemas.microsoft.com/office/drawing/2014/main" id="{30FFD59C-7783-FB56-8634-0C94116946B6}"/>
              </a:ext>
            </a:extLst>
          </p:cNvPr>
          <p:cNvGraphicFramePr>
            <a:graphicFrameLocks noGrp="1"/>
          </p:cNvGraphicFramePr>
          <p:nvPr>
            <p:ph sz="quarter" idx="16"/>
            <p:extLst>
              <p:ext uri="{D42A27DB-BD31-4B8C-83A1-F6EECF244321}">
                <p14:modId xmlns:p14="http://schemas.microsoft.com/office/powerpoint/2010/main" val="39354703"/>
              </p:ext>
            </p:extLst>
          </p:nvPr>
        </p:nvGraphicFramePr>
        <p:xfrm>
          <a:off x="443793" y="2284632"/>
          <a:ext cx="4280607" cy="42714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FB7105AD-676C-3374-F615-A2199534B875}"/>
              </a:ext>
            </a:extLst>
          </p:cNvPr>
          <p:cNvGraphicFramePr>
            <a:graphicFrameLocks noGrp="1"/>
          </p:cNvGraphicFramePr>
          <p:nvPr>
            <p:ph sz="quarter" idx="17"/>
            <p:extLst>
              <p:ext uri="{D42A27DB-BD31-4B8C-83A1-F6EECF244321}">
                <p14:modId xmlns:p14="http://schemas.microsoft.com/office/powerpoint/2010/main" val="2160571365"/>
              </p:ext>
            </p:extLst>
          </p:nvPr>
        </p:nvGraphicFramePr>
        <p:xfrm>
          <a:off x="4868226" y="1919745"/>
          <a:ext cx="6866573" cy="4444323"/>
        </p:xfrm>
        <a:graphic>
          <a:graphicData uri="http://schemas.openxmlformats.org/drawingml/2006/table">
            <a:tbl>
              <a:tblPr firstRow="1" bandRow="1">
                <a:tableStyleId>{5C22544A-7EE6-4342-B048-85BDC9FD1C3A}</a:tableStyleId>
              </a:tblPr>
              <a:tblGrid>
                <a:gridCol w="980939">
                  <a:extLst>
                    <a:ext uri="{9D8B030D-6E8A-4147-A177-3AD203B41FA5}">
                      <a16:colId xmlns:a16="http://schemas.microsoft.com/office/drawing/2014/main" val="3716575822"/>
                    </a:ext>
                  </a:extLst>
                </a:gridCol>
                <a:gridCol w="980939">
                  <a:extLst>
                    <a:ext uri="{9D8B030D-6E8A-4147-A177-3AD203B41FA5}">
                      <a16:colId xmlns:a16="http://schemas.microsoft.com/office/drawing/2014/main" val="406054061"/>
                    </a:ext>
                  </a:extLst>
                </a:gridCol>
                <a:gridCol w="980939">
                  <a:extLst>
                    <a:ext uri="{9D8B030D-6E8A-4147-A177-3AD203B41FA5}">
                      <a16:colId xmlns:a16="http://schemas.microsoft.com/office/drawing/2014/main" val="447091496"/>
                    </a:ext>
                  </a:extLst>
                </a:gridCol>
                <a:gridCol w="980939">
                  <a:extLst>
                    <a:ext uri="{9D8B030D-6E8A-4147-A177-3AD203B41FA5}">
                      <a16:colId xmlns:a16="http://schemas.microsoft.com/office/drawing/2014/main" val="1972488482"/>
                    </a:ext>
                  </a:extLst>
                </a:gridCol>
                <a:gridCol w="980939">
                  <a:extLst>
                    <a:ext uri="{9D8B030D-6E8A-4147-A177-3AD203B41FA5}">
                      <a16:colId xmlns:a16="http://schemas.microsoft.com/office/drawing/2014/main" val="3260365424"/>
                    </a:ext>
                  </a:extLst>
                </a:gridCol>
                <a:gridCol w="980939">
                  <a:extLst>
                    <a:ext uri="{9D8B030D-6E8A-4147-A177-3AD203B41FA5}">
                      <a16:colId xmlns:a16="http://schemas.microsoft.com/office/drawing/2014/main" val="90305856"/>
                    </a:ext>
                  </a:extLst>
                </a:gridCol>
                <a:gridCol w="980939">
                  <a:extLst>
                    <a:ext uri="{9D8B030D-6E8A-4147-A177-3AD203B41FA5}">
                      <a16:colId xmlns:a16="http://schemas.microsoft.com/office/drawing/2014/main" val="115436446"/>
                    </a:ext>
                  </a:extLst>
                </a:gridCol>
              </a:tblGrid>
              <a:tr h="794923">
                <a:tc>
                  <a:txBody>
                    <a:bodyPr/>
                    <a:lstStyle/>
                    <a:p>
                      <a:pPr algn="ctr"/>
                      <a:r>
                        <a:rPr lang="en-GB" sz="1100" b="1" noProof="0" dirty="0">
                          <a:solidFill>
                            <a:schemeClr val="tx1"/>
                          </a:solidFill>
                          <a:latin typeface="Arial" panose="020B0604020202020204" pitchFamily="34" charset="0"/>
                          <a:cs typeface="Arial" panose="020B0604020202020204" pitchFamily="34" charset="0"/>
                        </a:rPr>
                        <a:t>Speaking to someone in person</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Text message reporting service</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Online forum or website</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Mobile app</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Phone helpline</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QR code in stations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Help / Support button in station</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95897671"/>
                  </a:ext>
                </a:extLst>
              </a:tr>
              <a:tr h="456175">
                <a:tc>
                  <a:txBody>
                    <a:bodyPr/>
                    <a:lstStyle/>
                    <a:p>
                      <a:pPr algn="ctr"/>
                      <a:r>
                        <a:rPr lang="en-GB" sz="1100" b="1" noProof="0" dirty="0">
                          <a:solidFill>
                            <a:schemeClr val="tx1"/>
                          </a:solidFill>
                          <a:latin typeface="Arial" panose="020B0604020202020204" pitchFamily="34" charset="0"/>
                          <a:cs typeface="Arial" panose="020B0604020202020204" pitchFamily="34" charset="0"/>
                        </a:rPr>
                        <a:t>72%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006992955"/>
                  </a:ext>
                </a:extLst>
              </a:tr>
              <a:tr h="456175">
                <a:tc>
                  <a:txBody>
                    <a:bodyPr/>
                    <a:lstStyle/>
                    <a:p>
                      <a:pPr algn="ctr"/>
                      <a:r>
                        <a:rPr lang="en-GB" sz="1100" b="1" noProof="0" dirty="0">
                          <a:solidFill>
                            <a:schemeClr val="tx1"/>
                          </a:solidFill>
                          <a:latin typeface="Arial" panose="020B0604020202020204" pitchFamily="34" charset="0"/>
                          <a:cs typeface="Arial" panose="020B0604020202020204" pitchFamily="34" charset="0"/>
                        </a:rPr>
                        <a:t>72%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401404983"/>
                  </a:ext>
                </a:extLst>
              </a:tr>
              <a:tr h="456175">
                <a:tc>
                  <a:txBody>
                    <a:bodyPr/>
                    <a:lstStyle/>
                    <a:p>
                      <a:pPr algn="ctr"/>
                      <a:r>
                        <a:rPr lang="en-GB" sz="1100" b="1" noProof="0" dirty="0">
                          <a:solidFill>
                            <a:schemeClr val="tx1"/>
                          </a:solidFill>
                          <a:latin typeface="Arial" panose="020B0604020202020204" pitchFamily="34" charset="0"/>
                          <a:cs typeface="Arial" panose="020B0604020202020204" pitchFamily="34" charset="0"/>
                        </a:rPr>
                        <a:t>63%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19%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36491610"/>
                  </a:ext>
                </a:extLst>
              </a:tr>
              <a:tr h="456175">
                <a:tc>
                  <a:txBody>
                    <a:bodyPr/>
                    <a:lstStyle/>
                    <a:p>
                      <a:pPr algn="ctr"/>
                      <a:r>
                        <a:rPr lang="en-GB" sz="1100" b="1" noProof="0" dirty="0">
                          <a:solidFill>
                            <a:schemeClr val="tx1"/>
                          </a:solidFill>
                          <a:latin typeface="Arial" panose="020B0604020202020204" pitchFamily="34" charset="0"/>
                          <a:cs typeface="Arial" panose="020B0604020202020204" pitchFamily="34" charset="0"/>
                        </a:rPr>
                        <a:t>63%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56241203"/>
                  </a:ext>
                </a:extLst>
              </a:tr>
              <a:tr h="456175">
                <a:tc>
                  <a:txBody>
                    <a:bodyPr/>
                    <a:lstStyle/>
                    <a:p>
                      <a:pPr algn="ctr"/>
                      <a:r>
                        <a:rPr lang="en-GB" sz="1100" b="1" noProof="0" dirty="0">
                          <a:solidFill>
                            <a:schemeClr val="tx1"/>
                          </a:solidFill>
                          <a:latin typeface="Arial" panose="020B0604020202020204" pitchFamily="34" charset="0"/>
                          <a:cs typeface="Arial" panose="020B0604020202020204" pitchFamily="34" charset="0"/>
                        </a:rPr>
                        <a:t>58%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0466200"/>
                  </a:ext>
                </a:extLst>
              </a:tr>
              <a:tr h="456175">
                <a:tc>
                  <a:txBody>
                    <a:bodyPr/>
                    <a:lstStyle/>
                    <a:p>
                      <a:pPr algn="ctr"/>
                      <a:r>
                        <a:rPr lang="en-GB" sz="1100" b="1" noProof="0" dirty="0">
                          <a:solidFill>
                            <a:schemeClr val="tx1"/>
                          </a:solidFill>
                          <a:latin typeface="Arial" panose="020B0604020202020204" pitchFamily="34" charset="0"/>
                          <a:cs typeface="Arial" panose="020B0604020202020204" pitchFamily="34" charset="0"/>
                        </a:rPr>
                        <a:t>59%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19%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575068713"/>
                  </a:ext>
                </a:extLst>
              </a:tr>
              <a:tr h="456175">
                <a:tc>
                  <a:txBody>
                    <a:bodyPr/>
                    <a:lstStyle/>
                    <a:p>
                      <a:pPr algn="ctr"/>
                      <a:r>
                        <a:rPr lang="en-GB" sz="1100" b="1" noProof="0" dirty="0">
                          <a:solidFill>
                            <a:schemeClr val="tx1"/>
                          </a:solidFill>
                          <a:latin typeface="Arial" panose="020B0604020202020204" pitchFamily="34" charset="0"/>
                          <a:cs typeface="Arial" panose="020B0604020202020204" pitchFamily="34" charset="0"/>
                        </a:rPr>
                        <a:t>54%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967364220"/>
                  </a:ext>
                </a:extLst>
              </a:tr>
              <a:tr h="456175">
                <a:tc>
                  <a:txBody>
                    <a:bodyPr/>
                    <a:lstStyle/>
                    <a:p>
                      <a:pPr algn="ctr"/>
                      <a:r>
                        <a:rPr lang="en-GB" sz="1100" b="1" noProof="0" dirty="0">
                          <a:solidFill>
                            <a:schemeClr val="tx1"/>
                          </a:solidFill>
                          <a:latin typeface="Arial" panose="020B0604020202020204" pitchFamily="34" charset="0"/>
                          <a:cs typeface="Arial" panose="020B0604020202020204" pitchFamily="34" charset="0"/>
                        </a:rPr>
                        <a:t>58%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30989776"/>
                  </a:ext>
                </a:extLst>
              </a:tr>
            </a:tbl>
          </a:graphicData>
        </a:graphic>
      </p:graphicFrame>
      <p:sp>
        <p:nvSpPr>
          <p:cNvPr id="4" name="Footer Placeholder 3">
            <a:extLst>
              <a:ext uri="{FF2B5EF4-FFF2-40B4-BE49-F238E27FC236}">
                <a16:creationId xmlns:a16="http://schemas.microsoft.com/office/drawing/2014/main" id="{5410D428-FAAF-FF69-D249-2BF2D66A0B76}"/>
              </a:ext>
            </a:extLst>
          </p:cNvPr>
          <p:cNvSpPr>
            <a:spLocks noGrp="1"/>
          </p:cNvSpPr>
          <p:nvPr>
            <p:ph type="ftr" sz="quarter" idx="19"/>
          </p:nvPr>
        </p:nvSpPr>
        <p:spPr/>
        <p:txBody>
          <a:bodyPr/>
          <a:lstStyle/>
          <a:p>
            <a:pPr defTabSz="950952"/>
            <a:r>
              <a:rPr lang="en-GB" noProof="0" dirty="0">
                <a:solidFill>
                  <a:srgbClr val="3C0F03"/>
                </a:solidFill>
                <a:latin typeface="Arial" panose="020B0604020202020204" pitchFamily="34" charset="0"/>
                <a:cs typeface="Arial" panose="020B0604020202020204" pitchFamily="34" charset="0"/>
              </a:rPr>
              <a:t>| Q8. If you experienced the following behaviours on public transport, which of the following reporting methods would you personally be most likely to use?</a:t>
            </a:r>
          </a:p>
        </p:txBody>
      </p:sp>
      <p:sp>
        <p:nvSpPr>
          <p:cNvPr id="5" name="Slide Number Placeholder 4">
            <a:extLst>
              <a:ext uri="{FF2B5EF4-FFF2-40B4-BE49-F238E27FC236}">
                <a16:creationId xmlns:a16="http://schemas.microsoft.com/office/drawing/2014/main" id="{357F9518-537F-3C19-041C-471B4D390E73}"/>
              </a:ext>
            </a:extLst>
          </p:cNvPr>
          <p:cNvSpPr>
            <a:spLocks noGrp="1"/>
          </p:cNvSpPr>
          <p:nvPr>
            <p:ph type="sldNum" sz="quarter" idx="20"/>
          </p:nvPr>
        </p:nvSpPr>
        <p:spPr/>
        <p:txBody>
          <a:bodyPr/>
          <a:lstStyle/>
          <a:p>
            <a:pPr defTabSz="950952"/>
            <a:fld id="{3BDE516C-3F92-4BBF-8982-23C2FBFA20B2}" type="slidenum">
              <a:rPr lang="en-GB" noProof="0">
                <a:solidFill>
                  <a:srgbClr val="3C0F03"/>
                </a:solidFill>
                <a:latin typeface="Aptos"/>
              </a:rPr>
              <a:pPr defTabSz="950952"/>
              <a:t>70</a:t>
            </a:fld>
            <a:endParaRPr lang="en-GB" noProof="0" dirty="0">
              <a:solidFill>
                <a:srgbClr val="3C0F03"/>
              </a:solidFill>
              <a:latin typeface="Aptos"/>
            </a:endParaRPr>
          </a:p>
        </p:txBody>
      </p:sp>
      <p:sp>
        <p:nvSpPr>
          <p:cNvPr id="8" name="Text Placeholder 7">
            <a:extLst>
              <a:ext uri="{FF2B5EF4-FFF2-40B4-BE49-F238E27FC236}">
                <a16:creationId xmlns:a16="http://schemas.microsoft.com/office/drawing/2014/main" id="{C585A5AF-CDAE-00FB-6F4F-7AB538696889}"/>
              </a:ext>
            </a:extLst>
          </p:cNvPr>
          <p:cNvSpPr>
            <a:spLocks noGrp="1"/>
          </p:cNvSpPr>
          <p:nvPr>
            <p:ph type="body" sz="quarter" idx="15"/>
          </p:nvPr>
        </p:nvSpPr>
        <p:spPr/>
        <p:txBody>
          <a:bodyPr/>
          <a:lstStyle/>
          <a:p>
            <a:r>
              <a:rPr lang="en-GB" noProof="0" dirty="0">
                <a:solidFill>
                  <a:schemeClr val="tx1"/>
                </a:solidFill>
                <a:latin typeface="Arial" panose="020B0604020202020204" pitchFamily="34" charset="0"/>
                <a:cs typeface="Arial" panose="020B0604020202020204" pitchFamily="34" charset="0"/>
              </a:rPr>
              <a:t>If experienced unwanted behaviour, how would report it (Hypothetical) </a:t>
            </a:r>
          </a:p>
          <a:p>
            <a:endParaRPr lang="en-GB" noProof="0" dirty="0">
              <a:solidFill>
                <a:schemeClr val="tx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EBD3F870-7784-BE03-84EF-28988CB86E53}"/>
              </a:ext>
            </a:extLst>
          </p:cNvPr>
          <p:cNvSpPr txBox="1"/>
          <p:nvPr/>
        </p:nvSpPr>
        <p:spPr>
          <a:xfrm>
            <a:off x="1196006" y="2041478"/>
            <a:ext cx="1686680" cy="307777"/>
          </a:xfrm>
          <a:prstGeom prst="rect">
            <a:avLst/>
          </a:prstGeom>
        </p:spPr>
        <p:txBody>
          <a:bodyPr wrap="none" rtlCol="0">
            <a:spAutoFit/>
          </a:bodyPr>
          <a:lstStyle/>
          <a:p>
            <a:pPr defTabSz="1219170" fontAlgn="base">
              <a:spcBef>
                <a:spcPct val="20000"/>
              </a:spcBef>
              <a:spcAft>
                <a:spcPct val="0"/>
              </a:spcAft>
              <a:buClr>
                <a:srgbClr val="575756"/>
              </a:buClr>
            </a:pPr>
            <a:r>
              <a:rPr lang="en-GB" sz="1400" b="1" kern="0" noProof="0" dirty="0">
                <a:latin typeface="Arial" panose="020B0604020202020204" pitchFamily="34" charset="0"/>
                <a:cs typeface="Arial" panose="020B0604020202020204" pitchFamily="34" charset="0"/>
              </a:rPr>
              <a:t>NET: Any method</a:t>
            </a:r>
          </a:p>
        </p:txBody>
      </p:sp>
      <p:sp>
        <p:nvSpPr>
          <p:cNvPr id="2" name="Rectangle 1">
            <a:extLst>
              <a:ext uri="{FF2B5EF4-FFF2-40B4-BE49-F238E27FC236}">
                <a16:creationId xmlns:a16="http://schemas.microsoft.com/office/drawing/2014/main" id="{9236BF1A-7E0B-41DE-B9BE-BF8C145556E0}"/>
              </a:ext>
            </a:extLst>
          </p:cNvPr>
          <p:cNvSpPr/>
          <p:nvPr/>
        </p:nvSpPr>
        <p:spPr bwMode="auto">
          <a:xfrm>
            <a:off x="4856497" y="1921164"/>
            <a:ext cx="1957961" cy="4442902"/>
          </a:xfrm>
          <a:prstGeom prst="rect">
            <a:avLst/>
          </a:prstGeom>
          <a:no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ptos"/>
            </a:endParaRPr>
          </a:p>
        </p:txBody>
      </p:sp>
      <p:sp>
        <p:nvSpPr>
          <p:cNvPr id="6" name="Rectangle 5">
            <a:extLst>
              <a:ext uri="{FF2B5EF4-FFF2-40B4-BE49-F238E27FC236}">
                <a16:creationId xmlns:a16="http://schemas.microsoft.com/office/drawing/2014/main" id="{4ED18C66-6355-00D0-7C7F-54573DF165C6}"/>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QUANTITATIVE DATA</a:t>
            </a:r>
          </a:p>
        </p:txBody>
      </p:sp>
    </p:spTree>
    <p:extLst>
      <p:ext uri="{BB962C8B-B14F-4D97-AF65-F5344CB8AC3E}">
        <p14:creationId xmlns:p14="http://schemas.microsoft.com/office/powerpoint/2010/main" val="1868032481"/>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61756-B56B-BE01-FB63-BC01508F89E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1BC834B-B72F-AEF8-7DB7-27C6D7189943}"/>
              </a:ext>
            </a:extLst>
          </p:cNvPr>
          <p:cNvSpPr>
            <a:spLocks noGrp="1"/>
          </p:cNvSpPr>
          <p:nvPr>
            <p:ph type="title"/>
          </p:nvPr>
        </p:nvSpPr>
        <p:spPr/>
        <p:txBody>
          <a:bodyPr/>
          <a:lstStyle/>
          <a:p>
            <a:r>
              <a:rPr lang="en-GB" sz="2400" noProof="0" dirty="0">
                <a:solidFill>
                  <a:schemeClr val="tx1"/>
                </a:solidFill>
                <a:latin typeface="Arial" panose="020B0604020202020204" pitchFamily="34" charset="0"/>
                <a:cs typeface="Arial" panose="020B0604020202020204" pitchFamily="34" charset="0"/>
              </a:rPr>
              <a:t>Human interaction and feedback are critical to making reporting feel worthwhile</a:t>
            </a:r>
            <a:br>
              <a:rPr lang="en-GB" sz="2400" noProof="0" dirty="0">
                <a:solidFill>
                  <a:schemeClr val="tx1"/>
                </a:solidFill>
                <a:latin typeface="Arial" panose="020B0604020202020204" pitchFamily="34" charset="0"/>
                <a:cs typeface="Arial" panose="020B0604020202020204" pitchFamily="34" charset="0"/>
              </a:rPr>
            </a:br>
            <a:r>
              <a:rPr lang="en-GB" sz="2400" noProof="0" dirty="0">
                <a:solidFill>
                  <a:schemeClr val="tx1"/>
                </a:solidFill>
                <a:latin typeface="Arial" panose="020B0604020202020204" pitchFamily="34" charset="0"/>
                <a:cs typeface="Arial" panose="020B0604020202020204" pitchFamily="34" charset="0"/>
              </a:rPr>
              <a:t>People value knowing their report is reviewed by a person and receiving clear updates on action taken</a:t>
            </a:r>
          </a:p>
        </p:txBody>
      </p:sp>
      <p:graphicFrame>
        <p:nvGraphicFramePr>
          <p:cNvPr id="13" name="Content Placeholder 12">
            <a:extLst>
              <a:ext uri="{FF2B5EF4-FFF2-40B4-BE49-F238E27FC236}">
                <a16:creationId xmlns:a16="http://schemas.microsoft.com/office/drawing/2014/main" id="{65E444F8-B3AE-E5EA-0451-230262659032}"/>
              </a:ext>
            </a:extLst>
          </p:cNvPr>
          <p:cNvGraphicFramePr>
            <a:graphicFrameLocks noGrp="1"/>
          </p:cNvGraphicFramePr>
          <p:nvPr>
            <p:ph sz="quarter" idx="16"/>
            <p:extLst>
              <p:ext uri="{D42A27DB-BD31-4B8C-83A1-F6EECF244321}">
                <p14:modId xmlns:p14="http://schemas.microsoft.com/office/powerpoint/2010/main" val="2248042679"/>
              </p:ext>
            </p:extLst>
          </p:nvPr>
        </p:nvGraphicFramePr>
        <p:xfrm>
          <a:off x="519994" y="2056034"/>
          <a:ext cx="3771245" cy="42714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876AE6C3-03BB-FB35-D335-35C7A53F0B76}"/>
              </a:ext>
            </a:extLst>
          </p:cNvPr>
          <p:cNvGraphicFramePr>
            <a:graphicFrameLocks noGrp="1"/>
          </p:cNvGraphicFramePr>
          <p:nvPr>
            <p:ph sz="quarter" idx="17"/>
            <p:extLst>
              <p:ext uri="{D42A27DB-BD31-4B8C-83A1-F6EECF244321}">
                <p14:modId xmlns:p14="http://schemas.microsoft.com/office/powerpoint/2010/main" val="2522864274"/>
              </p:ext>
            </p:extLst>
          </p:nvPr>
        </p:nvGraphicFramePr>
        <p:xfrm>
          <a:off x="4400138" y="1845869"/>
          <a:ext cx="7302006" cy="4527928"/>
        </p:xfrm>
        <a:graphic>
          <a:graphicData uri="http://schemas.openxmlformats.org/drawingml/2006/table">
            <a:tbl>
              <a:tblPr firstRow="1" bandRow="1">
                <a:tableStyleId>{5C22544A-7EE6-4342-B048-85BDC9FD1C3A}</a:tableStyleId>
              </a:tblPr>
              <a:tblGrid>
                <a:gridCol w="1217001">
                  <a:extLst>
                    <a:ext uri="{9D8B030D-6E8A-4147-A177-3AD203B41FA5}">
                      <a16:colId xmlns:a16="http://schemas.microsoft.com/office/drawing/2014/main" val="3716575822"/>
                    </a:ext>
                  </a:extLst>
                </a:gridCol>
                <a:gridCol w="1217001">
                  <a:extLst>
                    <a:ext uri="{9D8B030D-6E8A-4147-A177-3AD203B41FA5}">
                      <a16:colId xmlns:a16="http://schemas.microsoft.com/office/drawing/2014/main" val="406054061"/>
                    </a:ext>
                  </a:extLst>
                </a:gridCol>
                <a:gridCol w="1217001">
                  <a:extLst>
                    <a:ext uri="{9D8B030D-6E8A-4147-A177-3AD203B41FA5}">
                      <a16:colId xmlns:a16="http://schemas.microsoft.com/office/drawing/2014/main" val="447091496"/>
                    </a:ext>
                  </a:extLst>
                </a:gridCol>
                <a:gridCol w="1217001">
                  <a:extLst>
                    <a:ext uri="{9D8B030D-6E8A-4147-A177-3AD203B41FA5}">
                      <a16:colId xmlns:a16="http://schemas.microsoft.com/office/drawing/2014/main" val="1972488482"/>
                    </a:ext>
                  </a:extLst>
                </a:gridCol>
                <a:gridCol w="1217001">
                  <a:extLst>
                    <a:ext uri="{9D8B030D-6E8A-4147-A177-3AD203B41FA5}">
                      <a16:colId xmlns:a16="http://schemas.microsoft.com/office/drawing/2014/main" val="3260365424"/>
                    </a:ext>
                  </a:extLst>
                </a:gridCol>
                <a:gridCol w="1217001">
                  <a:extLst>
                    <a:ext uri="{9D8B030D-6E8A-4147-A177-3AD203B41FA5}">
                      <a16:colId xmlns:a16="http://schemas.microsoft.com/office/drawing/2014/main" val="90305856"/>
                    </a:ext>
                  </a:extLst>
                </a:gridCol>
              </a:tblGrid>
              <a:tr h="869467">
                <a:tc>
                  <a:txBody>
                    <a:bodyPr/>
                    <a:lstStyle/>
                    <a:p>
                      <a:pPr algn="ctr"/>
                      <a:r>
                        <a:rPr lang="en-GB" sz="900" b="1" noProof="0" dirty="0">
                          <a:solidFill>
                            <a:schemeClr val="tx1"/>
                          </a:solidFill>
                          <a:latin typeface="Arial" panose="020B0604020202020204" pitchFamily="34" charset="0"/>
                          <a:cs typeface="Arial" panose="020B0604020202020204" pitchFamily="34" charset="0"/>
                        </a:rPr>
                        <a:t>Knowing the report was reviewed by a person</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Being told what action was taken</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Helping implement improvements to prevent similar issues in the future</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The incident being recorded as part of official statistics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Being directed to emotional support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Receiving an apology from the transport operator</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95897671"/>
                  </a:ext>
                </a:extLst>
              </a:tr>
              <a:tr h="447881">
                <a:tc>
                  <a:txBody>
                    <a:bodyPr/>
                    <a:lstStyle/>
                    <a:p>
                      <a:pPr algn="ctr"/>
                      <a:r>
                        <a:rPr lang="en-GB" sz="1100" b="1" noProof="0" dirty="0">
                          <a:solidFill>
                            <a:schemeClr val="tx1"/>
                          </a:solidFill>
                          <a:latin typeface="Arial" panose="020B0604020202020204" pitchFamily="34" charset="0"/>
                          <a:cs typeface="Arial" panose="020B0604020202020204" pitchFamily="34" charset="0"/>
                        </a:rPr>
                        <a:t>55%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61%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006992955"/>
                  </a:ext>
                </a:extLst>
              </a:tr>
              <a:tr h="447881">
                <a:tc>
                  <a:txBody>
                    <a:bodyPr/>
                    <a:lstStyle/>
                    <a:p>
                      <a:pPr algn="ctr"/>
                      <a:r>
                        <a:rPr lang="en-GB" sz="1100" b="1" noProof="0" dirty="0">
                          <a:solidFill>
                            <a:schemeClr val="tx1"/>
                          </a:solidFill>
                          <a:latin typeface="Arial" panose="020B0604020202020204" pitchFamily="34" charset="0"/>
                          <a:cs typeface="Arial" panose="020B0604020202020204" pitchFamily="34" charset="0"/>
                        </a:rPr>
                        <a:t>55%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63%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401404983"/>
                  </a:ext>
                </a:extLst>
              </a:tr>
              <a:tr h="447881">
                <a:tc>
                  <a:txBody>
                    <a:bodyPr/>
                    <a:lstStyle/>
                    <a:p>
                      <a:pPr algn="ctr"/>
                      <a:r>
                        <a:rPr lang="en-GB" sz="1100" b="1" noProof="0" dirty="0">
                          <a:solidFill>
                            <a:schemeClr val="tx1"/>
                          </a:solidFill>
                          <a:latin typeface="Arial" panose="020B0604020202020204" pitchFamily="34" charset="0"/>
                          <a:cs typeface="Arial" panose="020B0604020202020204" pitchFamily="34" charset="0"/>
                        </a:rPr>
                        <a:t>54%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36491610"/>
                  </a:ext>
                </a:extLst>
              </a:tr>
              <a:tr h="447881">
                <a:tc>
                  <a:txBody>
                    <a:bodyPr/>
                    <a:lstStyle/>
                    <a:p>
                      <a:pPr algn="ctr"/>
                      <a:r>
                        <a:rPr lang="en-GB" sz="1100" b="1" noProof="0" dirty="0">
                          <a:solidFill>
                            <a:schemeClr val="tx1"/>
                          </a:solidFill>
                          <a:latin typeface="Arial" panose="020B0604020202020204" pitchFamily="34" charset="0"/>
                          <a:cs typeface="Arial" panose="020B0604020202020204" pitchFamily="34" charset="0"/>
                        </a:rPr>
                        <a:t>55%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40%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256241203"/>
                  </a:ext>
                </a:extLst>
              </a:tr>
              <a:tr h="447881">
                <a:tc>
                  <a:txBody>
                    <a:bodyPr/>
                    <a:lstStyle/>
                    <a:p>
                      <a:pPr algn="ctr"/>
                      <a:r>
                        <a:rPr lang="en-GB" sz="1100" b="1" noProof="0" dirty="0">
                          <a:solidFill>
                            <a:schemeClr val="tx1"/>
                          </a:solidFill>
                          <a:latin typeface="Arial" panose="020B0604020202020204" pitchFamily="34" charset="0"/>
                          <a:cs typeface="Arial" panose="020B0604020202020204" pitchFamily="34" charset="0"/>
                        </a:rPr>
                        <a:t>51%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90466200"/>
                  </a:ext>
                </a:extLst>
              </a:tr>
              <a:tr h="447881">
                <a:tc>
                  <a:txBody>
                    <a:bodyPr/>
                    <a:lstStyle/>
                    <a:p>
                      <a:pPr algn="ctr"/>
                      <a:r>
                        <a:rPr lang="en-GB" sz="1100" b="1" noProof="0" dirty="0">
                          <a:solidFill>
                            <a:schemeClr val="tx1"/>
                          </a:solidFill>
                          <a:latin typeface="Arial" panose="020B0604020202020204" pitchFamily="34" charset="0"/>
                          <a:cs typeface="Arial" panose="020B0604020202020204" pitchFamily="34" charset="0"/>
                        </a:rPr>
                        <a:t>52%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575068713"/>
                  </a:ext>
                </a:extLst>
              </a:tr>
              <a:tr h="447881">
                <a:tc>
                  <a:txBody>
                    <a:bodyPr/>
                    <a:lstStyle/>
                    <a:p>
                      <a:pPr algn="ctr"/>
                      <a:r>
                        <a:rPr lang="en-GB" sz="1100" b="1" noProof="0" dirty="0">
                          <a:solidFill>
                            <a:schemeClr val="tx1"/>
                          </a:solidFill>
                          <a:latin typeface="Arial" panose="020B0604020202020204" pitchFamily="34" charset="0"/>
                          <a:cs typeface="Arial" panose="020B0604020202020204" pitchFamily="34" charset="0"/>
                        </a:rPr>
                        <a:t>50%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967364220"/>
                  </a:ext>
                </a:extLst>
              </a:tr>
              <a:tr h="447881">
                <a:tc>
                  <a:txBody>
                    <a:bodyPr/>
                    <a:lstStyle/>
                    <a:p>
                      <a:pPr algn="ctr"/>
                      <a:r>
                        <a:rPr lang="en-GB" sz="1100" b="1" noProof="0" dirty="0">
                          <a:solidFill>
                            <a:schemeClr val="tx1"/>
                          </a:solidFill>
                          <a:latin typeface="Arial" panose="020B0604020202020204" pitchFamily="34" charset="0"/>
                          <a:cs typeface="Arial" panose="020B0604020202020204" pitchFamily="34" charset="0"/>
                        </a:rPr>
                        <a:t>50%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530989776"/>
                  </a:ext>
                </a:extLst>
              </a:tr>
            </a:tbl>
          </a:graphicData>
        </a:graphic>
      </p:graphicFrame>
      <p:sp>
        <p:nvSpPr>
          <p:cNvPr id="4" name="Footer Placeholder 3">
            <a:extLst>
              <a:ext uri="{FF2B5EF4-FFF2-40B4-BE49-F238E27FC236}">
                <a16:creationId xmlns:a16="http://schemas.microsoft.com/office/drawing/2014/main" id="{7AA26346-670C-F33D-2640-6EE23756C404}"/>
              </a:ext>
            </a:extLst>
          </p:cNvPr>
          <p:cNvSpPr>
            <a:spLocks noGrp="1"/>
          </p:cNvSpPr>
          <p:nvPr>
            <p:ph type="ftr" sz="quarter" idx="19"/>
          </p:nvPr>
        </p:nvSpPr>
        <p:spPr>
          <a:xfrm>
            <a:off x="524933" y="6471581"/>
            <a:ext cx="4434993" cy="192000"/>
          </a:xfrm>
        </p:spPr>
        <p:txBody>
          <a:bodyPr/>
          <a:lstStyle/>
          <a:p>
            <a:pPr defTabSz="950952"/>
            <a:r>
              <a:rPr lang="en-GB" noProof="0" dirty="0">
                <a:solidFill>
                  <a:schemeClr val="tx1"/>
                </a:solidFill>
                <a:latin typeface="Arial" panose="020B0604020202020204" pitchFamily="34" charset="0"/>
                <a:cs typeface="Arial" panose="020B0604020202020204" pitchFamily="34" charset="0"/>
              </a:rPr>
              <a:t>| Q9. If you experienced the following behaviours on public transport, which of the following would make reporting an incident feel worthwhile to you? Even if the offender could not be punished</a:t>
            </a:r>
          </a:p>
        </p:txBody>
      </p:sp>
      <p:sp>
        <p:nvSpPr>
          <p:cNvPr id="5" name="Slide Number Placeholder 4">
            <a:extLst>
              <a:ext uri="{FF2B5EF4-FFF2-40B4-BE49-F238E27FC236}">
                <a16:creationId xmlns:a16="http://schemas.microsoft.com/office/drawing/2014/main" id="{F72853CD-8CA3-51D6-F753-A0D01D02EA5E}"/>
              </a:ext>
            </a:extLst>
          </p:cNvPr>
          <p:cNvSpPr>
            <a:spLocks noGrp="1"/>
          </p:cNvSpPr>
          <p:nvPr>
            <p:ph type="sldNum" sz="quarter" idx="20"/>
          </p:nvPr>
        </p:nvSpPr>
        <p:spPr/>
        <p:txBody>
          <a:bodyPr/>
          <a:lstStyle/>
          <a:p>
            <a:pPr defTabSz="950952"/>
            <a:fld id="{3BDE516C-3F92-4BBF-8982-23C2FBFA20B2}" type="slidenum">
              <a:rPr lang="en-GB" noProof="0">
                <a:solidFill>
                  <a:srgbClr val="3C0F03"/>
                </a:solidFill>
                <a:latin typeface="Aptos"/>
              </a:rPr>
              <a:pPr defTabSz="950952"/>
              <a:t>71</a:t>
            </a:fld>
            <a:endParaRPr lang="en-GB" noProof="0" dirty="0">
              <a:solidFill>
                <a:srgbClr val="3C0F03"/>
              </a:solidFill>
              <a:latin typeface="Aptos"/>
            </a:endParaRPr>
          </a:p>
        </p:txBody>
      </p:sp>
      <p:sp>
        <p:nvSpPr>
          <p:cNvPr id="8" name="Text Placeholder 7">
            <a:extLst>
              <a:ext uri="{FF2B5EF4-FFF2-40B4-BE49-F238E27FC236}">
                <a16:creationId xmlns:a16="http://schemas.microsoft.com/office/drawing/2014/main" id="{7253FA97-4CD4-81ED-A293-926E3A2E3D23}"/>
              </a:ext>
            </a:extLst>
          </p:cNvPr>
          <p:cNvSpPr>
            <a:spLocks noGrp="1"/>
          </p:cNvSpPr>
          <p:nvPr>
            <p:ph type="body" sz="quarter" idx="15"/>
          </p:nvPr>
        </p:nvSpPr>
        <p:spPr/>
        <p:txBody>
          <a:bodyPr/>
          <a:lstStyle/>
          <a:p>
            <a:r>
              <a:rPr lang="en-GB" sz="1400" noProof="0" dirty="0">
                <a:solidFill>
                  <a:schemeClr val="tx1"/>
                </a:solidFill>
                <a:latin typeface="Arial" panose="020B0604020202020204" pitchFamily="34" charset="0"/>
                <a:cs typeface="Arial" panose="020B0604020202020204" pitchFamily="34" charset="0"/>
              </a:rPr>
              <a:t>If experienced unwanted behaviour, what would make it worthwhile – even if offender could not be punished (Hypothetical) </a:t>
            </a:r>
          </a:p>
          <a:p>
            <a:endParaRPr lang="en-GB" noProof="0" dirty="0">
              <a:solidFill>
                <a:schemeClr val="tx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E71120F4-1595-C319-6184-C6408DB74572}"/>
              </a:ext>
            </a:extLst>
          </p:cNvPr>
          <p:cNvSpPr txBox="1"/>
          <p:nvPr/>
        </p:nvSpPr>
        <p:spPr>
          <a:xfrm>
            <a:off x="1910127" y="1794629"/>
            <a:ext cx="990977" cy="307777"/>
          </a:xfrm>
          <a:prstGeom prst="rect">
            <a:avLst/>
          </a:prstGeom>
        </p:spPr>
        <p:txBody>
          <a:bodyPr wrap="none" rtlCol="0">
            <a:spAutoFit/>
          </a:bodyPr>
          <a:lstStyle/>
          <a:p>
            <a:pPr defTabSz="1219170" fontAlgn="base">
              <a:spcBef>
                <a:spcPct val="20000"/>
              </a:spcBef>
              <a:spcAft>
                <a:spcPct val="0"/>
              </a:spcAft>
              <a:buClr>
                <a:srgbClr val="575756"/>
              </a:buClr>
            </a:pPr>
            <a:r>
              <a:rPr lang="en-GB" sz="1400" b="1" kern="0" noProof="0" dirty="0">
                <a:latin typeface="Arial" panose="020B0604020202020204" pitchFamily="34" charset="0"/>
                <a:cs typeface="Arial" panose="020B0604020202020204" pitchFamily="34" charset="0"/>
              </a:rPr>
              <a:t>NET: Any</a:t>
            </a:r>
          </a:p>
        </p:txBody>
      </p:sp>
      <p:sp>
        <p:nvSpPr>
          <p:cNvPr id="2" name="Rectangle 1">
            <a:extLst>
              <a:ext uri="{FF2B5EF4-FFF2-40B4-BE49-F238E27FC236}">
                <a16:creationId xmlns:a16="http://schemas.microsoft.com/office/drawing/2014/main" id="{3FBEBEB7-16C7-44B5-FD02-00A21BF9C5DA}"/>
              </a:ext>
            </a:extLst>
          </p:cNvPr>
          <p:cNvSpPr/>
          <p:nvPr/>
        </p:nvSpPr>
        <p:spPr bwMode="auto">
          <a:xfrm>
            <a:off x="4406890" y="1845869"/>
            <a:ext cx="2418454" cy="4527928"/>
          </a:xfrm>
          <a:prstGeom prst="rect">
            <a:avLst/>
          </a:prstGeom>
          <a:no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ptos"/>
            </a:endParaRPr>
          </a:p>
        </p:txBody>
      </p:sp>
      <p:sp>
        <p:nvSpPr>
          <p:cNvPr id="3" name="Rectangle 2">
            <a:extLst>
              <a:ext uri="{FF2B5EF4-FFF2-40B4-BE49-F238E27FC236}">
                <a16:creationId xmlns:a16="http://schemas.microsoft.com/office/drawing/2014/main" id="{B9524DE3-920A-00F4-B84E-262188378ABE}"/>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QUANTITATIVE DATA</a:t>
            </a:r>
          </a:p>
        </p:txBody>
      </p:sp>
    </p:spTree>
    <p:extLst>
      <p:ext uri="{BB962C8B-B14F-4D97-AF65-F5344CB8AC3E}">
        <p14:creationId xmlns:p14="http://schemas.microsoft.com/office/powerpoint/2010/main" val="1511085293"/>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B4B81-B5F6-9633-FF0B-C09BB6FE118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F953895-9E33-E36C-AE90-89E92B81E7C7}"/>
              </a:ext>
            </a:extLst>
          </p:cNvPr>
          <p:cNvSpPr>
            <a:spLocks noGrp="1"/>
          </p:cNvSpPr>
          <p:nvPr>
            <p:ph type="title"/>
          </p:nvPr>
        </p:nvSpPr>
        <p:spPr/>
        <p:txBody>
          <a:bodyPr/>
          <a:lstStyle/>
          <a:p>
            <a:r>
              <a:rPr lang="en-GB" sz="2000" b="1" noProof="0" dirty="0">
                <a:solidFill>
                  <a:schemeClr val="tx1"/>
                </a:solidFill>
                <a:latin typeface="Arial" panose="020B0604020202020204" pitchFamily="34" charset="0"/>
                <a:cs typeface="Arial" panose="020B0604020202020204" pitchFamily="34" charset="0"/>
              </a:rPr>
              <a:t>Public expectation is for immediate support in incidents of unwanted behaviour, led by transport staff, police, and bystanders</a:t>
            </a:r>
          </a:p>
        </p:txBody>
      </p:sp>
      <p:graphicFrame>
        <p:nvGraphicFramePr>
          <p:cNvPr id="13" name="Content Placeholder 12">
            <a:extLst>
              <a:ext uri="{FF2B5EF4-FFF2-40B4-BE49-F238E27FC236}">
                <a16:creationId xmlns:a16="http://schemas.microsoft.com/office/drawing/2014/main" id="{74D02803-664A-652C-E72C-2A0F80206DF0}"/>
              </a:ext>
            </a:extLst>
          </p:cNvPr>
          <p:cNvGraphicFramePr>
            <a:graphicFrameLocks noGrp="1"/>
          </p:cNvGraphicFramePr>
          <p:nvPr>
            <p:ph sz="quarter" idx="16"/>
            <p:extLst>
              <p:ext uri="{D42A27DB-BD31-4B8C-83A1-F6EECF244321}">
                <p14:modId xmlns:p14="http://schemas.microsoft.com/office/powerpoint/2010/main" val="4225924881"/>
              </p:ext>
            </p:extLst>
          </p:nvPr>
        </p:nvGraphicFramePr>
        <p:xfrm>
          <a:off x="443793" y="2066915"/>
          <a:ext cx="4073599" cy="42714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162A8135-51A2-F41F-6205-50D4751A83A8}"/>
              </a:ext>
            </a:extLst>
          </p:cNvPr>
          <p:cNvGraphicFramePr>
            <a:graphicFrameLocks noGrp="1"/>
          </p:cNvGraphicFramePr>
          <p:nvPr>
            <p:ph sz="quarter" idx="17"/>
            <p:extLst>
              <p:ext uri="{D42A27DB-BD31-4B8C-83A1-F6EECF244321}">
                <p14:modId xmlns:p14="http://schemas.microsoft.com/office/powerpoint/2010/main" val="394103882"/>
              </p:ext>
            </p:extLst>
          </p:nvPr>
        </p:nvGraphicFramePr>
        <p:xfrm>
          <a:off x="4519882" y="1976435"/>
          <a:ext cx="7258461" cy="4350501"/>
        </p:xfrm>
        <a:graphic>
          <a:graphicData uri="http://schemas.openxmlformats.org/drawingml/2006/table">
            <a:tbl>
              <a:tblPr firstRow="1" bandRow="1">
                <a:tableStyleId>{5C22544A-7EE6-4342-B048-85BDC9FD1C3A}</a:tableStyleId>
              </a:tblPr>
              <a:tblGrid>
                <a:gridCol w="1036923">
                  <a:extLst>
                    <a:ext uri="{9D8B030D-6E8A-4147-A177-3AD203B41FA5}">
                      <a16:colId xmlns:a16="http://schemas.microsoft.com/office/drawing/2014/main" val="3716575822"/>
                    </a:ext>
                  </a:extLst>
                </a:gridCol>
                <a:gridCol w="1036923">
                  <a:extLst>
                    <a:ext uri="{9D8B030D-6E8A-4147-A177-3AD203B41FA5}">
                      <a16:colId xmlns:a16="http://schemas.microsoft.com/office/drawing/2014/main" val="406054061"/>
                    </a:ext>
                  </a:extLst>
                </a:gridCol>
                <a:gridCol w="1036923">
                  <a:extLst>
                    <a:ext uri="{9D8B030D-6E8A-4147-A177-3AD203B41FA5}">
                      <a16:colId xmlns:a16="http://schemas.microsoft.com/office/drawing/2014/main" val="447091496"/>
                    </a:ext>
                  </a:extLst>
                </a:gridCol>
                <a:gridCol w="1036923">
                  <a:extLst>
                    <a:ext uri="{9D8B030D-6E8A-4147-A177-3AD203B41FA5}">
                      <a16:colId xmlns:a16="http://schemas.microsoft.com/office/drawing/2014/main" val="1972488482"/>
                    </a:ext>
                  </a:extLst>
                </a:gridCol>
                <a:gridCol w="1036923">
                  <a:extLst>
                    <a:ext uri="{9D8B030D-6E8A-4147-A177-3AD203B41FA5}">
                      <a16:colId xmlns:a16="http://schemas.microsoft.com/office/drawing/2014/main" val="3260365424"/>
                    </a:ext>
                  </a:extLst>
                </a:gridCol>
                <a:gridCol w="1036923">
                  <a:extLst>
                    <a:ext uri="{9D8B030D-6E8A-4147-A177-3AD203B41FA5}">
                      <a16:colId xmlns:a16="http://schemas.microsoft.com/office/drawing/2014/main" val="90305856"/>
                    </a:ext>
                  </a:extLst>
                </a:gridCol>
                <a:gridCol w="1036923">
                  <a:extLst>
                    <a:ext uri="{9D8B030D-6E8A-4147-A177-3AD203B41FA5}">
                      <a16:colId xmlns:a16="http://schemas.microsoft.com/office/drawing/2014/main" val="1041642524"/>
                    </a:ext>
                  </a:extLst>
                </a:gridCol>
              </a:tblGrid>
              <a:tr h="570125">
                <a:tc>
                  <a:txBody>
                    <a:bodyPr/>
                    <a:lstStyle/>
                    <a:p>
                      <a:pPr algn="ctr"/>
                      <a:r>
                        <a:rPr lang="en-GB" sz="900" b="1" noProof="0" dirty="0">
                          <a:solidFill>
                            <a:schemeClr val="tx1"/>
                          </a:solidFill>
                          <a:latin typeface="Arial" panose="020B0604020202020204" pitchFamily="34" charset="0"/>
                          <a:cs typeface="Arial" panose="020B0604020202020204" pitchFamily="34" charset="0"/>
                        </a:rPr>
                        <a:t>Help from Transport Staff</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Help from Police</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Help from Bystander</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Help reporting the incident</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Support from friends / family</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Referred to support services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GB" sz="900" b="1" noProof="0" dirty="0">
                          <a:solidFill>
                            <a:schemeClr val="tx1"/>
                          </a:solidFill>
                          <a:latin typeface="Arial" panose="020B0604020202020204" pitchFamily="34" charset="0"/>
                          <a:cs typeface="Arial" panose="020B0604020202020204" pitchFamily="34" charset="0"/>
                        </a:rPr>
                        <a:t>Follow up from transport provider</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95897671"/>
                  </a:ext>
                </a:extLst>
              </a:tr>
              <a:tr h="472547">
                <a:tc>
                  <a:txBody>
                    <a:bodyPr/>
                    <a:lstStyle/>
                    <a:p>
                      <a:pPr algn="ctr"/>
                      <a:r>
                        <a:rPr lang="en-GB" sz="1100" b="1" noProof="0" dirty="0">
                          <a:solidFill>
                            <a:schemeClr val="tx1"/>
                          </a:solidFill>
                          <a:latin typeface="Arial" panose="020B0604020202020204" pitchFamily="34" charset="0"/>
                          <a:cs typeface="Arial" panose="020B0604020202020204" pitchFamily="34" charset="0"/>
                        </a:rPr>
                        <a:t>66%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74%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34%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006992955"/>
                  </a:ext>
                </a:extLst>
              </a:tr>
              <a:tr h="472547">
                <a:tc>
                  <a:txBody>
                    <a:bodyPr/>
                    <a:lstStyle/>
                    <a:p>
                      <a:pPr algn="ctr"/>
                      <a:r>
                        <a:rPr lang="en-GB" sz="1100" b="1" noProof="0" dirty="0">
                          <a:solidFill>
                            <a:schemeClr val="tx1"/>
                          </a:solidFill>
                          <a:latin typeface="Arial" panose="020B0604020202020204" pitchFamily="34" charset="0"/>
                          <a:cs typeface="Arial" panose="020B0604020202020204" pitchFamily="34" charset="0"/>
                        </a:rPr>
                        <a:t>68%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73%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40%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01404983"/>
                  </a:ext>
                </a:extLst>
              </a:tr>
              <a:tr h="472547">
                <a:tc>
                  <a:txBody>
                    <a:bodyPr/>
                    <a:lstStyle/>
                    <a:p>
                      <a:pPr algn="ctr"/>
                      <a:r>
                        <a:rPr lang="en-GB" sz="1100" b="1" noProof="0" dirty="0">
                          <a:solidFill>
                            <a:schemeClr val="tx1"/>
                          </a:solidFill>
                          <a:latin typeface="Arial" panose="020B0604020202020204" pitchFamily="34" charset="0"/>
                          <a:cs typeface="Arial" panose="020B0604020202020204" pitchFamily="34" charset="0"/>
                        </a:rPr>
                        <a:t>67%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61%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36491610"/>
                  </a:ext>
                </a:extLst>
              </a:tr>
              <a:tr h="472547">
                <a:tc>
                  <a:txBody>
                    <a:bodyPr/>
                    <a:lstStyle/>
                    <a:p>
                      <a:pPr algn="ctr"/>
                      <a:r>
                        <a:rPr lang="en-GB" sz="1100" b="1" noProof="0" dirty="0">
                          <a:solidFill>
                            <a:schemeClr val="tx1"/>
                          </a:solidFill>
                          <a:latin typeface="Arial" panose="020B0604020202020204" pitchFamily="34" charset="0"/>
                          <a:cs typeface="Arial" panose="020B0604020202020204" pitchFamily="34" charset="0"/>
                        </a:rPr>
                        <a:t>63%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63%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32%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56241203"/>
                  </a:ext>
                </a:extLst>
              </a:tr>
              <a:tr h="472547">
                <a:tc>
                  <a:txBody>
                    <a:bodyPr/>
                    <a:lstStyle/>
                    <a:p>
                      <a:pPr algn="ctr"/>
                      <a:r>
                        <a:rPr lang="en-GB" sz="1100" b="1" noProof="0" dirty="0">
                          <a:solidFill>
                            <a:schemeClr val="tx1"/>
                          </a:solidFill>
                          <a:latin typeface="Arial" panose="020B0604020202020204" pitchFamily="34" charset="0"/>
                          <a:cs typeface="Arial" panose="020B0604020202020204" pitchFamily="34" charset="0"/>
                        </a:rPr>
                        <a:t>66%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38%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10%</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0466200"/>
                  </a:ext>
                </a:extLst>
              </a:tr>
              <a:tr h="472547">
                <a:tc>
                  <a:txBody>
                    <a:bodyPr/>
                    <a:lstStyle/>
                    <a:p>
                      <a:pPr algn="ctr"/>
                      <a:r>
                        <a:rPr lang="en-GB" sz="1100" b="1" noProof="0" dirty="0">
                          <a:solidFill>
                            <a:schemeClr val="tx1"/>
                          </a:solidFill>
                          <a:latin typeface="Arial" panose="020B0604020202020204" pitchFamily="34" charset="0"/>
                          <a:cs typeface="Arial" panose="020B0604020202020204" pitchFamily="34" charset="0"/>
                        </a:rPr>
                        <a:t>62%</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37%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19%</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5068713"/>
                  </a:ext>
                </a:extLst>
              </a:tr>
              <a:tr h="472547">
                <a:tc>
                  <a:txBody>
                    <a:bodyPr/>
                    <a:lstStyle/>
                    <a:p>
                      <a:pPr algn="ctr"/>
                      <a:r>
                        <a:rPr lang="en-GB" sz="1100" b="1" noProof="0" dirty="0">
                          <a:solidFill>
                            <a:schemeClr val="tx1"/>
                          </a:solidFill>
                          <a:latin typeface="Arial" panose="020B0604020202020204" pitchFamily="34" charset="0"/>
                          <a:cs typeface="Arial" panose="020B0604020202020204" pitchFamily="34" charset="0"/>
                        </a:rPr>
                        <a:t>61%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58%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31%</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27%</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67364220"/>
                  </a:ext>
                </a:extLst>
              </a:tr>
              <a:tr h="472547">
                <a:tc>
                  <a:txBody>
                    <a:bodyPr/>
                    <a:lstStyle/>
                    <a:p>
                      <a:pPr algn="ctr"/>
                      <a:r>
                        <a:rPr lang="en-GB" sz="1100" b="1" noProof="0" dirty="0">
                          <a:solidFill>
                            <a:schemeClr val="tx1"/>
                          </a:solidFill>
                          <a:latin typeface="Arial" panose="020B0604020202020204" pitchFamily="34" charset="0"/>
                          <a:cs typeface="Arial" panose="020B0604020202020204" pitchFamily="34" charset="0"/>
                        </a:rPr>
                        <a:t>65%</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lumOff val="50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44%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5000"/>
                        <a:lumOff val="75000"/>
                      </a:schemeClr>
                    </a:solidFill>
                  </a:tcPr>
                </a:tc>
                <a:tc>
                  <a:txBody>
                    <a:bodyPr/>
                    <a:lstStyle/>
                    <a:p>
                      <a:pPr algn="ctr"/>
                      <a:r>
                        <a:rPr lang="en-GB" sz="1100" b="1" noProof="0" dirty="0">
                          <a:solidFill>
                            <a:schemeClr val="tx1"/>
                          </a:solidFill>
                          <a:latin typeface="Arial" panose="020B0604020202020204" pitchFamily="34" charset="0"/>
                          <a:cs typeface="Arial" panose="020B0604020202020204" pitchFamily="34" charset="0"/>
                        </a:rPr>
                        <a:t>28%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10000"/>
                        <a:lumOff val="9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23%</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16%</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8%</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GB" sz="1100" noProof="0" dirty="0">
                          <a:solidFill>
                            <a:schemeClr val="tx1"/>
                          </a:solidFill>
                          <a:latin typeface="Arial" panose="020B0604020202020204" pitchFamily="34" charset="0"/>
                          <a:cs typeface="Arial" panose="020B0604020202020204" pitchFamily="34" charset="0"/>
                        </a:rPr>
                        <a:t>14%</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30989776"/>
                  </a:ext>
                </a:extLst>
              </a:tr>
            </a:tbl>
          </a:graphicData>
        </a:graphic>
      </p:graphicFrame>
      <p:sp>
        <p:nvSpPr>
          <p:cNvPr id="4" name="Footer Placeholder 3">
            <a:extLst>
              <a:ext uri="{FF2B5EF4-FFF2-40B4-BE49-F238E27FC236}">
                <a16:creationId xmlns:a16="http://schemas.microsoft.com/office/drawing/2014/main" id="{10DCA55A-9B26-AFFC-FAE4-61019A355721}"/>
              </a:ext>
            </a:extLst>
          </p:cNvPr>
          <p:cNvSpPr>
            <a:spLocks noGrp="1"/>
          </p:cNvSpPr>
          <p:nvPr>
            <p:ph type="ftr" sz="quarter" idx="19"/>
          </p:nvPr>
        </p:nvSpPr>
        <p:spPr>
          <a:xfrm>
            <a:off x="524933" y="6471581"/>
            <a:ext cx="4434993" cy="192000"/>
          </a:xfrm>
        </p:spPr>
        <p:txBody>
          <a:bodyPr/>
          <a:lstStyle/>
          <a:p>
            <a:pPr defTabSz="950952"/>
            <a:r>
              <a:rPr lang="en-GB" noProof="0" dirty="0">
                <a:solidFill>
                  <a:srgbClr val="3C0F03"/>
                </a:solidFill>
                <a:latin typeface="Arial" panose="020B0604020202020204" pitchFamily="34" charset="0"/>
                <a:cs typeface="Arial" panose="020B0604020202020204" pitchFamily="34" charset="0"/>
              </a:rPr>
              <a:t>| Q10. If you experienced the following behaviours on public transport, which of the following support would you want?</a:t>
            </a:r>
          </a:p>
        </p:txBody>
      </p:sp>
      <p:sp>
        <p:nvSpPr>
          <p:cNvPr id="5" name="Slide Number Placeholder 4">
            <a:extLst>
              <a:ext uri="{FF2B5EF4-FFF2-40B4-BE49-F238E27FC236}">
                <a16:creationId xmlns:a16="http://schemas.microsoft.com/office/drawing/2014/main" id="{D44BF1C5-D5A7-8E3E-15D1-69F852BB5230}"/>
              </a:ext>
            </a:extLst>
          </p:cNvPr>
          <p:cNvSpPr>
            <a:spLocks noGrp="1"/>
          </p:cNvSpPr>
          <p:nvPr>
            <p:ph type="sldNum" sz="quarter" idx="20"/>
          </p:nvPr>
        </p:nvSpPr>
        <p:spPr/>
        <p:txBody>
          <a:bodyPr/>
          <a:lstStyle/>
          <a:p>
            <a:pPr defTabSz="950952"/>
            <a:fld id="{3BDE516C-3F92-4BBF-8982-23C2FBFA20B2}" type="slidenum">
              <a:rPr lang="en-GB" noProof="0">
                <a:solidFill>
                  <a:srgbClr val="3C0F03"/>
                </a:solidFill>
                <a:latin typeface="Aptos"/>
              </a:rPr>
              <a:pPr defTabSz="950952"/>
              <a:t>72</a:t>
            </a:fld>
            <a:endParaRPr lang="en-GB" noProof="0" dirty="0">
              <a:solidFill>
                <a:srgbClr val="3C0F03"/>
              </a:solidFill>
              <a:latin typeface="Aptos"/>
            </a:endParaRPr>
          </a:p>
        </p:txBody>
      </p:sp>
      <p:sp>
        <p:nvSpPr>
          <p:cNvPr id="8" name="Text Placeholder 7">
            <a:extLst>
              <a:ext uri="{FF2B5EF4-FFF2-40B4-BE49-F238E27FC236}">
                <a16:creationId xmlns:a16="http://schemas.microsoft.com/office/drawing/2014/main" id="{41FAED46-95E9-C224-7642-495900DA4385}"/>
              </a:ext>
            </a:extLst>
          </p:cNvPr>
          <p:cNvSpPr>
            <a:spLocks noGrp="1"/>
          </p:cNvSpPr>
          <p:nvPr>
            <p:ph type="body" sz="quarter" idx="15"/>
          </p:nvPr>
        </p:nvSpPr>
        <p:spPr/>
        <p:txBody>
          <a:bodyPr/>
          <a:lstStyle/>
          <a:p>
            <a:r>
              <a:rPr lang="en-GB" sz="1400" noProof="0" dirty="0">
                <a:solidFill>
                  <a:schemeClr val="tx1"/>
                </a:solidFill>
                <a:latin typeface="Arial" panose="020B0604020202020204" pitchFamily="34" charset="0"/>
                <a:cs typeface="Arial" panose="020B0604020202020204" pitchFamily="34" charset="0"/>
              </a:rPr>
              <a:t>If experienced unwanted behaviour, support required (Hypothetical) </a:t>
            </a:r>
          </a:p>
          <a:p>
            <a:endParaRPr lang="en-GB" sz="1400" noProof="0" dirty="0">
              <a:solidFill>
                <a:schemeClr val="tx1"/>
              </a:solidFill>
              <a:latin typeface="Arial" panose="020B0604020202020204" pitchFamily="34" charset="0"/>
              <a:cs typeface="Arial" panose="020B0604020202020204" pitchFamily="34" charset="0"/>
            </a:endParaRPr>
          </a:p>
          <a:p>
            <a:endParaRPr lang="en-GB" sz="1400" noProof="0" dirty="0">
              <a:solidFill>
                <a:schemeClr val="tx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5FF5C8BA-2C89-F680-A49E-22A93D294528}"/>
              </a:ext>
            </a:extLst>
          </p:cNvPr>
          <p:cNvSpPr txBox="1"/>
          <p:nvPr/>
        </p:nvSpPr>
        <p:spPr>
          <a:xfrm>
            <a:off x="1617214" y="1805510"/>
            <a:ext cx="1726755" cy="307777"/>
          </a:xfrm>
          <a:prstGeom prst="rect">
            <a:avLst/>
          </a:prstGeom>
        </p:spPr>
        <p:txBody>
          <a:bodyPr wrap="none" rtlCol="0">
            <a:spAutoFit/>
          </a:bodyPr>
          <a:lstStyle/>
          <a:p>
            <a:pPr defTabSz="1219170" fontAlgn="base">
              <a:spcBef>
                <a:spcPct val="20000"/>
              </a:spcBef>
              <a:spcAft>
                <a:spcPct val="0"/>
              </a:spcAft>
              <a:buClr>
                <a:srgbClr val="575756"/>
              </a:buClr>
            </a:pPr>
            <a:r>
              <a:rPr lang="en-GB" sz="1400" b="1" kern="0" noProof="0" dirty="0">
                <a:latin typeface="Arial" panose="020B0604020202020204" pitchFamily="34" charset="0"/>
                <a:cs typeface="Arial" panose="020B0604020202020204" pitchFamily="34" charset="0"/>
              </a:rPr>
              <a:t>NET: Any Support</a:t>
            </a:r>
          </a:p>
        </p:txBody>
      </p:sp>
      <p:sp>
        <p:nvSpPr>
          <p:cNvPr id="2" name="Rectangle 1">
            <a:extLst>
              <a:ext uri="{FF2B5EF4-FFF2-40B4-BE49-F238E27FC236}">
                <a16:creationId xmlns:a16="http://schemas.microsoft.com/office/drawing/2014/main" id="{6730A598-17BF-532B-A629-B9471C68A2E1}"/>
              </a:ext>
            </a:extLst>
          </p:cNvPr>
          <p:cNvSpPr/>
          <p:nvPr/>
        </p:nvSpPr>
        <p:spPr bwMode="auto">
          <a:xfrm>
            <a:off x="4517393" y="1976435"/>
            <a:ext cx="3139917" cy="4350499"/>
          </a:xfrm>
          <a:prstGeom prst="rect">
            <a:avLst/>
          </a:prstGeom>
          <a:noFill/>
          <a:ln w="28575" cap="flat" cmpd="sng" algn="ctr">
            <a:solidFill>
              <a:schemeClr val="tx1"/>
            </a:solid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ptos"/>
            </a:endParaRPr>
          </a:p>
        </p:txBody>
      </p:sp>
      <p:sp>
        <p:nvSpPr>
          <p:cNvPr id="3" name="Rectangle 2">
            <a:extLst>
              <a:ext uri="{FF2B5EF4-FFF2-40B4-BE49-F238E27FC236}">
                <a16:creationId xmlns:a16="http://schemas.microsoft.com/office/drawing/2014/main" id="{6CD1E8AD-FB39-E30D-5F69-F55B0F4E1BC1}"/>
              </a:ext>
            </a:extLst>
          </p:cNvPr>
          <p:cNvSpPr/>
          <p:nvPr/>
        </p:nvSpPr>
        <p:spPr>
          <a:xfrm>
            <a:off x="0" y="1"/>
            <a:ext cx="339834" cy="685799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t>QUANTITATIVE DATA</a:t>
            </a:r>
          </a:p>
        </p:txBody>
      </p:sp>
    </p:spTree>
    <p:extLst>
      <p:ext uri="{BB962C8B-B14F-4D97-AF65-F5344CB8AC3E}">
        <p14:creationId xmlns:p14="http://schemas.microsoft.com/office/powerpoint/2010/main" val="4122868915"/>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CEFD5-9DA9-BEB3-645F-565A3DE1FE00}"/>
            </a:ext>
          </a:extLst>
        </p:cNvPr>
        <p:cNvGrpSpPr/>
        <p:nvPr/>
      </p:nvGrpSpPr>
      <p:grpSpPr>
        <a:xfrm>
          <a:off x="0" y="0"/>
          <a:ext cx="0" cy="0"/>
          <a:chOff x="0" y="0"/>
          <a:chExt cx="0" cy="0"/>
        </a:xfrm>
      </p:grpSpPr>
      <p:sp>
        <p:nvSpPr>
          <p:cNvPr id="224" name="Rectangle 223">
            <a:extLst>
              <a:ext uri="{FF2B5EF4-FFF2-40B4-BE49-F238E27FC236}">
                <a16:creationId xmlns:a16="http://schemas.microsoft.com/office/drawing/2014/main" id="{573F2B71-CEB9-D5A8-103A-ECD6F71A3BFC}"/>
              </a:ext>
            </a:extLst>
          </p:cNvPr>
          <p:cNvSpPr/>
          <p:nvPr/>
        </p:nvSpPr>
        <p:spPr bwMode="auto">
          <a:xfrm>
            <a:off x="339424" y="1602132"/>
            <a:ext cx="4953227" cy="4605200"/>
          </a:xfrm>
          <a:prstGeom prst="rect">
            <a:avLst/>
          </a:prstGeom>
          <a:solidFill>
            <a:srgbClr val="1F497D"/>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960AE911-97B2-E197-ACCF-3D8385354D7E}"/>
              </a:ext>
            </a:extLst>
          </p:cNvPr>
          <p:cNvSpPr>
            <a:spLocks noGrp="1"/>
          </p:cNvSpPr>
          <p:nvPr>
            <p:ph type="title"/>
          </p:nvPr>
        </p:nvSpPr>
        <p:spPr>
          <a:xfrm>
            <a:off x="429921" y="588311"/>
            <a:ext cx="11513153" cy="556291"/>
          </a:xfrm>
        </p:spPr>
        <p:txBody>
          <a:bodyPr>
            <a:normAutofit fontScale="90000"/>
          </a:bodyPr>
          <a:lstStyle/>
          <a:p>
            <a:pPr algn="l"/>
            <a:r>
              <a:rPr lang="en-GB" sz="2400" b="1" noProof="0" dirty="0">
                <a:latin typeface="Arial" panose="020B0604020202020204" pitchFamily="34" charset="0"/>
                <a:cs typeface="Arial" panose="020B0604020202020204" pitchFamily="34" charset="0"/>
              </a:rPr>
              <a:t>Public expectations are clear: Prevention, Action, and Support should be at the heart of efforts to tackle unwanted behaviour</a:t>
            </a:r>
          </a:p>
        </p:txBody>
      </p:sp>
      <p:sp>
        <p:nvSpPr>
          <p:cNvPr id="20" name="Text Placeholder 12">
            <a:extLst>
              <a:ext uri="{FF2B5EF4-FFF2-40B4-BE49-F238E27FC236}">
                <a16:creationId xmlns:a16="http://schemas.microsoft.com/office/drawing/2014/main" id="{0DC52635-7BB3-9C50-CDBD-9D3001F39D8B}"/>
              </a:ext>
            </a:extLst>
          </p:cNvPr>
          <p:cNvSpPr>
            <a:spLocks noGrp="1"/>
          </p:cNvSpPr>
          <p:nvPr>
            <p:ph type="body" sz="quarter" idx="37"/>
          </p:nvPr>
        </p:nvSpPr>
        <p:spPr>
          <a:xfrm>
            <a:off x="429920" y="1245467"/>
            <a:ext cx="10987088" cy="293687"/>
          </a:xfrm>
        </p:spPr>
        <p:txBody>
          <a:bodyPr anchor="ctr">
            <a:normAutofit fontScale="92500" lnSpcReduction="20000"/>
          </a:bodyPr>
          <a:lstStyle/>
          <a:p>
            <a:pPr marL="0" indent="0">
              <a:buNone/>
            </a:pPr>
            <a:r>
              <a:rPr lang="en-GB" sz="1600" cap="none" noProof="0" dirty="0">
                <a:latin typeface="Arial" panose="020B0604020202020204" pitchFamily="34" charset="0"/>
                <a:cs typeface="Arial" panose="020B0604020202020204" pitchFamily="34" charset="0"/>
              </a:rPr>
              <a:t>Money allocation task – How Mayor should divide budget (Mean score)</a:t>
            </a:r>
          </a:p>
        </p:txBody>
      </p:sp>
      <p:sp>
        <p:nvSpPr>
          <p:cNvPr id="15" name="Cylinder 14">
            <a:extLst>
              <a:ext uri="{FF2B5EF4-FFF2-40B4-BE49-F238E27FC236}">
                <a16:creationId xmlns:a16="http://schemas.microsoft.com/office/drawing/2014/main" id="{FA6948FC-DE15-B25A-DDE7-F537F5C057F6}"/>
              </a:ext>
            </a:extLst>
          </p:cNvPr>
          <p:cNvSpPr/>
          <p:nvPr/>
        </p:nvSpPr>
        <p:spPr bwMode="auto">
          <a:xfrm>
            <a:off x="684527" y="524037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 name="Cylinder 16">
            <a:extLst>
              <a:ext uri="{FF2B5EF4-FFF2-40B4-BE49-F238E27FC236}">
                <a16:creationId xmlns:a16="http://schemas.microsoft.com/office/drawing/2014/main" id="{EFB0BD72-3FE2-D0FF-A804-10A23CA99E08}"/>
              </a:ext>
            </a:extLst>
          </p:cNvPr>
          <p:cNvSpPr/>
          <p:nvPr/>
        </p:nvSpPr>
        <p:spPr bwMode="auto">
          <a:xfrm>
            <a:off x="684527" y="508553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9" name="Cylinder 18">
            <a:extLst>
              <a:ext uri="{FF2B5EF4-FFF2-40B4-BE49-F238E27FC236}">
                <a16:creationId xmlns:a16="http://schemas.microsoft.com/office/drawing/2014/main" id="{C28E2059-EAA7-67C3-3741-EA1761D93226}"/>
              </a:ext>
            </a:extLst>
          </p:cNvPr>
          <p:cNvSpPr/>
          <p:nvPr/>
        </p:nvSpPr>
        <p:spPr bwMode="auto">
          <a:xfrm>
            <a:off x="684527" y="493069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 name="Cylinder 20">
            <a:extLst>
              <a:ext uri="{FF2B5EF4-FFF2-40B4-BE49-F238E27FC236}">
                <a16:creationId xmlns:a16="http://schemas.microsoft.com/office/drawing/2014/main" id="{D6445854-829A-4799-19A4-C673912B2989}"/>
              </a:ext>
            </a:extLst>
          </p:cNvPr>
          <p:cNvSpPr/>
          <p:nvPr/>
        </p:nvSpPr>
        <p:spPr bwMode="auto">
          <a:xfrm>
            <a:off x="684527" y="477586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2" name="Cylinder 21">
            <a:extLst>
              <a:ext uri="{FF2B5EF4-FFF2-40B4-BE49-F238E27FC236}">
                <a16:creationId xmlns:a16="http://schemas.microsoft.com/office/drawing/2014/main" id="{EDEE7736-5C6A-D96C-D81D-6C8FBE754078}"/>
              </a:ext>
            </a:extLst>
          </p:cNvPr>
          <p:cNvSpPr/>
          <p:nvPr/>
        </p:nvSpPr>
        <p:spPr bwMode="auto">
          <a:xfrm>
            <a:off x="684527" y="462102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3" name="Cylinder 22">
            <a:extLst>
              <a:ext uri="{FF2B5EF4-FFF2-40B4-BE49-F238E27FC236}">
                <a16:creationId xmlns:a16="http://schemas.microsoft.com/office/drawing/2014/main" id="{1546E963-2D64-A92D-7060-AAF628F2852A}"/>
              </a:ext>
            </a:extLst>
          </p:cNvPr>
          <p:cNvSpPr/>
          <p:nvPr/>
        </p:nvSpPr>
        <p:spPr bwMode="auto">
          <a:xfrm>
            <a:off x="684527" y="4466188"/>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45" name="Cylinder 44">
            <a:extLst>
              <a:ext uri="{FF2B5EF4-FFF2-40B4-BE49-F238E27FC236}">
                <a16:creationId xmlns:a16="http://schemas.microsoft.com/office/drawing/2014/main" id="{368FE141-808D-6262-9749-6DA50CEA1FD8}"/>
              </a:ext>
            </a:extLst>
          </p:cNvPr>
          <p:cNvSpPr/>
          <p:nvPr/>
        </p:nvSpPr>
        <p:spPr bwMode="auto">
          <a:xfrm>
            <a:off x="8838636" y="524727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46" name="Cylinder 45">
            <a:extLst>
              <a:ext uri="{FF2B5EF4-FFF2-40B4-BE49-F238E27FC236}">
                <a16:creationId xmlns:a16="http://schemas.microsoft.com/office/drawing/2014/main" id="{5241407F-0948-D421-4B32-C62E26B3F981}"/>
              </a:ext>
            </a:extLst>
          </p:cNvPr>
          <p:cNvSpPr/>
          <p:nvPr/>
        </p:nvSpPr>
        <p:spPr bwMode="auto">
          <a:xfrm>
            <a:off x="8838636" y="5093959"/>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47" name="Cylinder 46">
            <a:extLst>
              <a:ext uri="{FF2B5EF4-FFF2-40B4-BE49-F238E27FC236}">
                <a16:creationId xmlns:a16="http://schemas.microsoft.com/office/drawing/2014/main" id="{223DEDBB-1014-6CEB-F468-1024C3F7A707}"/>
              </a:ext>
            </a:extLst>
          </p:cNvPr>
          <p:cNvSpPr/>
          <p:nvPr/>
        </p:nvSpPr>
        <p:spPr bwMode="auto">
          <a:xfrm>
            <a:off x="8838636" y="4940648"/>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48" name="Cylinder 47">
            <a:extLst>
              <a:ext uri="{FF2B5EF4-FFF2-40B4-BE49-F238E27FC236}">
                <a16:creationId xmlns:a16="http://schemas.microsoft.com/office/drawing/2014/main" id="{C969241B-4708-5C0F-3F82-117E5A0DEFAD}"/>
              </a:ext>
            </a:extLst>
          </p:cNvPr>
          <p:cNvSpPr/>
          <p:nvPr/>
        </p:nvSpPr>
        <p:spPr bwMode="auto">
          <a:xfrm>
            <a:off x="8838636" y="478733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49" name="Cylinder 48">
            <a:extLst>
              <a:ext uri="{FF2B5EF4-FFF2-40B4-BE49-F238E27FC236}">
                <a16:creationId xmlns:a16="http://schemas.microsoft.com/office/drawing/2014/main" id="{30700C75-B72F-2F94-C8A9-9F9598080CE1}"/>
              </a:ext>
            </a:extLst>
          </p:cNvPr>
          <p:cNvSpPr/>
          <p:nvPr/>
        </p:nvSpPr>
        <p:spPr bwMode="auto">
          <a:xfrm>
            <a:off x="8838636" y="463402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50" name="Cylinder 49">
            <a:extLst>
              <a:ext uri="{FF2B5EF4-FFF2-40B4-BE49-F238E27FC236}">
                <a16:creationId xmlns:a16="http://schemas.microsoft.com/office/drawing/2014/main" id="{8CDC6E16-A707-FAF5-FDC2-47A6101B7EAC}"/>
              </a:ext>
            </a:extLst>
          </p:cNvPr>
          <p:cNvSpPr/>
          <p:nvPr/>
        </p:nvSpPr>
        <p:spPr bwMode="auto">
          <a:xfrm>
            <a:off x="8838636" y="448071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51" name="Cylinder 50">
            <a:extLst>
              <a:ext uri="{FF2B5EF4-FFF2-40B4-BE49-F238E27FC236}">
                <a16:creationId xmlns:a16="http://schemas.microsoft.com/office/drawing/2014/main" id="{5170A4FC-4DBD-B727-EC2A-6E584302FB77}"/>
              </a:ext>
            </a:extLst>
          </p:cNvPr>
          <p:cNvSpPr/>
          <p:nvPr/>
        </p:nvSpPr>
        <p:spPr bwMode="auto">
          <a:xfrm>
            <a:off x="8838636" y="432740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52" name="Cylinder 51">
            <a:extLst>
              <a:ext uri="{FF2B5EF4-FFF2-40B4-BE49-F238E27FC236}">
                <a16:creationId xmlns:a16="http://schemas.microsoft.com/office/drawing/2014/main" id="{7D1BADA7-5D4E-A508-C487-CC95DD45A33A}"/>
              </a:ext>
            </a:extLst>
          </p:cNvPr>
          <p:cNvSpPr/>
          <p:nvPr/>
        </p:nvSpPr>
        <p:spPr bwMode="auto">
          <a:xfrm>
            <a:off x="8838636" y="417409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53" name="Cylinder 52">
            <a:extLst>
              <a:ext uri="{FF2B5EF4-FFF2-40B4-BE49-F238E27FC236}">
                <a16:creationId xmlns:a16="http://schemas.microsoft.com/office/drawing/2014/main" id="{5B5322C9-4232-4394-22BF-D71EB11B0445}"/>
              </a:ext>
            </a:extLst>
          </p:cNvPr>
          <p:cNvSpPr/>
          <p:nvPr/>
        </p:nvSpPr>
        <p:spPr bwMode="auto">
          <a:xfrm>
            <a:off x="8838636" y="402078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grpSp>
        <p:nvGrpSpPr>
          <p:cNvPr id="63" name="Group 62">
            <a:extLst>
              <a:ext uri="{FF2B5EF4-FFF2-40B4-BE49-F238E27FC236}">
                <a16:creationId xmlns:a16="http://schemas.microsoft.com/office/drawing/2014/main" id="{8516DEF4-DFB1-F3B0-02C1-65921C1E8DDC}"/>
              </a:ext>
            </a:extLst>
          </p:cNvPr>
          <p:cNvGrpSpPr/>
          <p:nvPr/>
        </p:nvGrpSpPr>
        <p:grpSpPr>
          <a:xfrm>
            <a:off x="10414375" y="1451809"/>
            <a:ext cx="1450727" cy="812224"/>
            <a:chOff x="457200" y="1148581"/>
            <a:chExt cx="1088045" cy="609168"/>
          </a:xfrm>
        </p:grpSpPr>
        <p:sp>
          <p:nvSpPr>
            <p:cNvPr id="64" name="Rectangle 63">
              <a:extLst>
                <a:ext uri="{FF2B5EF4-FFF2-40B4-BE49-F238E27FC236}">
                  <a16:creationId xmlns:a16="http://schemas.microsoft.com/office/drawing/2014/main" id="{60D67E87-9F2E-02F7-E7E0-9940D8BE5E60}"/>
                </a:ext>
              </a:extLst>
            </p:cNvPr>
            <p:cNvSpPr/>
            <p:nvPr/>
          </p:nvSpPr>
          <p:spPr bwMode="auto">
            <a:xfrm>
              <a:off x="457200" y="1148581"/>
              <a:ext cx="1020785" cy="609168"/>
            </a:xfrm>
            <a:prstGeom prst="rect">
              <a:avLst/>
            </a:prstGeom>
            <a:solidFill>
              <a:srgbClr val="1F497D"/>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defTabSz="1219170" eaLnBrk="0" fontAlgn="base" hangingPunct="0">
                <a:lnSpc>
                  <a:spcPct val="85000"/>
                </a:lnSpc>
                <a:spcBef>
                  <a:spcPct val="0"/>
                </a:spcBef>
                <a:spcAft>
                  <a:spcPts val="1600"/>
                </a:spcAft>
              </a:pPr>
              <a:r>
                <a:rPr lang="en-GB" sz="933" noProof="0" dirty="0">
                  <a:solidFill>
                    <a:schemeClr val="bg1"/>
                  </a:solidFill>
                  <a:latin typeface="Arial" panose="020B0604020202020204" pitchFamily="34" charset="0"/>
                  <a:cs typeface="Arial" panose="020B0604020202020204" pitchFamily="34" charset="0"/>
                </a:rPr>
                <a:t>Key: Each coin worth approximately £1</a:t>
              </a:r>
              <a:endParaRPr lang="en-GB" sz="1600" noProof="0" dirty="0">
                <a:solidFill>
                  <a:schemeClr val="bg1"/>
                </a:solidFill>
                <a:latin typeface="Arial" panose="020B0604020202020204" pitchFamily="34" charset="0"/>
                <a:cs typeface="Arial" panose="020B0604020202020204" pitchFamily="34" charset="0"/>
              </a:endParaRPr>
            </a:p>
          </p:txBody>
        </p:sp>
        <p:sp>
          <p:nvSpPr>
            <p:cNvPr id="65" name="Cylinder 64">
              <a:extLst>
                <a:ext uri="{FF2B5EF4-FFF2-40B4-BE49-F238E27FC236}">
                  <a16:creationId xmlns:a16="http://schemas.microsoft.com/office/drawing/2014/main" id="{69844871-9D8B-C017-F90A-8A98305EBE84}"/>
                </a:ext>
              </a:extLst>
            </p:cNvPr>
            <p:cNvSpPr/>
            <p:nvPr/>
          </p:nvSpPr>
          <p:spPr bwMode="auto">
            <a:xfrm>
              <a:off x="839330" y="1497610"/>
              <a:ext cx="298836" cy="77731"/>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E872531C-15BE-B770-BA9D-BDA0672556EF}"/>
                </a:ext>
              </a:extLst>
            </p:cNvPr>
            <p:cNvSpPr txBox="1"/>
            <p:nvPr/>
          </p:nvSpPr>
          <p:spPr>
            <a:xfrm>
              <a:off x="854869" y="1452566"/>
              <a:ext cx="690376" cy="176924"/>
            </a:xfrm>
            <a:prstGeom prst="rect">
              <a:avLst/>
            </a:prstGeom>
          </p:spPr>
          <p:txBody>
            <a:bodyPr wrap="square" rtlCol="0">
              <a:spAutoFit/>
            </a:bodyPr>
            <a:lstStyle/>
            <a:p>
              <a:pPr defTabSz="1219170" fontAlgn="base">
                <a:spcBef>
                  <a:spcPct val="20000"/>
                </a:spcBef>
                <a:spcAft>
                  <a:spcPct val="0"/>
                </a:spcAft>
                <a:buClr>
                  <a:srgbClr val="575756"/>
                </a:buClr>
              </a:pPr>
              <a:endParaRPr lang="en-GB" sz="933" kern="0" noProof="0" dirty="0">
                <a:solidFill>
                  <a:srgbClr val="3C0F03"/>
                </a:solidFill>
                <a:latin typeface="Arial" panose="020B0604020202020204" pitchFamily="34" charset="0"/>
                <a:cs typeface="Arial" panose="020B0604020202020204" pitchFamily="34" charset="0"/>
              </a:endParaRPr>
            </a:p>
          </p:txBody>
        </p:sp>
      </p:grpSp>
      <p:sp>
        <p:nvSpPr>
          <p:cNvPr id="67" name="TextBox 66">
            <a:extLst>
              <a:ext uri="{FF2B5EF4-FFF2-40B4-BE49-F238E27FC236}">
                <a16:creationId xmlns:a16="http://schemas.microsoft.com/office/drawing/2014/main" id="{D9D2B8EA-F3DB-030D-74BA-C190CA080B20}"/>
              </a:ext>
            </a:extLst>
          </p:cNvPr>
          <p:cNvSpPr txBox="1"/>
          <p:nvPr/>
        </p:nvSpPr>
        <p:spPr>
          <a:xfrm>
            <a:off x="684527" y="1605175"/>
            <a:ext cx="1020408" cy="379656"/>
          </a:xfrm>
          <a:prstGeom prst="rect">
            <a:avLst/>
          </a:prstGeom>
        </p:spPr>
        <p:txBody>
          <a:bodyPr wrap="square" rtlCol="0">
            <a:spAutoFit/>
          </a:bodyPr>
          <a:lstStyle/>
          <a:p>
            <a:pPr algn="ctr" defTabSz="1219170" fontAlgn="base">
              <a:spcBef>
                <a:spcPct val="20000"/>
              </a:spcBef>
              <a:spcAft>
                <a:spcPct val="0"/>
              </a:spcAft>
              <a:buClr>
                <a:srgbClr val="575756"/>
              </a:buClr>
            </a:pPr>
            <a:r>
              <a:rPr lang="en-GB" sz="1867" kern="0" noProof="0" dirty="0">
                <a:solidFill>
                  <a:schemeClr val="bg1"/>
                </a:solidFill>
                <a:latin typeface="Arial" panose="020B0604020202020204" pitchFamily="34" charset="0"/>
                <a:cs typeface="Arial" panose="020B0604020202020204" pitchFamily="34" charset="0"/>
              </a:rPr>
              <a:t>£22</a:t>
            </a:r>
          </a:p>
        </p:txBody>
      </p:sp>
      <p:sp>
        <p:nvSpPr>
          <p:cNvPr id="68" name="TextBox 67">
            <a:extLst>
              <a:ext uri="{FF2B5EF4-FFF2-40B4-BE49-F238E27FC236}">
                <a16:creationId xmlns:a16="http://schemas.microsoft.com/office/drawing/2014/main" id="{CB5D7E3F-5BD2-7A5A-EB7E-48B65BD6F6F8}"/>
              </a:ext>
            </a:extLst>
          </p:cNvPr>
          <p:cNvSpPr txBox="1"/>
          <p:nvPr/>
        </p:nvSpPr>
        <p:spPr>
          <a:xfrm>
            <a:off x="2285273" y="2051608"/>
            <a:ext cx="1020407" cy="379656"/>
          </a:xfrm>
          <a:prstGeom prst="rect">
            <a:avLst/>
          </a:prstGeom>
        </p:spPr>
        <p:txBody>
          <a:bodyPr wrap="square" rtlCol="0">
            <a:spAutoFit/>
          </a:bodyPr>
          <a:lstStyle/>
          <a:p>
            <a:pPr algn="ctr" defTabSz="1219170" fontAlgn="base">
              <a:spcBef>
                <a:spcPct val="20000"/>
              </a:spcBef>
              <a:spcAft>
                <a:spcPct val="0"/>
              </a:spcAft>
              <a:buClr>
                <a:srgbClr val="575756"/>
              </a:buClr>
            </a:pPr>
            <a:r>
              <a:rPr lang="en-GB" sz="1867" kern="0" noProof="0" dirty="0">
                <a:solidFill>
                  <a:schemeClr val="bg1"/>
                </a:solidFill>
                <a:latin typeface="Arial" panose="020B0604020202020204" pitchFamily="34" charset="0"/>
                <a:cs typeface="Arial" panose="020B0604020202020204" pitchFamily="34" charset="0"/>
              </a:rPr>
              <a:t>£19</a:t>
            </a:r>
          </a:p>
        </p:txBody>
      </p:sp>
      <p:sp>
        <p:nvSpPr>
          <p:cNvPr id="71" name="TextBox 70">
            <a:extLst>
              <a:ext uri="{FF2B5EF4-FFF2-40B4-BE49-F238E27FC236}">
                <a16:creationId xmlns:a16="http://schemas.microsoft.com/office/drawing/2014/main" id="{9758721E-AC95-5500-CA72-5F50AB634963}"/>
              </a:ext>
            </a:extLst>
          </p:cNvPr>
          <p:cNvSpPr txBox="1"/>
          <p:nvPr/>
        </p:nvSpPr>
        <p:spPr>
          <a:xfrm>
            <a:off x="8838636" y="3300891"/>
            <a:ext cx="1020408" cy="379656"/>
          </a:xfrm>
          <a:prstGeom prst="rect">
            <a:avLst/>
          </a:prstGeom>
        </p:spPr>
        <p:txBody>
          <a:bodyPr wrap="square" rtlCol="0">
            <a:spAutoFit/>
          </a:bodyPr>
          <a:lstStyle/>
          <a:p>
            <a:pPr algn="ctr" defTabSz="1219170" fontAlgn="base">
              <a:spcBef>
                <a:spcPct val="20000"/>
              </a:spcBef>
              <a:spcAft>
                <a:spcPct val="0"/>
              </a:spcAft>
              <a:buClr>
                <a:srgbClr val="575756"/>
              </a:buClr>
            </a:pPr>
            <a:r>
              <a:rPr lang="en-GB" sz="1867" kern="0" noProof="0" dirty="0">
                <a:solidFill>
                  <a:srgbClr val="000000"/>
                </a:solidFill>
                <a:latin typeface="Arial" panose="020B0604020202020204" pitchFamily="34" charset="0"/>
                <a:cs typeface="Arial" panose="020B0604020202020204" pitchFamily="34" charset="0"/>
              </a:rPr>
              <a:t>£11</a:t>
            </a:r>
          </a:p>
        </p:txBody>
      </p:sp>
      <p:sp>
        <p:nvSpPr>
          <p:cNvPr id="73" name="Cylinder 72">
            <a:extLst>
              <a:ext uri="{FF2B5EF4-FFF2-40B4-BE49-F238E27FC236}">
                <a16:creationId xmlns:a16="http://schemas.microsoft.com/office/drawing/2014/main" id="{72D414AE-7725-2EF9-A31B-A6C6FC0119AD}"/>
              </a:ext>
            </a:extLst>
          </p:cNvPr>
          <p:cNvSpPr/>
          <p:nvPr/>
        </p:nvSpPr>
        <p:spPr bwMode="auto">
          <a:xfrm>
            <a:off x="10493099" y="524727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74" name="Cylinder 73">
            <a:extLst>
              <a:ext uri="{FF2B5EF4-FFF2-40B4-BE49-F238E27FC236}">
                <a16:creationId xmlns:a16="http://schemas.microsoft.com/office/drawing/2014/main" id="{7BA21D2F-0D0A-6C4C-E4B9-3E721FBE51EF}"/>
              </a:ext>
            </a:extLst>
          </p:cNvPr>
          <p:cNvSpPr/>
          <p:nvPr/>
        </p:nvSpPr>
        <p:spPr bwMode="auto">
          <a:xfrm>
            <a:off x="10493099" y="509492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75" name="Cylinder 74">
            <a:extLst>
              <a:ext uri="{FF2B5EF4-FFF2-40B4-BE49-F238E27FC236}">
                <a16:creationId xmlns:a16="http://schemas.microsoft.com/office/drawing/2014/main" id="{D9E6FD33-B008-69AE-2FF3-57F6162A5974}"/>
              </a:ext>
            </a:extLst>
          </p:cNvPr>
          <p:cNvSpPr/>
          <p:nvPr/>
        </p:nvSpPr>
        <p:spPr bwMode="auto">
          <a:xfrm>
            <a:off x="10493099" y="494257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76" name="Cylinder 75">
            <a:extLst>
              <a:ext uri="{FF2B5EF4-FFF2-40B4-BE49-F238E27FC236}">
                <a16:creationId xmlns:a16="http://schemas.microsoft.com/office/drawing/2014/main" id="{290AF169-6155-5994-1570-28177455F65A}"/>
              </a:ext>
            </a:extLst>
          </p:cNvPr>
          <p:cNvSpPr/>
          <p:nvPr/>
        </p:nvSpPr>
        <p:spPr bwMode="auto">
          <a:xfrm>
            <a:off x="10493099" y="479022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77" name="Cylinder 76">
            <a:extLst>
              <a:ext uri="{FF2B5EF4-FFF2-40B4-BE49-F238E27FC236}">
                <a16:creationId xmlns:a16="http://schemas.microsoft.com/office/drawing/2014/main" id="{C5CCDB70-662C-63A8-E464-4E5642BC3B39}"/>
              </a:ext>
            </a:extLst>
          </p:cNvPr>
          <p:cNvSpPr/>
          <p:nvPr/>
        </p:nvSpPr>
        <p:spPr bwMode="auto">
          <a:xfrm>
            <a:off x="10493099" y="463787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78" name="Cylinder 77">
            <a:extLst>
              <a:ext uri="{FF2B5EF4-FFF2-40B4-BE49-F238E27FC236}">
                <a16:creationId xmlns:a16="http://schemas.microsoft.com/office/drawing/2014/main" id="{D3160B6A-3595-6E76-02E7-C3440DB45C2E}"/>
              </a:ext>
            </a:extLst>
          </p:cNvPr>
          <p:cNvSpPr/>
          <p:nvPr/>
        </p:nvSpPr>
        <p:spPr bwMode="auto">
          <a:xfrm>
            <a:off x="10493099" y="448552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79" name="Cylinder 78">
            <a:extLst>
              <a:ext uri="{FF2B5EF4-FFF2-40B4-BE49-F238E27FC236}">
                <a16:creationId xmlns:a16="http://schemas.microsoft.com/office/drawing/2014/main" id="{D84703E9-AF22-51AE-D0DA-0E6DC247BCA6}"/>
              </a:ext>
            </a:extLst>
          </p:cNvPr>
          <p:cNvSpPr/>
          <p:nvPr/>
        </p:nvSpPr>
        <p:spPr bwMode="auto">
          <a:xfrm>
            <a:off x="10493099" y="433317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80" name="Cylinder 79">
            <a:extLst>
              <a:ext uri="{FF2B5EF4-FFF2-40B4-BE49-F238E27FC236}">
                <a16:creationId xmlns:a16="http://schemas.microsoft.com/office/drawing/2014/main" id="{E2E9411F-4925-AC16-F949-5D808846D897}"/>
              </a:ext>
            </a:extLst>
          </p:cNvPr>
          <p:cNvSpPr/>
          <p:nvPr/>
        </p:nvSpPr>
        <p:spPr bwMode="auto">
          <a:xfrm>
            <a:off x="10493099" y="4180821"/>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81" name="TextBox 80">
            <a:extLst>
              <a:ext uri="{FF2B5EF4-FFF2-40B4-BE49-F238E27FC236}">
                <a16:creationId xmlns:a16="http://schemas.microsoft.com/office/drawing/2014/main" id="{641124B0-5C07-BEDB-F6C8-E40881DCEC3A}"/>
              </a:ext>
            </a:extLst>
          </p:cNvPr>
          <p:cNvSpPr txBox="1"/>
          <p:nvPr/>
        </p:nvSpPr>
        <p:spPr>
          <a:xfrm>
            <a:off x="10493099" y="3786347"/>
            <a:ext cx="1020408" cy="379656"/>
          </a:xfrm>
          <a:prstGeom prst="rect">
            <a:avLst/>
          </a:prstGeom>
        </p:spPr>
        <p:txBody>
          <a:bodyPr wrap="square" rtlCol="0" anchor="ctr">
            <a:spAutoFit/>
          </a:bodyPr>
          <a:lstStyle/>
          <a:p>
            <a:pPr algn="ctr" defTabSz="1219170" fontAlgn="base">
              <a:spcBef>
                <a:spcPct val="20000"/>
              </a:spcBef>
              <a:spcAft>
                <a:spcPct val="0"/>
              </a:spcAft>
              <a:buClr>
                <a:srgbClr val="575756"/>
              </a:buClr>
            </a:pPr>
            <a:r>
              <a:rPr lang="en-GB" sz="1867" kern="0" noProof="0" dirty="0">
                <a:solidFill>
                  <a:srgbClr val="000000"/>
                </a:solidFill>
                <a:latin typeface="Arial" panose="020B0604020202020204" pitchFamily="34" charset="0"/>
                <a:cs typeface="Arial" panose="020B0604020202020204" pitchFamily="34" charset="0"/>
              </a:rPr>
              <a:t>£8</a:t>
            </a:r>
          </a:p>
        </p:txBody>
      </p:sp>
      <p:sp>
        <p:nvSpPr>
          <p:cNvPr id="3" name="Cylinder 2">
            <a:extLst>
              <a:ext uri="{FF2B5EF4-FFF2-40B4-BE49-F238E27FC236}">
                <a16:creationId xmlns:a16="http://schemas.microsoft.com/office/drawing/2014/main" id="{C6F6CD5F-10D4-656A-54BD-E9549D6BE8DF}"/>
              </a:ext>
            </a:extLst>
          </p:cNvPr>
          <p:cNvSpPr/>
          <p:nvPr/>
        </p:nvSpPr>
        <p:spPr bwMode="auto">
          <a:xfrm>
            <a:off x="684527" y="431135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4" name="Cylinder 3">
            <a:extLst>
              <a:ext uri="{FF2B5EF4-FFF2-40B4-BE49-F238E27FC236}">
                <a16:creationId xmlns:a16="http://schemas.microsoft.com/office/drawing/2014/main" id="{A18B1F9B-01AC-F51A-4A03-36AEF027B875}"/>
              </a:ext>
            </a:extLst>
          </p:cNvPr>
          <p:cNvSpPr/>
          <p:nvPr/>
        </p:nvSpPr>
        <p:spPr bwMode="auto">
          <a:xfrm>
            <a:off x="684527" y="415651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5" name="Cylinder 4">
            <a:extLst>
              <a:ext uri="{FF2B5EF4-FFF2-40B4-BE49-F238E27FC236}">
                <a16:creationId xmlns:a16="http://schemas.microsoft.com/office/drawing/2014/main" id="{247644BF-E16E-C96F-E32A-6A37234E6D76}"/>
              </a:ext>
            </a:extLst>
          </p:cNvPr>
          <p:cNvSpPr/>
          <p:nvPr/>
        </p:nvSpPr>
        <p:spPr bwMode="auto">
          <a:xfrm>
            <a:off x="684527" y="400168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6" name="Cylinder 5">
            <a:extLst>
              <a:ext uri="{FF2B5EF4-FFF2-40B4-BE49-F238E27FC236}">
                <a16:creationId xmlns:a16="http://schemas.microsoft.com/office/drawing/2014/main" id="{E08D2AED-A9EC-B5BE-31B8-25DE11346842}"/>
              </a:ext>
            </a:extLst>
          </p:cNvPr>
          <p:cNvSpPr/>
          <p:nvPr/>
        </p:nvSpPr>
        <p:spPr bwMode="auto">
          <a:xfrm>
            <a:off x="684527" y="384684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7" name="Cylinder 6">
            <a:extLst>
              <a:ext uri="{FF2B5EF4-FFF2-40B4-BE49-F238E27FC236}">
                <a16:creationId xmlns:a16="http://schemas.microsoft.com/office/drawing/2014/main" id="{A611C1E8-1C88-C048-2F31-9838F9358CCF}"/>
              </a:ext>
            </a:extLst>
          </p:cNvPr>
          <p:cNvSpPr/>
          <p:nvPr/>
        </p:nvSpPr>
        <p:spPr bwMode="auto">
          <a:xfrm>
            <a:off x="684527" y="3692008"/>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8" name="Cylinder 7">
            <a:extLst>
              <a:ext uri="{FF2B5EF4-FFF2-40B4-BE49-F238E27FC236}">
                <a16:creationId xmlns:a16="http://schemas.microsoft.com/office/drawing/2014/main" id="{51C5299E-BA2C-865C-84BC-20DC0509F584}"/>
              </a:ext>
            </a:extLst>
          </p:cNvPr>
          <p:cNvSpPr/>
          <p:nvPr/>
        </p:nvSpPr>
        <p:spPr bwMode="auto">
          <a:xfrm>
            <a:off x="684527" y="353717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9" name="Cylinder 8">
            <a:extLst>
              <a:ext uri="{FF2B5EF4-FFF2-40B4-BE49-F238E27FC236}">
                <a16:creationId xmlns:a16="http://schemas.microsoft.com/office/drawing/2014/main" id="{5AFF1E56-4EAA-B3BA-175D-E02BD9FDA985}"/>
              </a:ext>
            </a:extLst>
          </p:cNvPr>
          <p:cNvSpPr/>
          <p:nvPr/>
        </p:nvSpPr>
        <p:spPr bwMode="auto">
          <a:xfrm>
            <a:off x="684527" y="338233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0" name="Cylinder 9">
            <a:extLst>
              <a:ext uri="{FF2B5EF4-FFF2-40B4-BE49-F238E27FC236}">
                <a16:creationId xmlns:a16="http://schemas.microsoft.com/office/drawing/2014/main" id="{1B310EA1-DFEE-78AD-599C-F184324B3B42}"/>
              </a:ext>
            </a:extLst>
          </p:cNvPr>
          <p:cNvSpPr/>
          <p:nvPr/>
        </p:nvSpPr>
        <p:spPr bwMode="auto">
          <a:xfrm>
            <a:off x="684527" y="322750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1" name="Cylinder 10">
            <a:extLst>
              <a:ext uri="{FF2B5EF4-FFF2-40B4-BE49-F238E27FC236}">
                <a16:creationId xmlns:a16="http://schemas.microsoft.com/office/drawing/2014/main" id="{5DC9230B-9EBD-DA0D-F45A-052C38376EC6}"/>
              </a:ext>
            </a:extLst>
          </p:cNvPr>
          <p:cNvSpPr/>
          <p:nvPr/>
        </p:nvSpPr>
        <p:spPr bwMode="auto">
          <a:xfrm>
            <a:off x="684527" y="307266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 name="Cylinder 11">
            <a:extLst>
              <a:ext uri="{FF2B5EF4-FFF2-40B4-BE49-F238E27FC236}">
                <a16:creationId xmlns:a16="http://schemas.microsoft.com/office/drawing/2014/main" id="{004D0DA2-8D8D-4123-2380-167337D08B95}"/>
              </a:ext>
            </a:extLst>
          </p:cNvPr>
          <p:cNvSpPr/>
          <p:nvPr/>
        </p:nvSpPr>
        <p:spPr bwMode="auto">
          <a:xfrm>
            <a:off x="684527" y="2917828"/>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 name="Cylinder 12">
            <a:extLst>
              <a:ext uri="{FF2B5EF4-FFF2-40B4-BE49-F238E27FC236}">
                <a16:creationId xmlns:a16="http://schemas.microsoft.com/office/drawing/2014/main" id="{4BE5CAE7-9BF5-61E1-B82A-2EA0094A8FED}"/>
              </a:ext>
            </a:extLst>
          </p:cNvPr>
          <p:cNvSpPr/>
          <p:nvPr/>
        </p:nvSpPr>
        <p:spPr bwMode="auto">
          <a:xfrm>
            <a:off x="684527" y="276299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4" name="Cylinder 13">
            <a:extLst>
              <a:ext uri="{FF2B5EF4-FFF2-40B4-BE49-F238E27FC236}">
                <a16:creationId xmlns:a16="http://schemas.microsoft.com/office/drawing/2014/main" id="{BF76F556-6481-F4C8-FAF0-62BC18C4BA82}"/>
              </a:ext>
            </a:extLst>
          </p:cNvPr>
          <p:cNvSpPr/>
          <p:nvPr/>
        </p:nvSpPr>
        <p:spPr bwMode="auto">
          <a:xfrm>
            <a:off x="684527" y="260815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6" name="Cylinder 15">
            <a:extLst>
              <a:ext uri="{FF2B5EF4-FFF2-40B4-BE49-F238E27FC236}">
                <a16:creationId xmlns:a16="http://schemas.microsoft.com/office/drawing/2014/main" id="{B2DCE0C7-D975-E336-A787-080B02095892}"/>
              </a:ext>
            </a:extLst>
          </p:cNvPr>
          <p:cNvSpPr/>
          <p:nvPr/>
        </p:nvSpPr>
        <p:spPr bwMode="auto">
          <a:xfrm>
            <a:off x="684527" y="245332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17" name="Cylinder 116">
            <a:extLst>
              <a:ext uri="{FF2B5EF4-FFF2-40B4-BE49-F238E27FC236}">
                <a16:creationId xmlns:a16="http://schemas.microsoft.com/office/drawing/2014/main" id="{FA52BE65-BF7B-C9BA-BB3A-8D8A761DE8B1}"/>
              </a:ext>
            </a:extLst>
          </p:cNvPr>
          <p:cNvSpPr/>
          <p:nvPr/>
        </p:nvSpPr>
        <p:spPr bwMode="auto">
          <a:xfrm>
            <a:off x="8838636" y="386747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18" name="Cylinder 117">
            <a:extLst>
              <a:ext uri="{FF2B5EF4-FFF2-40B4-BE49-F238E27FC236}">
                <a16:creationId xmlns:a16="http://schemas.microsoft.com/office/drawing/2014/main" id="{9AEF1B7D-CB36-86F0-5331-643162058714}"/>
              </a:ext>
            </a:extLst>
          </p:cNvPr>
          <p:cNvSpPr/>
          <p:nvPr/>
        </p:nvSpPr>
        <p:spPr bwMode="auto">
          <a:xfrm>
            <a:off x="8838636" y="371416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1" name="Cylinder 120">
            <a:extLst>
              <a:ext uri="{FF2B5EF4-FFF2-40B4-BE49-F238E27FC236}">
                <a16:creationId xmlns:a16="http://schemas.microsoft.com/office/drawing/2014/main" id="{E041BD06-62D0-EBCC-892E-81D7B810A84C}"/>
              </a:ext>
            </a:extLst>
          </p:cNvPr>
          <p:cNvSpPr/>
          <p:nvPr/>
        </p:nvSpPr>
        <p:spPr bwMode="auto">
          <a:xfrm>
            <a:off x="7209296" y="524727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2" name="Cylinder 121">
            <a:extLst>
              <a:ext uri="{FF2B5EF4-FFF2-40B4-BE49-F238E27FC236}">
                <a16:creationId xmlns:a16="http://schemas.microsoft.com/office/drawing/2014/main" id="{66EBDD34-3700-6818-9235-D7F5A26EA3C6}"/>
              </a:ext>
            </a:extLst>
          </p:cNvPr>
          <p:cNvSpPr/>
          <p:nvPr/>
        </p:nvSpPr>
        <p:spPr bwMode="auto">
          <a:xfrm>
            <a:off x="7209296" y="5093959"/>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3" name="Cylinder 122">
            <a:extLst>
              <a:ext uri="{FF2B5EF4-FFF2-40B4-BE49-F238E27FC236}">
                <a16:creationId xmlns:a16="http://schemas.microsoft.com/office/drawing/2014/main" id="{57652A00-74FE-C5AA-BE05-82FCD0FF5636}"/>
              </a:ext>
            </a:extLst>
          </p:cNvPr>
          <p:cNvSpPr/>
          <p:nvPr/>
        </p:nvSpPr>
        <p:spPr bwMode="auto">
          <a:xfrm>
            <a:off x="7209296" y="4940648"/>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4" name="Cylinder 123">
            <a:extLst>
              <a:ext uri="{FF2B5EF4-FFF2-40B4-BE49-F238E27FC236}">
                <a16:creationId xmlns:a16="http://schemas.microsoft.com/office/drawing/2014/main" id="{5F1DFD38-F5C2-166A-79F9-3A0F51885605}"/>
              </a:ext>
            </a:extLst>
          </p:cNvPr>
          <p:cNvSpPr/>
          <p:nvPr/>
        </p:nvSpPr>
        <p:spPr bwMode="auto">
          <a:xfrm>
            <a:off x="7209296" y="478733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5" name="Cylinder 124">
            <a:extLst>
              <a:ext uri="{FF2B5EF4-FFF2-40B4-BE49-F238E27FC236}">
                <a16:creationId xmlns:a16="http://schemas.microsoft.com/office/drawing/2014/main" id="{D308B8C8-E008-2F82-ED1B-9D53D7936B76}"/>
              </a:ext>
            </a:extLst>
          </p:cNvPr>
          <p:cNvSpPr/>
          <p:nvPr/>
        </p:nvSpPr>
        <p:spPr bwMode="auto">
          <a:xfrm>
            <a:off x="7209296" y="463402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6" name="Cylinder 125">
            <a:extLst>
              <a:ext uri="{FF2B5EF4-FFF2-40B4-BE49-F238E27FC236}">
                <a16:creationId xmlns:a16="http://schemas.microsoft.com/office/drawing/2014/main" id="{C84BB57E-652F-F4F4-3179-573F5F80863E}"/>
              </a:ext>
            </a:extLst>
          </p:cNvPr>
          <p:cNvSpPr/>
          <p:nvPr/>
        </p:nvSpPr>
        <p:spPr bwMode="auto">
          <a:xfrm>
            <a:off x="7209296" y="448071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7" name="Cylinder 126">
            <a:extLst>
              <a:ext uri="{FF2B5EF4-FFF2-40B4-BE49-F238E27FC236}">
                <a16:creationId xmlns:a16="http://schemas.microsoft.com/office/drawing/2014/main" id="{1D9B3432-6D27-E876-FB0C-0917C5EF3A78}"/>
              </a:ext>
            </a:extLst>
          </p:cNvPr>
          <p:cNvSpPr/>
          <p:nvPr/>
        </p:nvSpPr>
        <p:spPr bwMode="auto">
          <a:xfrm>
            <a:off x="7209296" y="432740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28" name="Cylinder 127">
            <a:extLst>
              <a:ext uri="{FF2B5EF4-FFF2-40B4-BE49-F238E27FC236}">
                <a16:creationId xmlns:a16="http://schemas.microsoft.com/office/drawing/2014/main" id="{FE9D772A-EBC5-7DBF-9ECF-F173668E4845}"/>
              </a:ext>
            </a:extLst>
          </p:cNvPr>
          <p:cNvSpPr/>
          <p:nvPr/>
        </p:nvSpPr>
        <p:spPr bwMode="auto">
          <a:xfrm>
            <a:off x="7209296" y="417409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1" name="Cylinder 130">
            <a:extLst>
              <a:ext uri="{FF2B5EF4-FFF2-40B4-BE49-F238E27FC236}">
                <a16:creationId xmlns:a16="http://schemas.microsoft.com/office/drawing/2014/main" id="{B4155E49-0FD6-EAEB-C13B-4C1C12BB1F16}"/>
              </a:ext>
            </a:extLst>
          </p:cNvPr>
          <p:cNvSpPr/>
          <p:nvPr/>
        </p:nvSpPr>
        <p:spPr bwMode="auto">
          <a:xfrm>
            <a:off x="7209296" y="402078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2" name="TextBox 131">
            <a:extLst>
              <a:ext uri="{FF2B5EF4-FFF2-40B4-BE49-F238E27FC236}">
                <a16:creationId xmlns:a16="http://schemas.microsoft.com/office/drawing/2014/main" id="{35198EF7-4B2C-A8E2-1197-C5997F50A0F5}"/>
              </a:ext>
            </a:extLst>
          </p:cNvPr>
          <p:cNvSpPr txBox="1"/>
          <p:nvPr/>
        </p:nvSpPr>
        <p:spPr>
          <a:xfrm>
            <a:off x="7237891" y="3318573"/>
            <a:ext cx="1020408" cy="379656"/>
          </a:xfrm>
          <a:prstGeom prst="rect">
            <a:avLst/>
          </a:prstGeom>
        </p:spPr>
        <p:txBody>
          <a:bodyPr wrap="square" rtlCol="0">
            <a:spAutoFit/>
          </a:bodyPr>
          <a:lstStyle/>
          <a:p>
            <a:pPr algn="ctr" defTabSz="1219170" fontAlgn="base">
              <a:spcBef>
                <a:spcPct val="20000"/>
              </a:spcBef>
              <a:spcAft>
                <a:spcPct val="0"/>
              </a:spcAft>
              <a:buClr>
                <a:srgbClr val="575756"/>
              </a:buClr>
            </a:pPr>
            <a:r>
              <a:rPr lang="en-GB" sz="1867" kern="0" noProof="0" dirty="0">
                <a:solidFill>
                  <a:srgbClr val="000000"/>
                </a:solidFill>
                <a:latin typeface="Arial" panose="020B0604020202020204" pitchFamily="34" charset="0"/>
                <a:cs typeface="Arial" panose="020B0604020202020204" pitchFamily="34" charset="0"/>
              </a:rPr>
              <a:t>£11</a:t>
            </a:r>
          </a:p>
        </p:txBody>
      </p:sp>
      <p:sp>
        <p:nvSpPr>
          <p:cNvPr id="133" name="Cylinder 132">
            <a:extLst>
              <a:ext uri="{FF2B5EF4-FFF2-40B4-BE49-F238E27FC236}">
                <a16:creationId xmlns:a16="http://schemas.microsoft.com/office/drawing/2014/main" id="{D26B1793-B5CC-13AF-81E2-F98F2C3EA135}"/>
              </a:ext>
            </a:extLst>
          </p:cNvPr>
          <p:cNvSpPr/>
          <p:nvPr/>
        </p:nvSpPr>
        <p:spPr bwMode="auto">
          <a:xfrm>
            <a:off x="7209296" y="386747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4" name="Cylinder 133">
            <a:extLst>
              <a:ext uri="{FF2B5EF4-FFF2-40B4-BE49-F238E27FC236}">
                <a16:creationId xmlns:a16="http://schemas.microsoft.com/office/drawing/2014/main" id="{76B52969-682D-C6A3-CD3C-09FF8D08CC89}"/>
              </a:ext>
            </a:extLst>
          </p:cNvPr>
          <p:cNvSpPr/>
          <p:nvPr/>
        </p:nvSpPr>
        <p:spPr bwMode="auto">
          <a:xfrm>
            <a:off x="7209296" y="371416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5" name="Cylinder 134">
            <a:extLst>
              <a:ext uri="{FF2B5EF4-FFF2-40B4-BE49-F238E27FC236}">
                <a16:creationId xmlns:a16="http://schemas.microsoft.com/office/drawing/2014/main" id="{CBD735BC-D394-BC96-75FB-59D15887C349}"/>
              </a:ext>
            </a:extLst>
          </p:cNvPr>
          <p:cNvSpPr/>
          <p:nvPr/>
        </p:nvSpPr>
        <p:spPr bwMode="auto">
          <a:xfrm>
            <a:off x="5567324" y="523732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6" name="Cylinder 135">
            <a:extLst>
              <a:ext uri="{FF2B5EF4-FFF2-40B4-BE49-F238E27FC236}">
                <a16:creationId xmlns:a16="http://schemas.microsoft.com/office/drawing/2014/main" id="{296D9F35-DF31-8EBD-7C9C-8D54ED07B5EF}"/>
              </a:ext>
            </a:extLst>
          </p:cNvPr>
          <p:cNvSpPr/>
          <p:nvPr/>
        </p:nvSpPr>
        <p:spPr bwMode="auto">
          <a:xfrm>
            <a:off x="5567324" y="508400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7" name="Cylinder 136">
            <a:extLst>
              <a:ext uri="{FF2B5EF4-FFF2-40B4-BE49-F238E27FC236}">
                <a16:creationId xmlns:a16="http://schemas.microsoft.com/office/drawing/2014/main" id="{5CF08B10-5BEC-96EA-5AD7-1E2C4BD34448}"/>
              </a:ext>
            </a:extLst>
          </p:cNvPr>
          <p:cNvSpPr/>
          <p:nvPr/>
        </p:nvSpPr>
        <p:spPr bwMode="auto">
          <a:xfrm>
            <a:off x="5567324" y="493069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8" name="Cylinder 137">
            <a:extLst>
              <a:ext uri="{FF2B5EF4-FFF2-40B4-BE49-F238E27FC236}">
                <a16:creationId xmlns:a16="http://schemas.microsoft.com/office/drawing/2014/main" id="{756441BA-8DC9-9CA5-5DEC-85AF95039502}"/>
              </a:ext>
            </a:extLst>
          </p:cNvPr>
          <p:cNvSpPr/>
          <p:nvPr/>
        </p:nvSpPr>
        <p:spPr bwMode="auto">
          <a:xfrm>
            <a:off x="5567324" y="477738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39" name="Cylinder 138">
            <a:extLst>
              <a:ext uri="{FF2B5EF4-FFF2-40B4-BE49-F238E27FC236}">
                <a16:creationId xmlns:a16="http://schemas.microsoft.com/office/drawing/2014/main" id="{3AC5EBB8-403A-874B-1768-B0D125DC3537}"/>
              </a:ext>
            </a:extLst>
          </p:cNvPr>
          <p:cNvSpPr/>
          <p:nvPr/>
        </p:nvSpPr>
        <p:spPr bwMode="auto">
          <a:xfrm>
            <a:off x="5567324" y="462407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40" name="Cylinder 139">
            <a:extLst>
              <a:ext uri="{FF2B5EF4-FFF2-40B4-BE49-F238E27FC236}">
                <a16:creationId xmlns:a16="http://schemas.microsoft.com/office/drawing/2014/main" id="{8A4CE92D-4742-C03E-A4A6-9F61A20FFB9A}"/>
              </a:ext>
            </a:extLst>
          </p:cNvPr>
          <p:cNvSpPr/>
          <p:nvPr/>
        </p:nvSpPr>
        <p:spPr bwMode="auto">
          <a:xfrm>
            <a:off x="5567324" y="447076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41" name="Cylinder 140">
            <a:extLst>
              <a:ext uri="{FF2B5EF4-FFF2-40B4-BE49-F238E27FC236}">
                <a16:creationId xmlns:a16="http://schemas.microsoft.com/office/drawing/2014/main" id="{D497AD25-B825-7113-CACD-1DE72AD9560B}"/>
              </a:ext>
            </a:extLst>
          </p:cNvPr>
          <p:cNvSpPr/>
          <p:nvPr/>
        </p:nvSpPr>
        <p:spPr bwMode="auto">
          <a:xfrm>
            <a:off x="5567324" y="431745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42" name="Cylinder 141">
            <a:extLst>
              <a:ext uri="{FF2B5EF4-FFF2-40B4-BE49-F238E27FC236}">
                <a16:creationId xmlns:a16="http://schemas.microsoft.com/office/drawing/2014/main" id="{B34372E9-8090-EB37-F7F5-05D1A1ADC088}"/>
              </a:ext>
            </a:extLst>
          </p:cNvPr>
          <p:cNvSpPr/>
          <p:nvPr/>
        </p:nvSpPr>
        <p:spPr bwMode="auto">
          <a:xfrm>
            <a:off x="5567324" y="416414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43" name="Cylinder 142">
            <a:extLst>
              <a:ext uri="{FF2B5EF4-FFF2-40B4-BE49-F238E27FC236}">
                <a16:creationId xmlns:a16="http://schemas.microsoft.com/office/drawing/2014/main" id="{BF52ED84-4C55-2792-D190-A0E36C463E11}"/>
              </a:ext>
            </a:extLst>
          </p:cNvPr>
          <p:cNvSpPr/>
          <p:nvPr/>
        </p:nvSpPr>
        <p:spPr bwMode="auto">
          <a:xfrm>
            <a:off x="5567324" y="401083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44" name="TextBox 143">
            <a:extLst>
              <a:ext uri="{FF2B5EF4-FFF2-40B4-BE49-F238E27FC236}">
                <a16:creationId xmlns:a16="http://schemas.microsoft.com/office/drawing/2014/main" id="{81A89AC9-0AE0-D8C9-D0D2-B7A4863D0BCA}"/>
              </a:ext>
            </a:extLst>
          </p:cNvPr>
          <p:cNvSpPr txBox="1"/>
          <p:nvPr/>
        </p:nvSpPr>
        <p:spPr>
          <a:xfrm>
            <a:off x="5583428" y="3329767"/>
            <a:ext cx="1020408" cy="379656"/>
          </a:xfrm>
          <a:prstGeom prst="rect">
            <a:avLst/>
          </a:prstGeom>
        </p:spPr>
        <p:txBody>
          <a:bodyPr wrap="square" rtlCol="0">
            <a:spAutoFit/>
          </a:bodyPr>
          <a:lstStyle/>
          <a:p>
            <a:pPr algn="ctr" defTabSz="1219170" fontAlgn="base">
              <a:spcBef>
                <a:spcPct val="20000"/>
              </a:spcBef>
              <a:spcAft>
                <a:spcPct val="0"/>
              </a:spcAft>
              <a:buClr>
                <a:srgbClr val="575756"/>
              </a:buClr>
            </a:pPr>
            <a:r>
              <a:rPr lang="en-GB" sz="1867" kern="0" noProof="0" dirty="0">
                <a:solidFill>
                  <a:srgbClr val="000000"/>
                </a:solidFill>
                <a:latin typeface="Arial" panose="020B0604020202020204" pitchFamily="34" charset="0"/>
                <a:cs typeface="Arial" panose="020B0604020202020204" pitchFamily="34" charset="0"/>
              </a:rPr>
              <a:t>£11</a:t>
            </a:r>
          </a:p>
        </p:txBody>
      </p:sp>
      <p:sp>
        <p:nvSpPr>
          <p:cNvPr id="145" name="Cylinder 144">
            <a:extLst>
              <a:ext uri="{FF2B5EF4-FFF2-40B4-BE49-F238E27FC236}">
                <a16:creationId xmlns:a16="http://schemas.microsoft.com/office/drawing/2014/main" id="{3FAC8BA7-3716-E937-E71B-8FFC0AA8CFA9}"/>
              </a:ext>
            </a:extLst>
          </p:cNvPr>
          <p:cNvSpPr/>
          <p:nvPr/>
        </p:nvSpPr>
        <p:spPr bwMode="auto">
          <a:xfrm>
            <a:off x="5567324" y="3857521"/>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46" name="Cylinder 145">
            <a:extLst>
              <a:ext uri="{FF2B5EF4-FFF2-40B4-BE49-F238E27FC236}">
                <a16:creationId xmlns:a16="http://schemas.microsoft.com/office/drawing/2014/main" id="{7C02E469-4EEC-224C-49DE-CD3CC98C1B66}"/>
              </a:ext>
            </a:extLst>
          </p:cNvPr>
          <p:cNvSpPr/>
          <p:nvPr/>
        </p:nvSpPr>
        <p:spPr bwMode="auto">
          <a:xfrm>
            <a:off x="5567324" y="3704211"/>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55" name="TextBox 154">
            <a:extLst>
              <a:ext uri="{FF2B5EF4-FFF2-40B4-BE49-F238E27FC236}">
                <a16:creationId xmlns:a16="http://schemas.microsoft.com/office/drawing/2014/main" id="{9E979699-D4F8-15D8-8563-91EB4BAC1909}"/>
              </a:ext>
            </a:extLst>
          </p:cNvPr>
          <p:cNvSpPr txBox="1"/>
          <p:nvPr/>
        </p:nvSpPr>
        <p:spPr>
          <a:xfrm>
            <a:off x="3923236" y="2194761"/>
            <a:ext cx="1020408" cy="379656"/>
          </a:xfrm>
          <a:prstGeom prst="rect">
            <a:avLst/>
          </a:prstGeom>
        </p:spPr>
        <p:txBody>
          <a:bodyPr wrap="square" rtlCol="0">
            <a:spAutoFit/>
          </a:bodyPr>
          <a:lstStyle/>
          <a:p>
            <a:pPr algn="ctr" defTabSz="1219170" fontAlgn="base">
              <a:spcBef>
                <a:spcPct val="20000"/>
              </a:spcBef>
              <a:spcAft>
                <a:spcPct val="0"/>
              </a:spcAft>
              <a:buClr>
                <a:srgbClr val="575756"/>
              </a:buClr>
            </a:pPr>
            <a:r>
              <a:rPr lang="en-GB" sz="1867" kern="0" noProof="0" dirty="0">
                <a:solidFill>
                  <a:schemeClr val="bg1"/>
                </a:solidFill>
                <a:latin typeface="Arial" panose="020B0604020202020204" pitchFamily="34" charset="0"/>
                <a:cs typeface="Arial" panose="020B0604020202020204" pitchFamily="34" charset="0"/>
              </a:rPr>
              <a:t>£18</a:t>
            </a:r>
          </a:p>
        </p:txBody>
      </p:sp>
      <p:sp>
        <p:nvSpPr>
          <p:cNvPr id="165" name="Cylinder 164">
            <a:extLst>
              <a:ext uri="{FF2B5EF4-FFF2-40B4-BE49-F238E27FC236}">
                <a16:creationId xmlns:a16="http://schemas.microsoft.com/office/drawing/2014/main" id="{204D2F9C-C3D5-CDE4-B80C-ACBBC90B17AE}"/>
              </a:ext>
            </a:extLst>
          </p:cNvPr>
          <p:cNvSpPr/>
          <p:nvPr/>
        </p:nvSpPr>
        <p:spPr bwMode="auto">
          <a:xfrm>
            <a:off x="3926832" y="524727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66" name="Cylinder 165">
            <a:extLst>
              <a:ext uri="{FF2B5EF4-FFF2-40B4-BE49-F238E27FC236}">
                <a16:creationId xmlns:a16="http://schemas.microsoft.com/office/drawing/2014/main" id="{99F064AA-65FC-A768-021F-347ADC08FCC9}"/>
              </a:ext>
            </a:extLst>
          </p:cNvPr>
          <p:cNvSpPr/>
          <p:nvPr/>
        </p:nvSpPr>
        <p:spPr bwMode="auto">
          <a:xfrm>
            <a:off x="3926832" y="509243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67" name="Cylinder 166">
            <a:extLst>
              <a:ext uri="{FF2B5EF4-FFF2-40B4-BE49-F238E27FC236}">
                <a16:creationId xmlns:a16="http://schemas.microsoft.com/office/drawing/2014/main" id="{42C845DA-9FE6-7A0F-9D00-D5DB8C01F584}"/>
              </a:ext>
            </a:extLst>
          </p:cNvPr>
          <p:cNvSpPr/>
          <p:nvPr/>
        </p:nvSpPr>
        <p:spPr bwMode="auto">
          <a:xfrm>
            <a:off x="3926832" y="493759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68" name="Cylinder 167">
            <a:extLst>
              <a:ext uri="{FF2B5EF4-FFF2-40B4-BE49-F238E27FC236}">
                <a16:creationId xmlns:a16="http://schemas.microsoft.com/office/drawing/2014/main" id="{CDEBFA23-F44D-1709-6F27-0C9F1C57A50E}"/>
              </a:ext>
            </a:extLst>
          </p:cNvPr>
          <p:cNvSpPr/>
          <p:nvPr/>
        </p:nvSpPr>
        <p:spPr bwMode="auto">
          <a:xfrm>
            <a:off x="3926832" y="478276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69" name="Cylinder 168">
            <a:extLst>
              <a:ext uri="{FF2B5EF4-FFF2-40B4-BE49-F238E27FC236}">
                <a16:creationId xmlns:a16="http://schemas.microsoft.com/office/drawing/2014/main" id="{0A3698E0-9314-9200-646F-81BC562DE8A1}"/>
              </a:ext>
            </a:extLst>
          </p:cNvPr>
          <p:cNvSpPr/>
          <p:nvPr/>
        </p:nvSpPr>
        <p:spPr bwMode="auto">
          <a:xfrm>
            <a:off x="3926832" y="462792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0" name="Cylinder 169">
            <a:extLst>
              <a:ext uri="{FF2B5EF4-FFF2-40B4-BE49-F238E27FC236}">
                <a16:creationId xmlns:a16="http://schemas.microsoft.com/office/drawing/2014/main" id="{3070BA75-4B84-E408-AA73-B91BA6FCC087}"/>
              </a:ext>
            </a:extLst>
          </p:cNvPr>
          <p:cNvSpPr/>
          <p:nvPr/>
        </p:nvSpPr>
        <p:spPr bwMode="auto">
          <a:xfrm>
            <a:off x="3926832" y="4473088"/>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1" name="Cylinder 170">
            <a:extLst>
              <a:ext uri="{FF2B5EF4-FFF2-40B4-BE49-F238E27FC236}">
                <a16:creationId xmlns:a16="http://schemas.microsoft.com/office/drawing/2014/main" id="{110014E6-4AAE-A940-89C8-4DF91EAA9369}"/>
              </a:ext>
            </a:extLst>
          </p:cNvPr>
          <p:cNvSpPr/>
          <p:nvPr/>
        </p:nvSpPr>
        <p:spPr bwMode="auto">
          <a:xfrm>
            <a:off x="3926832" y="431825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2" name="Cylinder 171">
            <a:extLst>
              <a:ext uri="{FF2B5EF4-FFF2-40B4-BE49-F238E27FC236}">
                <a16:creationId xmlns:a16="http://schemas.microsoft.com/office/drawing/2014/main" id="{DFF4A215-D3D0-7A20-DEB7-EBA921185D58}"/>
              </a:ext>
            </a:extLst>
          </p:cNvPr>
          <p:cNvSpPr/>
          <p:nvPr/>
        </p:nvSpPr>
        <p:spPr bwMode="auto">
          <a:xfrm>
            <a:off x="3926832" y="416341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3" name="Cylinder 172">
            <a:extLst>
              <a:ext uri="{FF2B5EF4-FFF2-40B4-BE49-F238E27FC236}">
                <a16:creationId xmlns:a16="http://schemas.microsoft.com/office/drawing/2014/main" id="{78F9BB5E-57BC-5A6D-196E-D6335A0E3D5C}"/>
              </a:ext>
            </a:extLst>
          </p:cNvPr>
          <p:cNvSpPr/>
          <p:nvPr/>
        </p:nvSpPr>
        <p:spPr bwMode="auto">
          <a:xfrm>
            <a:off x="3926832" y="400858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4" name="Cylinder 173">
            <a:extLst>
              <a:ext uri="{FF2B5EF4-FFF2-40B4-BE49-F238E27FC236}">
                <a16:creationId xmlns:a16="http://schemas.microsoft.com/office/drawing/2014/main" id="{90479062-F143-629F-1E0F-238387F21E79}"/>
              </a:ext>
            </a:extLst>
          </p:cNvPr>
          <p:cNvSpPr/>
          <p:nvPr/>
        </p:nvSpPr>
        <p:spPr bwMode="auto">
          <a:xfrm>
            <a:off x="3926832" y="385374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5" name="Cylinder 174">
            <a:extLst>
              <a:ext uri="{FF2B5EF4-FFF2-40B4-BE49-F238E27FC236}">
                <a16:creationId xmlns:a16="http://schemas.microsoft.com/office/drawing/2014/main" id="{13019B64-6C93-DEC3-F97C-1560D58EB882}"/>
              </a:ext>
            </a:extLst>
          </p:cNvPr>
          <p:cNvSpPr/>
          <p:nvPr/>
        </p:nvSpPr>
        <p:spPr bwMode="auto">
          <a:xfrm>
            <a:off x="3926832" y="3698908"/>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6" name="Cylinder 175">
            <a:extLst>
              <a:ext uri="{FF2B5EF4-FFF2-40B4-BE49-F238E27FC236}">
                <a16:creationId xmlns:a16="http://schemas.microsoft.com/office/drawing/2014/main" id="{3408BD7B-B9FA-8400-3B71-CECD65FA2D9B}"/>
              </a:ext>
            </a:extLst>
          </p:cNvPr>
          <p:cNvSpPr/>
          <p:nvPr/>
        </p:nvSpPr>
        <p:spPr bwMode="auto">
          <a:xfrm>
            <a:off x="3926832" y="354407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7" name="Cylinder 176">
            <a:extLst>
              <a:ext uri="{FF2B5EF4-FFF2-40B4-BE49-F238E27FC236}">
                <a16:creationId xmlns:a16="http://schemas.microsoft.com/office/drawing/2014/main" id="{B86914B0-5B5A-54D5-98FF-561CD4F233F4}"/>
              </a:ext>
            </a:extLst>
          </p:cNvPr>
          <p:cNvSpPr/>
          <p:nvPr/>
        </p:nvSpPr>
        <p:spPr bwMode="auto">
          <a:xfrm>
            <a:off x="3926832" y="338923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8" name="Cylinder 177">
            <a:extLst>
              <a:ext uri="{FF2B5EF4-FFF2-40B4-BE49-F238E27FC236}">
                <a16:creationId xmlns:a16="http://schemas.microsoft.com/office/drawing/2014/main" id="{44DD6C70-BBB1-972A-20C4-E149F573680F}"/>
              </a:ext>
            </a:extLst>
          </p:cNvPr>
          <p:cNvSpPr/>
          <p:nvPr/>
        </p:nvSpPr>
        <p:spPr bwMode="auto">
          <a:xfrm>
            <a:off x="3926832" y="323440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79" name="Cylinder 178">
            <a:extLst>
              <a:ext uri="{FF2B5EF4-FFF2-40B4-BE49-F238E27FC236}">
                <a16:creationId xmlns:a16="http://schemas.microsoft.com/office/drawing/2014/main" id="{665459B0-E13D-15D1-1369-B7CDC21AA8B8}"/>
              </a:ext>
            </a:extLst>
          </p:cNvPr>
          <p:cNvSpPr/>
          <p:nvPr/>
        </p:nvSpPr>
        <p:spPr bwMode="auto">
          <a:xfrm>
            <a:off x="3926832" y="307956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80" name="Cylinder 179">
            <a:extLst>
              <a:ext uri="{FF2B5EF4-FFF2-40B4-BE49-F238E27FC236}">
                <a16:creationId xmlns:a16="http://schemas.microsoft.com/office/drawing/2014/main" id="{C8DA89D9-EA81-7AFF-EEEA-4563992BC213}"/>
              </a:ext>
            </a:extLst>
          </p:cNvPr>
          <p:cNvSpPr/>
          <p:nvPr/>
        </p:nvSpPr>
        <p:spPr bwMode="auto">
          <a:xfrm>
            <a:off x="3926832" y="2924728"/>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81" name="Cylinder 180">
            <a:extLst>
              <a:ext uri="{FF2B5EF4-FFF2-40B4-BE49-F238E27FC236}">
                <a16:creationId xmlns:a16="http://schemas.microsoft.com/office/drawing/2014/main" id="{36D253C9-EF7B-62D0-9543-A5C71743FA1D}"/>
              </a:ext>
            </a:extLst>
          </p:cNvPr>
          <p:cNvSpPr/>
          <p:nvPr/>
        </p:nvSpPr>
        <p:spPr bwMode="auto">
          <a:xfrm>
            <a:off x="3926832" y="2769892"/>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182" name="Cylinder 181">
            <a:extLst>
              <a:ext uri="{FF2B5EF4-FFF2-40B4-BE49-F238E27FC236}">
                <a16:creationId xmlns:a16="http://schemas.microsoft.com/office/drawing/2014/main" id="{ADD244EF-727E-8444-03DF-C7AB356154FE}"/>
              </a:ext>
            </a:extLst>
          </p:cNvPr>
          <p:cNvSpPr/>
          <p:nvPr/>
        </p:nvSpPr>
        <p:spPr bwMode="auto">
          <a:xfrm>
            <a:off x="3926832" y="261505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02" name="Cylinder 201">
            <a:extLst>
              <a:ext uri="{FF2B5EF4-FFF2-40B4-BE49-F238E27FC236}">
                <a16:creationId xmlns:a16="http://schemas.microsoft.com/office/drawing/2014/main" id="{5457E427-D1B6-2697-D915-C5A488E9774A}"/>
              </a:ext>
            </a:extLst>
          </p:cNvPr>
          <p:cNvSpPr/>
          <p:nvPr/>
        </p:nvSpPr>
        <p:spPr bwMode="auto">
          <a:xfrm>
            <a:off x="2274783" y="525545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03" name="Cylinder 202">
            <a:extLst>
              <a:ext uri="{FF2B5EF4-FFF2-40B4-BE49-F238E27FC236}">
                <a16:creationId xmlns:a16="http://schemas.microsoft.com/office/drawing/2014/main" id="{728B9DA9-7CDF-DEE2-77EE-4F8752931C70}"/>
              </a:ext>
            </a:extLst>
          </p:cNvPr>
          <p:cNvSpPr/>
          <p:nvPr/>
        </p:nvSpPr>
        <p:spPr bwMode="auto">
          <a:xfrm>
            <a:off x="2274783" y="510061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04" name="Cylinder 203">
            <a:extLst>
              <a:ext uri="{FF2B5EF4-FFF2-40B4-BE49-F238E27FC236}">
                <a16:creationId xmlns:a16="http://schemas.microsoft.com/office/drawing/2014/main" id="{BDB2ED33-80CB-067D-E3CF-F02F405B1B1E}"/>
              </a:ext>
            </a:extLst>
          </p:cNvPr>
          <p:cNvSpPr/>
          <p:nvPr/>
        </p:nvSpPr>
        <p:spPr bwMode="auto">
          <a:xfrm>
            <a:off x="2274783" y="494577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05" name="Cylinder 204">
            <a:extLst>
              <a:ext uri="{FF2B5EF4-FFF2-40B4-BE49-F238E27FC236}">
                <a16:creationId xmlns:a16="http://schemas.microsoft.com/office/drawing/2014/main" id="{DEEDE2E9-3C1B-DA77-CC8B-D9488D6B276B}"/>
              </a:ext>
            </a:extLst>
          </p:cNvPr>
          <p:cNvSpPr/>
          <p:nvPr/>
        </p:nvSpPr>
        <p:spPr bwMode="auto">
          <a:xfrm>
            <a:off x="2274783" y="4790941"/>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06" name="Cylinder 205">
            <a:extLst>
              <a:ext uri="{FF2B5EF4-FFF2-40B4-BE49-F238E27FC236}">
                <a16:creationId xmlns:a16="http://schemas.microsoft.com/office/drawing/2014/main" id="{6C1E7877-8D0B-43DE-6336-E4AB17E2D73F}"/>
              </a:ext>
            </a:extLst>
          </p:cNvPr>
          <p:cNvSpPr/>
          <p:nvPr/>
        </p:nvSpPr>
        <p:spPr bwMode="auto">
          <a:xfrm>
            <a:off x="2274783" y="463610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07" name="Cylinder 206">
            <a:extLst>
              <a:ext uri="{FF2B5EF4-FFF2-40B4-BE49-F238E27FC236}">
                <a16:creationId xmlns:a16="http://schemas.microsoft.com/office/drawing/2014/main" id="{7500F866-05C0-AF3E-4B48-4D325FFE25DD}"/>
              </a:ext>
            </a:extLst>
          </p:cNvPr>
          <p:cNvSpPr/>
          <p:nvPr/>
        </p:nvSpPr>
        <p:spPr bwMode="auto">
          <a:xfrm>
            <a:off x="2274783" y="4481269"/>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08" name="Cylinder 207">
            <a:extLst>
              <a:ext uri="{FF2B5EF4-FFF2-40B4-BE49-F238E27FC236}">
                <a16:creationId xmlns:a16="http://schemas.microsoft.com/office/drawing/2014/main" id="{C53EF5ED-EF28-7CC9-5E5A-89A9C16F68CB}"/>
              </a:ext>
            </a:extLst>
          </p:cNvPr>
          <p:cNvSpPr/>
          <p:nvPr/>
        </p:nvSpPr>
        <p:spPr bwMode="auto">
          <a:xfrm>
            <a:off x="2274783" y="432643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09" name="Cylinder 208">
            <a:extLst>
              <a:ext uri="{FF2B5EF4-FFF2-40B4-BE49-F238E27FC236}">
                <a16:creationId xmlns:a16="http://schemas.microsoft.com/office/drawing/2014/main" id="{423453BC-32C3-1D1A-CB45-BC49ED7931EE}"/>
              </a:ext>
            </a:extLst>
          </p:cNvPr>
          <p:cNvSpPr/>
          <p:nvPr/>
        </p:nvSpPr>
        <p:spPr bwMode="auto">
          <a:xfrm>
            <a:off x="2274783" y="417159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0" name="Cylinder 209">
            <a:extLst>
              <a:ext uri="{FF2B5EF4-FFF2-40B4-BE49-F238E27FC236}">
                <a16:creationId xmlns:a16="http://schemas.microsoft.com/office/drawing/2014/main" id="{DCB52B61-07D9-91DA-CFB8-26ED5763B3DE}"/>
              </a:ext>
            </a:extLst>
          </p:cNvPr>
          <p:cNvSpPr/>
          <p:nvPr/>
        </p:nvSpPr>
        <p:spPr bwMode="auto">
          <a:xfrm>
            <a:off x="2274783" y="4016761"/>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1" name="Cylinder 210">
            <a:extLst>
              <a:ext uri="{FF2B5EF4-FFF2-40B4-BE49-F238E27FC236}">
                <a16:creationId xmlns:a16="http://schemas.microsoft.com/office/drawing/2014/main" id="{8BF82A01-0EB9-BE67-2123-32A1AE37BBC7}"/>
              </a:ext>
            </a:extLst>
          </p:cNvPr>
          <p:cNvSpPr/>
          <p:nvPr/>
        </p:nvSpPr>
        <p:spPr bwMode="auto">
          <a:xfrm>
            <a:off x="2274783" y="386192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2" name="Cylinder 211">
            <a:extLst>
              <a:ext uri="{FF2B5EF4-FFF2-40B4-BE49-F238E27FC236}">
                <a16:creationId xmlns:a16="http://schemas.microsoft.com/office/drawing/2014/main" id="{724BF7CC-9431-4A6E-74FF-71FE32B0A301}"/>
              </a:ext>
            </a:extLst>
          </p:cNvPr>
          <p:cNvSpPr/>
          <p:nvPr/>
        </p:nvSpPr>
        <p:spPr bwMode="auto">
          <a:xfrm>
            <a:off x="2274783" y="3707089"/>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3" name="Cylinder 212">
            <a:extLst>
              <a:ext uri="{FF2B5EF4-FFF2-40B4-BE49-F238E27FC236}">
                <a16:creationId xmlns:a16="http://schemas.microsoft.com/office/drawing/2014/main" id="{631EEF5A-2088-6FD9-C5A9-908E832B67A9}"/>
              </a:ext>
            </a:extLst>
          </p:cNvPr>
          <p:cNvSpPr/>
          <p:nvPr/>
        </p:nvSpPr>
        <p:spPr bwMode="auto">
          <a:xfrm>
            <a:off x="2274783" y="355225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4" name="Cylinder 213">
            <a:extLst>
              <a:ext uri="{FF2B5EF4-FFF2-40B4-BE49-F238E27FC236}">
                <a16:creationId xmlns:a16="http://schemas.microsoft.com/office/drawing/2014/main" id="{BCCA0C58-8C25-088A-0682-5A32DD83BB87}"/>
              </a:ext>
            </a:extLst>
          </p:cNvPr>
          <p:cNvSpPr/>
          <p:nvPr/>
        </p:nvSpPr>
        <p:spPr bwMode="auto">
          <a:xfrm>
            <a:off x="2274783" y="339741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5" name="Cylinder 214">
            <a:extLst>
              <a:ext uri="{FF2B5EF4-FFF2-40B4-BE49-F238E27FC236}">
                <a16:creationId xmlns:a16="http://schemas.microsoft.com/office/drawing/2014/main" id="{21E9AE0B-69A9-0EAD-1903-41FE37315CB2}"/>
              </a:ext>
            </a:extLst>
          </p:cNvPr>
          <p:cNvSpPr/>
          <p:nvPr/>
        </p:nvSpPr>
        <p:spPr bwMode="auto">
          <a:xfrm>
            <a:off x="2274783" y="3242581"/>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6" name="Cylinder 215">
            <a:extLst>
              <a:ext uri="{FF2B5EF4-FFF2-40B4-BE49-F238E27FC236}">
                <a16:creationId xmlns:a16="http://schemas.microsoft.com/office/drawing/2014/main" id="{8AC5E2D3-B867-BF31-9A3B-C527A65F3764}"/>
              </a:ext>
            </a:extLst>
          </p:cNvPr>
          <p:cNvSpPr/>
          <p:nvPr/>
        </p:nvSpPr>
        <p:spPr bwMode="auto">
          <a:xfrm>
            <a:off x="2274783" y="3087745"/>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7" name="Cylinder 216">
            <a:extLst>
              <a:ext uri="{FF2B5EF4-FFF2-40B4-BE49-F238E27FC236}">
                <a16:creationId xmlns:a16="http://schemas.microsoft.com/office/drawing/2014/main" id="{54F569D9-2C24-6B57-945C-27EC13FEF5FB}"/>
              </a:ext>
            </a:extLst>
          </p:cNvPr>
          <p:cNvSpPr/>
          <p:nvPr/>
        </p:nvSpPr>
        <p:spPr bwMode="auto">
          <a:xfrm>
            <a:off x="2274783" y="2932909"/>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8" name="Cylinder 217">
            <a:extLst>
              <a:ext uri="{FF2B5EF4-FFF2-40B4-BE49-F238E27FC236}">
                <a16:creationId xmlns:a16="http://schemas.microsoft.com/office/drawing/2014/main" id="{A57CC437-568A-841F-EC3B-FAC0D46ED7EC}"/>
              </a:ext>
            </a:extLst>
          </p:cNvPr>
          <p:cNvSpPr/>
          <p:nvPr/>
        </p:nvSpPr>
        <p:spPr bwMode="auto">
          <a:xfrm>
            <a:off x="2274783" y="2778073"/>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19" name="Cylinder 218">
            <a:extLst>
              <a:ext uri="{FF2B5EF4-FFF2-40B4-BE49-F238E27FC236}">
                <a16:creationId xmlns:a16="http://schemas.microsoft.com/office/drawing/2014/main" id="{7923AF7B-A7E7-3377-4648-0ADB3355BA35}"/>
              </a:ext>
            </a:extLst>
          </p:cNvPr>
          <p:cNvSpPr/>
          <p:nvPr/>
        </p:nvSpPr>
        <p:spPr bwMode="auto">
          <a:xfrm>
            <a:off x="2274783" y="2623237"/>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20" name="Cylinder 219">
            <a:extLst>
              <a:ext uri="{FF2B5EF4-FFF2-40B4-BE49-F238E27FC236}">
                <a16:creationId xmlns:a16="http://schemas.microsoft.com/office/drawing/2014/main" id="{7376E7D2-1AA8-D331-ADE3-BCAC9E78E743}"/>
              </a:ext>
            </a:extLst>
          </p:cNvPr>
          <p:cNvSpPr/>
          <p:nvPr/>
        </p:nvSpPr>
        <p:spPr bwMode="auto">
          <a:xfrm>
            <a:off x="2274783" y="2468401"/>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21" name="Cylinder 220">
            <a:extLst>
              <a:ext uri="{FF2B5EF4-FFF2-40B4-BE49-F238E27FC236}">
                <a16:creationId xmlns:a16="http://schemas.microsoft.com/office/drawing/2014/main" id="{35A29810-5D3C-A550-1C90-FF351A926D22}"/>
              </a:ext>
            </a:extLst>
          </p:cNvPr>
          <p:cNvSpPr/>
          <p:nvPr/>
        </p:nvSpPr>
        <p:spPr bwMode="auto">
          <a:xfrm>
            <a:off x="684527" y="2299336"/>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22" name="Cylinder 221">
            <a:extLst>
              <a:ext uri="{FF2B5EF4-FFF2-40B4-BE49-F238E27FC236}">
                <a16:creationId xmlns:a16="http://schemas.microsoft.com/office/drawing/2014/main" id="{9C1BE581-3D36-7E26-A41F-1D3D0DAB4D03}"/>
              </a:ext>
            </a:extLst>
          </p:cNvPr>
          <p:cNvSpPr/>
          <p:nvPr/>
        </p:nvSpPr>
        <p:spPr bwMode="auto">
          <a:xfrm>
            <a:off x="684527" y="2144500"/>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sp>
        <p:nvSpPr>
          <p:cNvPr id="223" name="Cylinder 222">
            <a:extLst>
              <a:ext uri="{FF2B5EF4-FFF2-40B4-BE49-F238E27FC236}">
                <a16:creationId xmlns:a16="http://schemas.microsoft.com/office/drawing/2014/main" id="{E1BC7DB8-9F0F-E325-A33D-01200E02041C}"/>
              </a:ext>
            </a:extLst>
          </p:cNvPr>
          <p:cNvSpPr/>
          <p:nvPr/>
        </p:nvSpPr>
        <p:spPr bwMode="auto">
          <a:xfrm>
            <a:off x="684527" y="1989664"/>
            <a:ext cx="1020408" cy="191688"/>
          </a:xfrm>
          <a:prstGeom prst="can">
            <a:avLst/>
          </a:prstGeom>
          <a:solidFill>
            <a:srgbClr val="FCB900"/>
          </a:solidFill>
          <a:ln w="12700"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1219170" eaLnBrk="0" fontAlgn="base" hangingPunct="0">
              <a:lnSpc>
                <a:spcPct val="85000"/>
              </a:lnSpc>
              <a:spcBef>
                <a:spcPct val="0"/>
              </a:spcBef>
              <a:spcAft>
                <a:spcPts val="1600"/>
              </a:spcAft>
            </a:pPr>
            <a:endParaRPr lang="en-GB" sz="1600" noProof="0" dirty="0">
              <a:solidFill>
                <a:srgbClr val="5F5F5F"/>
              </a:solidFill>
              <a:latin typeface="Arial" panose="020B0604020202020204" pitchFamily="34" charset="0"/>
              <a:cs typeface="Arial" panose="020B0604020202020204" pitchFamily="34" charset="0"/>
            </a:endParaRPr>
          </a:p>
        </p:txBody>
      </p:sp>
      <p:graphicFrame>
        <p:nvGraphicFramePr>
          <p:cNvPr id="62" name="Table 61">
            <a:extLst>
              <a:ext uri="{FF2B5EF4-FFF2-40B4-BE49-F238E27FC236}">
                <a16:creationId xmlns:a16="http://schemas.microsoft.com/office/drawing/2014/main" id="{6DD29C71-06A4-5103-1EEE-5CE672300371}"/>
              </a:ext>
            </a:extLst>
          </p:cNvPr>
          <p:cNvGraphicFramePr>
            <a:graphicFrameLocks noGrp="1"/>
          </p:cNvGraphicFramePr>
          <p:nvPr>
            <p:extLst>
              <p:ext uri="{D42A27DB-BD31-4B8C-83A1-F6EECF244321}">
                <p14:modId xmlns:p14="http://schemas.microsoft.com/office/powerpoint/2010/main" val="1668031086"/>
              </p:ext>
            </p:extLst>
          </p:nvPr>
        </p:nvGraphicFramePr>
        <p:xfrm>
          <a:off x="339424" y="5477833"/>
          <a:ext cx="11513152" cy="1010063"/>
        </p:xfrm>
        <a:graphic>
          <a:graphicData uri="http://schemas.openxmlformats.org/drawingml/2006/table">
            <a:tbl>
              <a:tblPr/>
              <a:tblGrid>
                <a:gridCol w="1644736">
                  <a:extLst>
                    <a:ext uri="{9D8B030D-6E8A-4147-A177-3AD203B41FA5}">
                      <a16:colId xmlns:a16="http://schemas.microsoft.com/office/drawing/2014/main" val="554915779"/>
                    </a:ext>
                  </a:extLst>
                </a:gridCol>
                <a:gridCol w="1644736">
                  <a:extLst>
                    <a:ext uri="{9D8B030D-6E8A-4147-A177-3AD203B41FA5}">
                      <a16:colId xmlns:a16="http://schemas.microsoft.com/office/drawing/2014/main" val="770188763"/>
                    </a:ext>
                  </a:extLst>
                </a:gridCol>
                <a:gridCol w="1644736">
                  <a:extLst>
                    <a:ext uri="{9D8B030D-6E8A-4147-A177-3AD203B41FA5}">
                      <a16:colId xmlns:a16="http://schemas.microsoft.com/office/drawing/2014/main" val="1343748981"/>
                    </a:ext>
                  </a:extLst>
                </a:gridCol>
                <a:gridCol w="1644736">
                  <a:extLst>
                    <a:ext uri="{9D8B030D-6E8A-4147-A177-3AD203B41FA5}">
                      <a16:colId xmlns:a16="http://schemas.microsoft.com/office/drawing/2014/main" val="2362718689"/>
                    </a:ext>
                  </a:extLst>
                </a:gridCol>
                <a:gridCol w="1644736">
                  <a:extLst>
                    <a:ext uri="{9D8B030D-6E8A-4147-A177-3AD203B41FA5}">
                      <a16:colId xmlns:a16="http://schemas.microsoft.com/office/drawing/2014/main" val="2527955994"/>
                    </a:ext>
                  </a:extLst>
                </a:gridCol>
                <a:gridCol w="1644736">
                  <a:extLst>
                    <a:ext uri="{9D8B030D-6E8A-4147-A177-3AD203B41FA5}">
                      <a16:colId xmlns:a16="http://schemas.microsoft.com/office/drawing/2014/main" val="1138371254"/>
                    </a:ext>
                  </a:extLst>
                </a:gridCol>
                <a:gridCol w="1644736">
                  <a:extLst>
                    <a:ext uri="{9D8B030D-6E8A-4147-A177-3AD203B41FA5}">
                      <a16:colId xmlns:a16="http://schemas.microsoft.com/office/drawing/2014/main" val="2565357720"/>
                    </a:ext>
                  </a:extLst>
                </a:gridCol>
              </a:tblGrid>
              <a:tr h="1010063">
                <a:tc>
                  <a:txBody>
                    <a:bodyPr/>
                    <a:lstStyle/>
                    <a:p>
                      <a:pPr algn="ctr" fontAlgn="b"/>
                      <a:r>
                        <a:rPr lang="en-GB" sz="1300" b="1" i="0" u="none" strike="noStrike" noProof="0" dirty="0">
                          <a:solidFill>
                            <a:schemeClr val="bg1"/>
                          </a:solidFill>
                          <a:effectLst/>
                          <a:latin typeface="+mn-lt"/>
                        </a:rPr>
                        <a:t>Prevention</a:t>
                      </a:r>
                      <a:endParaRPr lang="en-GB" sz="900" b="0" i="1" u="none" strike="noStrike" noProof="0" dirty="0">
                        <a:solidFill>
                          <a:schemeClr val="bg1"/>
                        </a:solidFill>
                        <a:effectLst/>
                        <a:latin typeface="+mn-lt"/>
                      </a:endParaRPr>
                    </a:p>
                    <a:p>
                      <a:pPr algn="ctr" fontAlgn="b"/>
                      <a:r>
                        <a:rPr lang="en-GB" sz="900" b="0" i="1" u="none" strike="noStrike" noProof="0" dirty="0">
                          <a:solidFill>
                            <a:schemeClr val="bg1"/>
                          </a:solidFill>
                          <a:effectLst/>
                          <a:latin typeface="+mn-lt"/>
                        </a:rPr>
                        <a:t>Measures that help prevent unwanted behaviour from happening in the first place</a:t>
                      </a:r>
                    </a:p>
                  </a:txBody>
                  <a:tcPr marL="6351" marR="6351" marT="6351" marB="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300" b="1" i="0" u="none" strike="noStrike" noProof="0" dirty="0">
                          <a:solidFill>
                            <a:schemeClr val="bg1"/>
                          </a:solidFill>
                          <a:effectLst/>
                          <a:latin typeface="+mn-lt"/>
                        </a:rPr>
                        <a:t>Action</a:t>
                      </a:r>
                      <a:endParaRPr lang="en-GB" sz="900" b="0" i="1" u="none" strike="noStrike" noProof="0" dirty="0">
                        <a:solidFill>
                          <a:schemeClr val="bg1"/>
                        </a:solidFill>
                        <a:effectLst/>
                        <a:latin typeface="+mn-lt"/>
                      </a:endParaRPr>
                    </a:p>
                    <a:p>
                      <a:pPr algn="ctr" fontAlgn="b"/>
                      <a:r>
                        <a:rPr lang="en-GB" sz="900" b="0" i="1" u="none" strike="noStrike" noProof="0" dirty="0">
                          <a:solidFill>
                            <a:schemeClr val="bg1"/>
                          </a:solidFill>
                          <a:effectLst/>
                          <a:latin typeface="+mn-lt"/>
                        </a:rPr>
                        <a:t>The steps taken by authorities to investigate and review the incident</a:t>
                      </a:r>
                    </a:p>
                  </a:txBody>
                  <a:tcPr marL="6351" marR="6351" marT="6351" marB="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300" b="1" i="0" u="none" strike="noStrike" noProof="0" dirty="0">
                          <a:solidFill>
                            <a:schemeClr val="bg1"/>
                          </a:solidFill>
                          <a:effectLst/>
                          <a:latin typeface="+mn-lt"/>
                        </a:rPr>
                        <a:t>Support </a:t>
                      </a:r>
                      <a:endParaRPr lang="en-GB" sz="900" b="0" i="1" u="none" strike="noStrike" noProof="0" dirty="0">
                        <a:solidFill>
                          <a:schemeClr val="bg1"/>
                        </a:solidFill>
                        <a:effectLst/>
                        <a:latin typeface="+mn-lt"/>
                      </a:endParaRPr>
                    </a:p>
                    <a:p>
                      <a:pPr marL="0" marR="0" lvl="0" indent="0" algn="ctr" defTabSz="685800" rtl="0" eaLnBrk="1" fontAlgn="b" latinLnBrk="0" hangingPunct="1">
                        <a:lnSpc>
                          <a:spcPct val="100000"/>
                        </a:lnSpc>
                        <a:spcBef>
                          <a:spcPts val="0"/>
                        </a:spcBef>
                        <a:spcAft>
                          <a:spcPts val="0"/>
                        </a:spcAft>
                        <a:buClrTx/>
                        <a:buSzTx/>
                        <a:buFontTx/>
                        <a:buNone/>
                        <a:tabLst/>
                        <a:defRPr/>
                      </a:pPr>
                      <a:r>
                        <a:rPr lang="en-GB" sz="900" b="0" i="1" u="none" strike="noStrike" noProof="0" dirty="0">
                          <a:solidFill>
                            <a:schemeClr val="bg1"/>
                          </a:solidFill>
                          <a:effectLst/>
                          <a:latin typeface="+mn-lt"/>
                        </a:rPr>
                        <a:t>Immediate help from transport staff or responders when an incident happens</a:t>
                      </a:r>
                    </a:p>
                  </a:txBody>
                  <a:tcPr marL="6351" marR="6351" marT="6351" marB="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300" b="1" i="0" u="none" strike="noStrike" noProof="0" dirty="0">
                          <a:solidFill>
                            <a:srgbClr val="000000"/>
                          </a:solidFill>
                          <a:effectLst/>
                          <a:latin typeface="+mn-lt"/>
                        </a:rPr>
                        <a:t>Accessibility</a:t>
                      </a:r>
                      <a:endParaRPr lang="en-GB" sz="900" b="0" i="0" u="none" strike="noStrike" noProof="0" dirty="0">
                        <a:solidFill>
                          <a:srgbClr val="000000"/>
                        </a:solidFill>
                        <a:effectLst/>
                        <a:latin typeface="+mn-lt"/>
                      </a:endParaRPr>
                    </a:p>
                    <a:p>
                      <a:pPr marL="0" marR="0" lvl="0" indent="0" algn="ctr" defTabSz="685800" rtl="0" eaLnBrk="1" fontAlgn="b" latinLnBrk="0" hangingPunct="1">
                        <a:lnSpc>
                          <a:spcPct val="100000"/>
                        </a:lnSpc>
                        <a:spcBef>
                          <a:spcPts val="0"/>
                        </a:spcBef>
                        <a:spcAft>
                          <a:spcPts val="0"/>
                        </a:spcAft>
                        <a:buClrTx/>
                        <a:buSzTx/>
                        <a:buFontTx/>
                        <a:buNone/>
                        <a:tabLst/>
                        <a:defRPr/>
                      </a:pPr>
                      <a:r>
                        <a:rPr lang="en-GB" sz="900" b="0" i="1" u="none" strike="noStrike" noProof="0" dirty="0">
                          <a:solidFill>
                            <a:srgbClr val="000000"/>
                          </a:solidFill>
                          <a:effectLst/>
                          <a:latin typeface="+mn-lt"/>
                        </a:rPr>
                        <a:t>Ensuring everyone can report incidents and access support regardless of their needs or circumstances</a:t>
                      </a:r>
                    </a:p>
                  </a:txBody>
                  <a:tcPr marL="6351" marR="6351" marT="6351" marB="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GB" sz="1300" b="1" i="0" u="none" strike="noStrike" noProof="0" dirty="0">
                          <a:solidFill>
                            <a:srgbClr val="000000"/>
                          </a:solidFill>
                          <a:effectLst/>
                          <a:latin typeface="+mn-lt"/>
                        </a:rPr>
                        <a:t>Report </a:t>
                      </a:r>
                      <a:endParaRPr lang="en-GB" sz="900" b="0" i="1" u="none" strike="noStrike" noProof="0" dirty="0">
                        <a:solidFill>
                          <a:srgbClr val="000000"/>
                        </a:solidFill>
                        <a:effectLst/>
                        <a:latin typeface="+mn-lt"/>
                      </a:endParaRPr>
                    </a:p>
                    <a:p>
                      <a:pPr algn="ctr" fontAlgn="b"/>
                      <a:r>
                        <a:rPr lang="en-GB" sz="900" b="0" i="1" u="none" strike="noStrike" noProof="0" dirty="0">
                          <a:solidFill>
                            <a:srgbClr val="000000"/>
                          </a:solidFill>
                          <a:effectLst/>
                          <a:latin typeface="+mn-lt"/>
                        </a:rPr>
                        <a:t>The process of reporting the unwanted behaviour to the authorities</a:t>
                      </a:r>
                    </a:p>
                  </a:txBody>
                  <a:tcPr marL="6351" marR="6351" marT="6351" marB="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300" b="1" i="0" u="none" strike="noStrike" noProof="0" dirty="0">
                          <a:solidFill>
                            <a:srgbClr val="000000"/>
                          </a:solidFill>
                          <a:effectLst/>
                          <a:latin typeface="+mn-lt"/>
                        </a:rPr>
                        <a:t>Awareness</a:t>
                      </a:r>
                      <a:endParaRPr lang="en-GB" sz="900" b="0" i="1" u="none" strike="noStrike" noProof="0" dirty="0">
                        <a:solidFill>
                          <a:srgbClr val="000000"/>
                        </a:solidFill>
                        <a:effectLst/>
                        <a:latin typeface="+mn-lt"/>
                      </a:endParaRPr>
                    </a:p>
                    <a:p>
                      <a:pPr marL="0" marR="0" lvl="0" indent="0" algn="ctr" defTabSz="685800" rtl="0" eaLnBrk="1" fontAlgn="b" latinLnBrk="0" hangingPunct="1">
                        <a:lnSpc>
                          <a:spcPct val="100000"/>
                        </a:lnSpc>
                        <a:spcBef>
                          <a:spcPts val="0"/>
                        </a:spcBef>
                        <a:spcAft>
                          <a:spcPts val="0"/>
                        </a:spcAft>
                        <a:buClrTx/>
                        <a:buSzTx/>
                        <a:buFontTx/>
                        <a:buNone/>
                        <a:tabLst/>
                        <a:defRPr/>
                      </a:pPr>
                      <a:r>
                        <a:rPr lang="en-GB" sz="900" b="0" i="1" u="none" strike="noStrike" noProof="0" dirty="0">
                          <a:solidFill>
                            <a:srgbClr val="000000"/>
                          </a:solidFill>
                          <a:effectLst/>
                          <a:latin typeface="+mn-lt"/>
                        </a:rPr>
                        <a:t>Making sure people know how and where to report unwanted behaviour</a:t>
                      </a:r>
                    </a:p>
                  </a:txBody>
                  <a:tcPr marL="6351" marR="6351" marT="6351" marB="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1300" b="1" i="0" u="none" strike="noStrike" noProof="0" dirty="0">
                          <a:solidFill>
                            <a:srgbClr val="000000"/>
                          </a:solidFill>
                          <a:effectLst/>
                          <a:latin typeface="+mn-lt"/>
                        </a:rPr>
                        <a:t>Feedback</a:t>
                      </a:r>
                      <a:endParaRPr lang="en-GB" sz="900" b="0" i="1" u="none" strike="noStrike" noProof="0" dirty="0">
                        <a:solidFill>
                          <a:srgbClr val="000000"/>
                        </a:solidFill>
                        <a:effectLst/>
                        <a:latin typeface="+mn-lt"/>
                      </a:endParaRPr>
                    </a:p>
                    <a:p>
                      <a:pPr marL="0" marR="0" lvl="0" indent="0" algn="ctr" defTabSz="685800" rtl="0" eaLnBrk="1" fontAlgn="b" latinLnBrk="0" hangingPunct="1">
                        <a:lnSpc>
                          <a:spcPct val="100000"/>
                        </a:lnSpc>
                        <a:spcBef>
                          <a:spcPts val="0"/>
                        </a:spcBef>
                        <a:spcAft>
                          <a:spcPts val="0"/>
                        </a:spcAft>
                        <a:buClrTx/>
                        <a:buSzTx/>
                        <a:buFontTx/>
                        <a:buNone/>
                        <a:tabLst/>
                        <a:defRPr/>
                      </a:pPr>
                      <a:r>
                        <a:rPr lang="en-GB" sz="900" b="0" i="1" u="none" strike="noStrike" noProof="0" dirty="0">
                          <a:solidFill>
                            <a:srgbClr val="000000"/>
                          </a:solidFill>
                          <a:effectLst/>
                          <a:latin typeface="+mn-lt"/>
                        </a:rPr>
                        <a:t>Updates and communication about the progress and outcomes of reports</a:t>
                      </a:r>
                    </a:p>
                  </a:txBody>
                  <a:tcPr marL="6351" marR="6351" marT="6351" marB="0">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9601237"/>
                  </a:ext>
                </a:extLst>
              </a:tr>
            </a:tbl>
          </a:graphicData>
        </a:graphic>
      </p:graphicFrame>
      <p:sp>
        <p:nvSpPr>
          <p:cNvPr id="24" name="Rectangle 23">
            <a:extLst>
              <a:ext uri="{FF2B5EF4-FFF2-40B4-BE49-F238E27FC236}">
                <a16:creationId xmlns:a16="http://schemas.microsoft.com/office/drawing/2014/main" id="{B902698A-F47A-CD48-040B-EA16DCC419EE}"/>
              </a:ext>
            </a:extLst>
          </p:cNvPr>
          <p:cNvSpPr/>
          <p:nvPr/>
        </p:nvSpPr>
        <p:spPr>
          <a:xfrm>
            <a:off x="5953127" y="1717066"/>
            <a:ext cx="3329419" cy="903757"/>
          </a:xfrm>
          <a:prstGeom prst="rect">
            <a:avLst/>
          </a:prstGeom>
          <a:noFill/>
          <a:ln w="12700">
            <a:solidFill>
              <a:srgbClr val="1F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0952">
              <a:lnSpc>
                <a:spcPct val="112000"/>
              </a:lnSpc>
              <a:buClr>
                <a:srgbClr val="FFAA00"/>
              </a:buClr>
            </a:pPr>
            <a:r>
              <a:rPr lang="en-GB" sz="1200" noProof="0" dirty="0">
                <a:solidFill>
                  <a:srgbClr val="000000"/>
                </a:solidFill>
                <a:latin typeface="Arial" panose="020B0604020202020204" pitchFamily="34" charset="0"/>
                <a:cs typeface="Arial" panose="020B0604020202020204" pitchFamily="34" charset="0"/>
              </a:rPr>
              <a:t>These findings remain consistent across both individuals who have experienced unwanted behaviour and those who have previously reported such experiences</a:t>
            </a:r>
          </a:p>
        </p:txBody>
      </p:sp>
      <p:cxnSp>
        <p:nvCxnSpPr>
          <p:cNvPr id="33" name="Straight Arrow Connector 32">
            <a:extLst>
              <a:ext uri="{FF2B5EF4-FFF2-40B4-BE49-F238E27FC236}">
                <a16:creationId xmlns:a16="http://schemas.microsoft.com/office/drawing/2014/main" id="{6A683A31-1A23-F332-C80C-D1AC29832EE2}"/>
              </a:ext>
            </a:extLst>
          </p:cNvPr>
          <p:cNvCxnSpPr/>
          <p:nvPr/>
        </p:nvCxnSpPr>
        <p:spPr bwMode="auto">
          <a:xfrm>
            <a:off x="5329595" y="2157817"/>
            <a:ext cx="553968" cy="0"/>
          </a:xfrm>
          <a:prstGeom prst="straightConnector1">
            <a:avLst/>
          </a:prstGeom>
          <a:noFill/>
          <a:ln w="9525" cap="flat" cmpd="sng" algn="ctr">
            <a:solidFill>
              <a:srgbClr val="1F497D"/>
            </a:solidFill>
            <a:prstDash val="solid"/>
            <a:round/>
            <a:headEnd type="none" w="med" len="med"/>
            <a:tailEnd type="triangle"/>
          </a:ln>
          <a:effectLst/>
        </p:spPr>
      </p:cxnSp>
      <p:sp>
        <p:nvSpPr>
          <p:cNvPr id="26" name="Rectangle 25">
            <a:extLst>
              <a:ext uri="{FF2B5EF4-FFF2-40B4-BE49-F238E27FC236}">
                <a16:creationId xmlns:a16="http://schemas.microsoft.com/office/drawing/2014/main" id="{ABE0FEA7-4EE8-7805-7F46-24DBB289F90B}"/>
              </a:ext>
            </a:extLst>
          </p:cNvPr>
          <p:cNvSpPr/>
          <p:nvPr/>
        </p:nvSpPr>
        <p:spPr>
          <a:xfrm>
            <a:off x="0" y="6455363"/>
            <a:ext cx="12192000" cy="42624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54984932"/>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B53EF-A58F-68E9-7B1B-D889ED2AA3E2}"/>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35E4AFE7-868B-7139-6665-3992BD55C37B}"/>
              </a:ext>
            </a:extLst>
          </p:cNvPr>
          <p:cNvSpPr/>
          <p:nvPr/>
        </p:nvSpPr>
        <p:spPr>
          <a:xfrm>
            <a:off x="567140" y="756330"/>
            <a:ext cx="11121652"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The harm does not end when the incident does, for many, the consequences reshape how they move through the city entirely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The true cost of harassment and hate on London's transport network extends far beyond the incident itself. For many, it produces lasting changes in behaviour and wellbeing that compound over time. </a:t>
            </a:r>
          </a:p>
        </p:txBody>
      </p:sp>
      <p:sp>
        <p:nvSpPr>
          <p:cNvPr id="16" name="Freeform 2">
            <a:extLst>
              <a:ext uri="{FF2B5EF4-FFF2-40B4-BE49-F238E27FC236}">
                <a16:creationId xmlns:a16="http://schemas.microsoft.com/office/drawing/2014/main" id="{5F175C1F-023B-8BC2-0D83-2D3832715602}"/>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E05D7AF1-9BBC-3F91-20B6-61AAF669C3FA}"/>
              </a:ext>
            </a:extLst>
          </p:cNvPr>
          <p:cNvSpPr txBox="1"/>
          <p:nvPr/>
        </p:nvSpPr>
        <p:spPr>
          <a:xfrm>
            <a:off x="551750" y="2564222"/>
            <a:ext cx="272571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Heightened vigilance on every journey</a:t>
            </a:r>
          </a:p>
        </p:txBody>
      </p:sp>
      <p:sp>
        <p:nvSpPr>
          <p:cNvPr id="10" name="Rectangle 9">
            <a:extLst>
              <a:ext uri="{FF2B5EF4-FFF2-40B4-BE49-F238E27FC236}">
                <a16:creationId xmlns:a16="http://schemas.microsoft.com/office/drawing/2014/main" id="{8101F10C-AAEB-CAC3-E83F-01EF8A7F6EB1}"/>
              </a:ext>
            </a:extLst>
          </p:cNvPr>
          <p:cNvSpPr/>
          <p:nvPr/>
        </p:nvSpPr>
        <p:spPr>
          <a:xfrm>
            <a:off x="568532" y="3238674"/>
            <a:ext cx="2692156" cy="26233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Even on journeys where nothing happens, the experience of past incidents does not switch off.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Many describe travelling in a constant state of alert, scanning carriages, positioning themselves near exits, monitoring who gets on and off. This vigilance is exhausting and cumulative. It transforms every journey into an exercise in risk management.</a:t>
            </a:r>
          </a:p>
        </p:txBody>
      </p:sp>
      <p:sp>
        <p:nvSpPr>
          <p:cNvPr id="11" name="Rectangle 10">
            <a:extLst>
              <a:ext uri="{FF2B5EF4-FFF2-40B4-BE49-F238E27FC236}">
                <a16:creationId xmlns:a16="http://schemas.microsoft.com/office/drawing/2014/main" id="{760F0881-27A8-CF55-7934-F528BC4E72A4}"/>
              </a:ext>
            </a:extLst>
          </p:cNvPr>
          <p:cNvSpPr/>
          <p:nvPr/>
        </p:nvSpPr>
        <p:spPr>
          <a:xfrm>
            <a:off x="3347102" y="3238673"/>
            <a:ext cx="2692156" cy="262335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Many of those who have experienced unwanted behaviour adapt how they travel as a direct response. This includes avoiding certain routes, times of day, or modes of transport entirely, particularly at night or when travelling alone.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Others describe planning journeys around safety rather than convenience, adding time and cost to their daily lives.</a:t>
            </a:r>
          </a:p>
        </p:txBody>
      </p:sp>
      <p:sp>
        <p:nvSpPr>
          <p:cNvPr id="12" name="Rectangle 11">
            <a:extLst>
              <a:ext uri="{FF2B5EF4-FFF2-40B4-BE49-F238E27FC236}">
                <a16:creationId xmlns:a16="http://schemas.microsoft.com/office/drawing/2014/main" id="{E22E6FA2-9271-BBC1-9922-E9556DF0DD71}"/>
              </a:ext>
            </a:extLst>
          </p:cNvPr>
          <p:cNvSpPr/>
          <p:nvPr/>
        </p:nvSpPr>
        <p:spPr>
          <a:xfrm>
            <a:off x="6125673" y="3238673"/>
            <a:ext cx="2692156" cy="262335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For some, the impact reaches further still.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Anxiety that begins on the network bleeds into daily life, affecting confidence in public spaces more broadly, relationships, and in some cases the ability to leave the house at all.</a:t>
            </a:r>
          </a:p>
        </p:txBody>
      </p:sp>
      <p:sp>
        <p:nvSpPr>
          <p:cNvPr id="13" name="Rectangle 12">
            <a:extLst>
              <a:ext uri="{FF2B5EF4-FFF2-40B4-BE49-F238E27FC236}">
                <a16:creationId xmlns:a16="http://schemas.microsoft.com/office/drawing/2014/main" id="{241AE001-8EB5-6CF1-D351-BC28480C760B}"/>
              </a:ext>
            </a:extLst>
          </p:cNvPr>
          <p:cNvSpPr/>
          <p:nvPr/>
        </p:nvSpPr>
        <p:spPr>
          <a:xfrm>
            <a:off x="56853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4" name="Rectangle 13">
            <a:extLst>
              <a:ext uri="{FF2B5EF4-FFF2-40B4-BE49-F238E27FC236}">
                <a16:creationId xmlns:a16="http://schemas.microsoft.com/office/drawing/2014/main" id="{38D6E27A-1180-50D2-206B-6E55DA72F660}"/>
              </a:ext>
            </a:extLst>
          </p:cNvPr>
          <p:cNvSpPr/>
          <p:nvPr/>
        </p:nvSpPr>
        <p:spPr>
          <a:xfrm>
            <a:off x="3347102"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83FE6C00-002B-6BCB-0608-ABA2DC76DCA0}"/>
              </a:ext>
            </a:extLst>
          </p:cNvPr>
          <p:cNvSpPr/>
          <p:nvPr/>
        </p:nvSpPr>
        <p:spPr>
          <a:xfrm>
            <a:off x="6125673" y="3148997"/>
            <a:ext cx="2692156" cy="47071"/>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6A6D1DF7-6F44-F741-CAA4-413CFED8D942}"/>
              </a:ext>
            </a:extLst>
          </p:cNvPr>
          <p:cNvSpPr txBox="1"/>
          <p:nvPr/>
        </p:nvSpPr>
        <p:spPr>
          <a:xfrm>
            <a:off x="3277469" y="2564222"/>
            <a:ext cx="27257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Changes in travel behaviour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986C207D-B6A4-5056-7943-3B1952F8F5B7}"/>
              </a:ext>
            </a:extLst>
          </p:cNvPr>
          <p:cNvSpPr txBox="1"/>
          <p:nvPr/>
        </p:nvSpPr>
        <p:spPr>
          <a:xfrm>
            <a:off x="6125673" y="2564222"/>
            <a:ext cx="27257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C8844"/>
                </a:solidFill>
                <a:effectLst/>
                <a:uLnTx/>
                <a:uFillTx/>
                <a:latin typeface="Arial" pitchFamily="34" charset="0"/>
                <a:ea typeface="+mn-ea"/>
                <a:cs typeface="Arial" pitchFamily="34" charset="-120"/>
              </a:rPr>
              <a:t>Long-term anxiety that extends beyond transport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C8844"/>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E436A0B5-14D7-82DC-9655-FF87E3FE5A08}"/>
              </a:ext>
            </a:extLst>
          </p:cNvPr>
          <p:cNvSpPr/>
          <p:nvPr/>
        </p:nvSpPr>
        <p:spPr>
          <a:xfrm>
            <a:off x="0" y="6431751"/>
            <a:ext cx="12192000" cy="42624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DED26034-8F16-76E5-6C28-631DF476AE2B}"/>
              </a:ext>
            </a:extLst>
          </p:cNvPr>
          <p:cNvSpPr txBox="1"/>
          <p:nvPr/>
        </p:nvSpPr>
        <p:spPr>
          <a:xfrm>
            <a:off x="9161976" y="3894481"/>
            <a:ext cx="2548049" cy="600164"/>
          </a:xfrm>
          <a:prstGeom prst="rect">
            <a:avLst/>
          </a:prstGeom>
          <a:noFill/>
        </p:spPr>
        <p:txBody>
          <a:bodyPr wrap="square">
            <a:spAutoFit/>
          </a:bodyPr>
          <a:lstStyle>
            <a:defPPr>
              <a:defRPr lang="en-US"/>
            </a:defPPr>
            <a:lvl1pPr>
              <a:defRPr sz="1050" i="1">
                <a:solidFill>
                  <a:srgbClr val="2C3E35"/>
                </a:solidFill>
                <a:latin typeface="Arial" pitchFamily="34" charset="0"/>
                <a:cs typeface="Arial"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was very frustrated because they kept replaying in my head... I wouldn't wish that on </a:t>
            </a:r>
            <a:r>
              <a:rPr kumimoji="0" lang="en-GB" sz="1100" b="0" i="1" u="none" strike="noStrike" kern="1200" cap="none" spc="0" normalizeH="0" baseline="0" noProof="0">
                <a:ln>
                  <a:noFill/>
                </a:ln>
                <a:solidFill>
                  <a:srgbClr val="1E6B3C"/>
                </a:solidFill>
                <a:effectLst/>
                <a:uLnTx/>
                <a:uFillTx/>
                <a:latin typeface="Arial" pitchFamily="34" charset="0"/>
                <a:ea typeface="+mn-ea"/>
                <a:cs typeface="Arial" pitchFamily="34" charset="-120"/>
              </a:rPr>
              <a:t>anybody.”</a:t>
            </a:r>
            <a:endParaRPr kumimoji="0" lang="en-GB" sz="1100" b="0" i="1" u="none" strike="noStrike" kern="1200" cap="none" spc="0" normalizeH="0" baseline="0" noProof="0" dirty="0">
              <a:ln>
                <a:noFill/>
              </a:ln>
              <a:solidFill>
                <a:srgbClr val="1E6B3C"/>
              </a:solidFill>
              <a:effectLst/>
              <a:highlight>
                <a:srgbClr val="FFFF00"/>
              </a:highlight>
              <a:uLnTx/>
              <a:uFillTx/>
              <a:latin typeface="Arial" pitchFamily="34" charset="0"/>
              <a:ea typeface="+mn-ea"/>
              <a:cs typeface="Arial" pitchFamily="34" charset="-120"/>
            </a:endParaRPr>
          </a:p>
        </p:txBody>
      </p:sp>
      <p:sp>
        <p:nvSpPr>
          <p:cNvPr id="29" name="TextBox 28">
            <a:extLst>
              <a:ext uri="{FF2B5EF4-FFF2-40B4-BE49-F238E27FC236}">
                <a16:creationId xmlns:a16="http://schemas.microsoft.com/office/drawing/2014/main" id="{C9040053-F408-F55E-45D2-391088C6E9BC}"/>
              </a:ext>
            </a:extLst>
          </p:cNvPr>
          <p:cNvSpPr txBox="1"/>
          <p:nvPr/>
        </p:nvSpPr>
        <p:spPr>
          <a:xfrm>
            <a:off x="9161977" y="2979720"/>
            <a:ext cx="254804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“After the last incident? I'll never sit upstairs again. Never sit upstairs. I'd rather stand for 10 miles downstairs than go upstairs.”</a:t>
            </a:r>
          </a:p>
        </p:txBody>
      </p:sp>
      <p:sp>
        <p:nvSpPr>
          <p:cNvPr id="32" name="TextBox 31">
            <a:extLst>
              <a:ext uri="{FF2B5EF4-FFF2-40B4-BE49-F238E27FC236}">
                <a16:creationId xmlns:a16="http://schemas.microsoft.com/office/drawing/2014/main" id="{51294B00-3A70-47F9-DA66-3E8C35ED74B0}"/>
              </a:ext>
            </a:extLst>
          </p:cNvPr>
          <p:cNvSpPr txBox="1"/>
          <p:nvPr/>
        </p:nvSpPr>
        <p:spPr>
          <a:xfrm>
            <a:off x="9161977" y="4686131"/>
            <a:ext cx="2526815" cy="1107996"/>
          </a:xfrm>
          <a:prstGeom prst="rect">
            <a:avLst/>
          </a:prstGeom>
          <a:noFill/>
        </p:spPr>
        <p:txBody>
          <a:bodyPr wrap="square">
            <a:spAutoFit/>
          </a:bodyPr>
          <a:lstStyle>
            <a:defPPr>
              <a:defRPr lang="en-US"/>
            </a:defPPr>
            <a:lvl1pPr>
              <a:defRPr sz="1100" i="1">
                <a:solidFill>
                  <a:srgbClr val="1E6B3C"/>
                </a:solidFill>
                <a:latin typeface="Arial" pitchFamily="34" charset="0"/>
                <a:cs typeface="Arial" pitchFamily="34" charset="-12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“London's just... I think we're thinking of moving, actually. It's crossing my mind just to call that day and move either back to Scotland or move down south... It’s not safe and I’m too old for it now.”</a:t>
            </a:r>
          </a:p>
        </p:txBody>
      </p:sp>
    </p:spTree>
    <p:extLst>
      <p:ext uri="{BB962C8B-B14F-4D97-AF65-F5344CB8AC3E}">
        <p14:creationId xmlns:p14="http://schemas.microsoft.com/office/powerpoint/2010/main" val="20611002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1C703-9414-457A-2D5E-156A06E1C116}"/>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90C3AC30-6E88-74D3-757D-6CD7458BFB2C}"/>
              </a:ext>
            </a:extLst>
          </p:cNvPr>
          <p:cNvSpPr/>
          <p:nvPr/>
        </p:nvSpPr>
        <p:spPr>
          <a:xfrm>
            <a:off x="0" y="6455363"/>
            <a:ext cx="12192000" cy="426249"/>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 name="Text 1">
            <a:extLst>
              <a:ext uri="{FF2B5EF4-FFF2-40B4-BE49-F238E27FC236}">
                <a16:creationId xmlns:a16="http://schemas.microsoft.com/office/drawing/2014/main" id="{B3FF2CE9-1F21-96A8-3A41-E0591B420691}"/>
              </a:ext>
            </a:extLst>
          </p:cNvPr>
          <p:cNvSpPr/>
          <p:nvPr/>
        </p:nvSpPr>
        <p:spPr>
          <a:xfrm>
            <a:off x="567140" y="859167"/>
            <a:ext cx="1105772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Most reporting happens in the immediate aftermath of an incident and in a state of distress; reporting after the fact is rarer and more considered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Only rarely do people report after the fact. The motivations for, and the emotional context of, reporting in the moment versus reporting later down the line differ markedly. </a:t>
            </a:r>
          </a:p>
        </p:txBody>
      </p:sp>
      <p:sp>
        <p:nvSpPr>
          <p:cNvPr id="4" name="Text 2">
            <a:extLst>
              <a:ext uri="{FF2B5EF4-FFF2-40B4-BE49-F238E27FC236}">
                <a16:creationId xmlns:a16="http://schemas.microsoft.com/office/drawing/2014/main" id="{D7460B7B-168B-49A7-7498-8D06C247EB6A}"/>
              </a:ext>
            </a:extLst>
          </p:cNvPr>
          <p:cNvSpPr/>
          <p:nvPr/>
        </p:nvSpPr>
        <p:spPr>
          <a:xfrm>
            <a:off x="567140" y="2125643"/>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53BAA223-1E70-E540-164B-273C1824A505}"/>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7A314D2E-DFD7-9603-11EB-D24AC72CA35A}"/>
              </a:ext>
            </a:extLst>
          </p:cNvPr>
          <p:cNvGrpSpPr/>
          <p:nvPr/>
        </p:nvGrpSpPr>
        <p:grpSpPr>
          <a:xfrm>
            <a:off x="6126778" y="2890274"/>
            <a:ext cx="5448642" cy="2438696"/>
            <a:chOff x="-6240" y="2856527"/>
            <a:chExt cx="2079315" cy="2438696"/>
          </a:xfrm>
        </p:grpSpPr>
        <p:sp>
          <p:nvSpPr>
            <p:cNvPr id="15" name="TextBox 14">
              <a:extLst>
                <a:ext uri="{FF2B5EF4-FFF2-40B4-BE49-F238E27FC236}">
                  <a16:creationId xmlns:a16="http://schemas.microsoft.com/office/drawing/2014/main" id="{64C7F231-2E39-E550-E085-952E6054DC78}"/>
                </a:ext>
              </a:extLst>
            </p:cNvPr>
            <p:cNvSpPr txBox="1"/>
            <p:nvPr/>
          </p:nvSpPr>
          <p:spPr>
            <a:xfrm>
              <a:off x="-6240" y="2856527"/>
              <a:ext cx="204654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After the fact </a:t>
              </a:r>
              <a:endParaRPr kumimoji="0" lang="en-GB" sz="2000" b="0" i="1"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ABA3AE77-672C-3FAF-132B-35E1FC19E41B}"/>
                </a:ext>
              </a:extLst>
            </p:cNvPr>
            <p:cNvSpPr/>
            <p:nvPr/>
          </p:nvSpPr>
          <p:spPr>
            <a:xfrm>
              <a:off x="26532" y="3311294"/>
              <a:ext cx="2046543" cy="198392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 small minority of victims report later: that same day, or occasionally the following day. Typically, these are people who feel strongly that something must be done: to see the perpetrator face consequences, to protect others, or to ensure the incident is on record. Often these reports are motivated by a wider sense of justice, such as if the victim feels strongly about tackling racism, homophobia or sexist behaviour.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If that process feels dismissive, the consequence is serious: anger, disillusionment, and a loss of faith in the system entirely.</a:t>
              </a:r>
            </a:p>
          </p:txBody>
        </p:sp>
        <p:sp>
          <p:nvSpPr>
            <p:cNvPr id="21" name="Rectangle 20">
              <a:extLst>
                <a:ext uri="{FF2B5EF4-FFF2-40B4-BE49-F238E27FC236}">
                  <a16:creationId xmlns:a16="http://schemas.microsoft.com/office/drawing/2014/main" id="{28B011C6-5A8A-DC98-B165-C08A4E81B452}"/>
                </a:ext>
              </a:extLst>
            </p:cNvPr>
            <p:cNvSpPr/>
            <p:nvPr/>
          </p:nvSpPr>
          <p:spPr>
            <a:xfrm>
              <a:off x="26532" y="3228873"/>
              <a:ext cx="2042621" cy="5552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11" name="TextBox 10">
            <a:extLst>
              <a:ext uri="{FF2B5EF4-FFF2-40B4-BE49-F238E27FC236}">
                <a16:creationId xmlns:a16="http://schemas.microsoft.com/office/drawing/2014/main" id="{4D23DF8E-2060-0531-8516-7E654E18EB3B}"/>
              </a:ext>
            </a:extLst>
          </p:cNvPr>
          <p:cNvSpPr txBox="1"/>
          <p:nvPr/>
        </p:nvSpPr>
        <p:spPr>
          <a:xfrm>
            <a:off x="597920" y="2794425"/>
            <a:ext cx="3502090" cy="400110"/>
          </a:xfrm>
          <a:prstGeom prst="rect">
            <a:avLst/>
          </a:prstGeom>
          <a:no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srgbClr val="1C8844"/>
                </a:solidFill>
                <a:effectLst/>
                <a:uLnTx/>
                <a:uFillTx/>
                <a:latin typeface="Arial" pitchFamily="34" charset="0"/>
                <a:ea typeface="+mn-ea"/>
                <a:cs typeface="Arial" pitchFamily="34" charset="-120"/>
              </a:rPr>
              <a:t>In the moment </a:t>
            </a:r>
          </a:p>
        </p:txBody>
      </p:sp>
      <p:sp>
        <p:nvSpPr>
          <p:cNvPr id="12" name="Rectangle 11">
            <a:extLst>
              <a:ext uri="{FF2B5EF4-FFF2-40B4-BE49-F238E27FC236}">
                <a16:creationId xmlns:a16="http://schemas.microsoft.com/office/drawing/2014/main" id="{86DA150E-2049-3495-927E-3FFE34D73179}"/>
              </a:ext>
            </a:extLst>
          </p:cNvPr>
          <p:cNvSpPr/>
          <p:nvPr/>
        </p:nvSpPr>
        <p:spPr>
          <a:xfrm>
            <a:off x="614702" y="3348535"/>
            <a:ext cx="5362766" cy="198512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Most reports happen in the immediate aftermath, while the victim is still in a state of shock and distress. Victims may approach a staff member to feel safe, to have what happened acknowledged as real, or because they fear the perpetrator will harm someone else.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primary need is human recognition: to be heard by someone with the authority to act. When that is not available, the pathway closes. A victim left without recognition risks lasting psychological consequences, including fear of using transport and deep resentment towards the system.</a:t>
            </a:r>
          </a:p>
        </p:txBody>
      </p:sp>
      <p:sp>
        <p:nvSpPr>
          <p:cNvPr id="13" name="Rectangle 12">
            <a:extLst>
              <a:ext uri="{FF2B5EF4-FFF2-40B4-BE49-F238E27FC236}">
                <a16:creationId xmlns:a16="http://schemas.microsoft.com/office/drawing/2014/main" id="{2CBEDDC7-F7DE-572E-AF5A-38B85943C796}"/>
              </a:ext>
            </a:extLst>
          </p:cNvPr>
          <p:cNvSpPr/>
          <p:nvPr/>
        </p:nvSpPr>
        <p:spPr>
          <a:xfrm>
            <a:off x="614702" y="3258856"/>
            <a:ext cx="5362766" cy="63983"/>
          </a:xfrm>
          <a:prstGeom prst="rect">
            <a:avLst/>
          </a:prstGeom>
          <a:solidFill>
            <a:srgbClr val="1C8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69380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D1860-F343-45F2-F6EB-11912A11E6E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743A9EE6-B7EC-B7C9-CD85-3DB8136E14BB}"/>
              </a:ext>
            </a:extLst>
          </p:cNvPr>
          <p:cNvSpPr/>
          <p:nvPr/>
        </p:nvSpPr>
        <p:spPr>
          <a:xfrm>
            <a:off x="567140" y="756330"/>
            <a:ext cx="1107622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Reporting is a deeply personal act, driven by the need for justice and emotional closure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Reporting is often driven by a deeply personal need for accountability and validation. It is a way for victims to reclaim agency and ensure that what happened to them is taken seriously.</a:t>
            </a:r>
            <a:endParaRPr kumimoji="0" lang="en-GB" sz="11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 2">
            <a:extLst>
              <a:ext uri="{FF2B5EF4-FFF2-40B4-BE49-F238E27FC236}">
                <a16:creationId xmlns:a16="http://schemas.microsoft.com/office/drawing/2014/main" id="{6ED4DF4A-8870-E447-9AE5-832AEB266E57}"/>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927C8045-CE0D-779F-C801-1E71DC002F19}"/>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2" name="Group 1">
            <a:extLst>
              <a:ext uri="{FF2B5EF4-FFF2-40B4-BE49-F238E27FC236}">
                <a16:creationId xmlns:a16="http://schemas.microsoft.com/office/drawing/2014/main" id="{7D4DEAA0-05B8-98C5-23BB-089ED07C08F3}"/>
              </a:ext>
            </a:extLst>
          </p:cNvPr>
          <p:cNvGrpSpPr/>
          <p:nvPr/>
        </p:nvGrpSpPr>
        <p:grpSpPr>
          <a:xfrm>
            <a:off x="567140" y="2638321"/>
            <a:ext cx="4205519" cy="3232888"/>
            <a:chOff x="551750" y="2735123"/>
            <a:chExt cx="2725719" cy="3232888"/>
          </a:xfrm>
        </p:grpSpPr>
        <p:sp>
          <p:nvSpPr>
            <p:cNvPr id="5" name="TextBox 4">
              <a:extLst>
                <a:ext uri="{FF2B5EF4-FFF2-40B4-BE49-F238E27FC236}">
                  <a16:creationId xmlns:a16="http://schemas.microsoft.com/office/drawing/2014/main" id="{212A15D7-C05B-9C0F-520B-4B2D69B3BF61}"/>
                </a:ext>
              </a:extLst>
            </p:cNvPr>
            <p:cNvSpPr txBox="1"/>
            <p:nvPr/>
          </p:nvSpPr>
          <p:spPr>
            <a:xfrm>
              <a:off x="551750" y="2735123"/>
              <a:ext cx="27257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Seeking tangible consequences</a:t>
              </a:r>
              <a:endParaRPr kumimoji="0" lang="en-GB" sz="16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A2346E8A-3D5E-8EB9-CD76-554BBF7E621F}"/>
                </a:ext>
              </a:extLst>
            </p:cNvPr>
            <p:cNvSpPr/>
            <p:nvPr/>
          </p:nvSpPr>
          <p:spPr>
            <a:xfrm>
              <a:off x="568532" y="3238673"/>
              <a:ext cx="2692156" cy="27293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The core motivation is to ensure the perpetrator faces direct consequences for their 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F497D"/>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Legal consequences: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To see the offender arrested, prosecuted, or fined.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Public accountability: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 desire for offenders to be ‘named and shamed’ so they understand the impact of their behaviour.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Compensation: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To seek financial redress for injury, trauma, or time off work.</a:t>
              </a:r>
            </a:p>
          </p:txBody>
        </p:sp>
        <p:sp>
          <p:nvSpPr>
            <p:cNvPr id="7" name="Rectangle 6">
              <a:extLst>
                <a:ext uri="{FF2B5EF4-FFF2-40B4-BE49-F238E27FC236}">
                  <a16:creationId xmlns:a16="http://schemas.microsoft.com/office/drawing/2014/main" id="{0E7E78A5-14B3-BA62-7B30-4EF97F08A9B8}"/>
                </a:ext>
              </a:extLst>
            </p:cNvPr>
            <p:cNvSpPr/>
            <p:nvPr/>
          </p:nvSpPr>
          <p:spPr>
            <a:xfrm>
              <a:off x="568532" y="3148997"/>
              <a:ext cx="2692156" cy="4707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grpSp>
        <p:nvGrpSpPr>
          <p:cNvPr id="8" name="Group 7">
            <a:extLst>
              <a:ext uri="{FF2B5EF4-FFF2-40B4-BE49-F238E27FC236}">
                <a16:creationId xmlns:a16="http://schemas.microsoft.com/office/drawing/2014/main" id="{BCD0722D-9512-6079-E3D4-620C0F60D436}"/>
              </a:ext>
            </a:extLst>
          </p:cNvPr>
          <p:cNvGrpSpPr/>
          <p:nvPr/>
        </p:nvGrpSpPr>
        <p:grpSpPr>
          <a:xfrm>
            <a:off x="4904027" y="2638321"/>
            <a:ext cx="4257950" cy="3232888"/>
            <a:chOff x="551750" y="2735123"/>
            <a:chExt cx="2725719" cy="3232888"/>
          </a:xfrm>
        </p:grpSpPr>
        <p:sp>
          <p:nvSpPr>
            <p:cNvPr id="15" name="TextBox 14">
              <a:extLst>
                <a:ext uri="{FF2B5EF4-FFF2-40B4-BE49-F238E27FC236}">
                  <a16:creationId xmlns:a16="http://schemas.microsoft.com/office/drawing/2014/main" id="{9C701B16-61C3-CBC4-5722-1F54CA44B56C}"/>
                </a:ext>
              </a:extLst>
            </p:cNvPr>
            <p:cNvSpPr txBox="1"/>
            <p:nvPr/>
          </p:nvSpPr>
          <p:spPr>
            <a:xfrm>
              <a:off x="551750" y="2735123"/>
              <a:ext cx="27257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Finding validation and emotional closure</a:t>
              </a:r>
              <a:endParaRPr kumimoji="0" lang="en-GB" sz="16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9FAC1556-F46B-A73A-A8A3-973BADFF0849}"/>
                </a:ext>
              </a:extLst>
            </p:cNvPr>
            <p:cNvSpPr/>
            <p:nvPr/>
          </p:nvSpPr>
          <p:spPr>
            <a:xfrm>
              <a:off x="568532" y="3238673"/>
              <a:ext cx="2692156" cy="272933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1F497D"/>
                  </a:solidFill>
                  <a:effectLst/>
                  <a:uLnTx/>
                  <a:uFillTx/>
                  <a:latin typeface="Arial" pitchFamily="34" charset="0"/>
                  <a:ea typeface="+mn-ea"/>
                  <a:cs typeface="Arial" pitchFamily="34" charset="-120"/>
                </a:rPr>
                <a:t>Reporting and having the experience officially recognised can be a cathartic step in processing the incident.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F497D"/>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To be heard: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A fundamental need to have their voice and story officially heard by authorities.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To reclaim agency: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To confirm they were not at fault and gain a sense of control over the narrative.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To find closure: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To gain peace of mind by knowing the incident is officially logged and "on record," even if it goes no further.</a:t>
              </a:r>
            </a:p>
          </p:txBody>
        </p:sp>
        <p:sp>
          <p:nvSpPr>
            <p:cNvPr id="21" name="Rectangle 20">
              <a:extLst>
                <a:ext uri="{FF2B5EF4-FFF2-40B4-BE49-F238E27FC236}">
                  <a16:creationId xmlns:a16="http://schemas.microsoft.com/office/drawing/2014/main" id="{8965D314-D09A-3E9A-226D-A537AFB80099}"/>
                </a:ext>
              </a:extLst>
            </p:cNvPr>
            <p:cNvSpPr/>
            <p:nvPr/>
          </p:nvSpPr>
          <p:spPr>
            <a:xfrm>
              <a:off x="568532" y="3148997"/>
              <a:ext cx="2692156" cy="4707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11" name="TextBox 10">
            <a:extLst>
              <a:ext uri="{FF2B5EF4-FFF2-40B4-BE49-F238E27FC236}">
                <a16:creationId xmlns:a16="http://schemas.microsoft.com/office/drawing/2014/main" id="{1A6C880B-C58E-15A9-8A7E-1C709E3EF853}"/>
              </a:ext>
            </a:extLst>
          </p:cNvPr>
          <p:cNvSpPr txBox="1"/>
          <p:nvPr/>
        </p:nvSpPr>
        <p:spPr>
          <a:xfrm>
            <a:off x="9345452" y="2672511"/>
            <a:ext cx="2416680"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wanted him to be prosecuted for his assault because it was completely unjustified and I was hopeful to get me some kind of compensation for the assault. That was the goal.”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believe in consequences. People should be named and shamed for this sort of </a:t>
            </a:r>
            <a:r>
              <a:rPr kumimoji="0" lang="en-GB" sz="1100" b="0" i="1" u="none" strike="noStrike" kern="1200" cap="none" spc="0" normalizeH="0" baseline="0" noProof="0" dirty="0" err="1">
                <a:ln>
                  <a:noFill/>
                </a:ln>
                <a:solidFill>
                  <a:srgbClr val="1E6B3C"/>
                </a:solidFill>
                <a:effectLst/>
                <a:uLnTx/>
                <a:uFillTx/>
                <a:latin typeface="Arial" pitchFamily="34" charset="0"/>
                <a:ea typeface="+mn-ea"/>
                <a:cs typeface="Arial" pitchFamily="34" charset="-120"/>
              </a:rPr>
              <a:t>behavior</a:t>
            </a: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 I think that would be a good 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“It would be worthwhile just for me personally... it would just be a way of me processing the fact that the incident happened, not so validating it, but just a way of me explaining it and getting it out there and away.”</a:t>
            </a:r>
          </a:p>
        </p:txBody>
      </p:sp>
      <p:grpSp>
        <p:nvGrpSpPr>
          <p:cNvPr id="9" name="Group 8">
            <a:extLst>
              <a:ext uri="{FF2B5EF4-FFF2-40B4-BE49-F238E27FC236}">
                <a16:creationId xmlns:a16="http://schemas.microsoft.com/office/drawing/2014/main" id="{684720FF-D492-2870-778C-9EA93A35329E}"/>
              </a:ext>
            </a:extLst>
          </p:cNvPr>
          <p:cNvGrpSpPr/>
          <p:nvPr/>
        </p:nvGrpSpPr>
        <p:grpSpPr>
          <a:xfrm>
            <a:off x="-13084" y="1"/>
            <a:ext cx="339835" cy="6857999"/>
            <a:chOff x="-1" y="1"/>
            <a:chExt cx="339835" cy="6857999"/>
          </a:xfrm>
          <a:solidFill>
            <a:srgbClr val="1F497D"/>
          </a:solidFill>
        </p:grpSpPr>
        <p:sp>
          <p:nvSpPr>
            <p:cNvPr id="10" name="Rectangle 9">
              <a:extLst>
                <a:ext uri="{FF2B5EF4-FFF2-40B4-BE49-F238E27FC236}">
                  <a16:creationId xmlns:a16="http://schemas.microsoft.com/office/drawing/2014/main" id="{E7E1C233-95A1-101E-CB85-B39C0894C613}"/>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DFBB94CC-A20C-4396-6852-1ABFA414AD1C}"/>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COST-BENEFIT ANALYSIS</a:t>
              </a:r>
            </a:p>
          </p:txBody>
        </p:sp>
      </p:grpSp>
    </p:spTree>
    <p:extLst>
      <p:ext uri="{BB962C8B-B14F-4D97-AF65-F5344CB8AC3E}">
        <p14:creationId xmlns:p14="http://schemas.microsoft.com/office/powerpoint/2010/main" val="20622843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88BBC-D534-B005-3C30-E0E3AA6289A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5F30624-4655-6D2B-EB6A-EDCBFB29CFF7}"/>
              </a:ext>
            </a:extLst>
          </p:cNvPr>
          <p:cNvSpPr/>
          <p:nvPr/>
        </p:nvSpPr>
        <p:spPr>
          <a:xfrm>
            <a:off x="567140" y="756330"/>
            <a:ext cx="11157500" cy="87782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8000"/>
                </a:solidFill>
                <a:effectLst/>
                <a:uLnTx/>
                <a:uFillTx/>
                <a:latin typeface="Arial" pitchFamily="34" charset="0"/>
                <a:ea typeface="+mn-ea"/>
                <a:cs typeface="Arial" pitchFamily="34" charset="-120"/>
              </a:rPr>
              <a:t>Beyond personal justice, reporting is an act of civic duty to protect the wider community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rPr>
              <a:t>For many, the motivation to report transcends their own experience. It becomes a powerful act of collective care, driven by a desire to prevent future harm and make the transport network safer for all.</a:t>
            </a:r>
            <a:endPar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 name="Text 2">
            <a:extLst>
              <a:ext uri="{FF2B5EF4-FFF2-40B4-BE49-F238E27FC236}">
                <a16:creationId xmlns:a16="http://schemas.microsoft.com/office/drawing/2014/main" id="{A27CE6D4-E0B7-BEBC-CEEB-B6B69455D038}"/>
              </a:ext>
            </a:extLst>
          </p:cNvPr>
          <p:cNvSpPr/>
          <p:nvPr/>
        </p:nvSpPr>
        <p:spPr>
          <a:xfrm>
            <a:off x="536360" y="1844081"/>
            <a:ext cx="8625617"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2">
            <a:extLst>
              <a:ext uri="{FF2B5EF4-FFF2-40B4-BE49-F238E27FC236}">
                <a16:creationId xmlns:a16="http://schemas.microsoft.com/office/drawing/2014/main" id="{EB8EBC50-7F9A-B0E7-23F8-ABB9F72812C4}"/>
              </a:ext>
            </a:extLst>
          </p:cNvPr>
          <p:cNvSpPr/>
          <p:nvPr/>
        </p:nvSpPr>
        <p:spPr>
          <a:xfrm>
            <a:off x="567140"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9" name="Group 8">
            <a:extLst>
              <a:ext uri="{FF2B5EF4-FFF2-40B4-BE49-F238E27FC236}">
                <a16:creationId xmlns:a16="http://schemas.microsoft.com/office/drawing/2014/main" id="{4C043B99-9A5A-BB05-5F0F-145778902195}"/>
              </a:ext>
            </a:extLst>
          </p:cNvPr>
          <p:cNvGrpSpPr/>
          <p:nvPr/>
        </p:nvGrpSpPr>
        <p:grpSpPr>
          <a:xfrm>
            <a:off x="567140" y="2602645"/>
            <a:ext cx="4215555" cy="3285151"/>
            <a:chOff x="551750" y="2810443"/>
            <a:chExt cx="2725719" cy="2711799"/>
          </a:xfrm>
        </p:grpSpPr>
        <p:sp>
          <p:nvSpPr>
            <p:cNvPr id="10" name="TextBox 9">
              <a:extLst>
                <a:ext uri="{FF2B5EF4-FFF2-40B4-BE49-F238E27FC236}">
                  <a16:creationId xmlns:a16="http://schemas.microsoft.com/office/drawing/2014/main" id="{9E6D96D7-51BC-DD39-DBE4-28A68FC91BAD}"/>
                </a:ext>
              </a:extLst>
            </p:cNvPr>
            <p:cNvSpPr txBox="1"/>
            <p:nvPr/>
          </p:nvSpPr>
          <p:spPr>
            <a:xfrm>
              <a:off x="551750" y="2810443"/>
              <a:ext cx="27257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Protecting others from harm</a:t>
              </a:r>
              <a:endParaRPr kumimoji="0" lang="en-GB" sz="16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B34265B5-3AC7-C4FB-4966-732052D33220}"/>
                </a:ext>
              </a:extLst>
            </p:cNvPr>
            <p:cNvSpPr/>
            <p:nvPr/>
          </p:nvSpPr>
          <p:spPr>
            <a:xfrm>
              <a:off x="568532" y="3238673"/>
              <a:ext cx="2692156" cy="228356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A powerful sense of responsibility to safeguard other passengers is one of the most commonly cited motivations </a:t>
              </a:r>
              <a:endParaRPr kumimoji="0" lang="en-GB" sz="1200" b="1" i="0" u="none" strike="noStrike" kern="1200" cap="none" spc="0" normalizeH="0" baseline="0" noProof="0" dirty="0">
                <a:ln>
                  <a:noFill/>
                </a:ln>
                <a:solidFill>
                  <a:srgbClr val="1F497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F497D"/>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Preventing escalation: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To stop the offender from targeting someone else, particularly those who may be more vulnerable (e.g., children, the elderly).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Creating a deterrent: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The belief that visible consequences will discourage future bad behaviour across the network</a:t>
              </a:r>
              <a:r>
                <a:rPr kumimoji="0" lang="en-GB" sz="1200" b="0"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a:t>
              </a:r>
            </a:p>
          </p:txBody>
        </p:sp>
        <p:sp>
          <p:nvSpPr>
            <p:cNvPr id="12" name="Rectangle 11">
              <a:extLst>
                <a:ext uri="{FF2B5EF4-FFF2-40B4-BE49-F238E27FC236}">
                  <a16:creationId xmlns:a16="http://schemas.microsoft.com/office/drawing/2014/main" id="{9220F2AB-C1C5-3124-0C89-039879D5B8C6}"/>
                </a:ext>
              </a:extLst>
            </p:cNvPr>
            <p:cNvSpPr/>
            <p:nvPr/>
          </p:nvSpPr>
          <p:spPr>
            <a:xfrm>
              <a:off x="568532" y="3148997"/>
              <a:ext cx="2692156" cy="4707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grpSp>
        <p:nvGrpSpPr>
          <p:cNvPr id="13" name="Group 12">
            <a:extLst>
              <a:ext uri="{FF2B5EF4-FFF2-40B4-BE49-F238E27FC236}">
                <a16:creationId xmlns:a16="http://schemas.microsoft.com/office/drawing/2014/main" id="{6BCBD55A-0888-9A78-93FB-E4818ADA1158}"/>
              </a:ext>
            </a:extLst>
          </p:cNvPr>
          <p:cNvGrpSpPr/>
          <p:nvPr/>
        </p:nvGrpSpPr>
        <p:grpSpPr>
          <a:xfrm>
            <a:off x="4893868" y="2602645"/>
            <a:ext cx="4268110" cy="3285151"/>
            <a:chOff x="551750" y="2810443"/>
            <a:chExt cx="2725719" cy="2711799"/>
          </a:xfrm>
        </p:grpSpPr>
        <p:sp>
          <p:nvSpPr>
            <p:cNvPr id="14" name="TextBox 13">
              <a:extLst>
                <a:ext uri="{FF2B5EF4-FFF2-40B4-BE49-F238E27FC236}">
                  <a16:creationId xmlns:a16="http://schemas.microsoft.com/office/drawing/2014/main" id="{15BEC9B9-7339-BB9E-4E0B-177975671AD7}"/>
                </a:ext>
              </a:extLst>
            </p:cNvPr>
            <p:cNvSpPr txBox="1"/>
            <p:nvPr/>
          </p:nvSpPr>
          <p:spPr>
            <a:xfrm>
              <a:off x="551750" y="2810443"/>
              <a:ext cx="272571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497D"/>
                  </a:solidFill>
                  <a:effectLst/>
                  <a:uLnTx/>
                  <a:uFillTx/>
                  <a:latin typeface="Arial" pitchFamily="34" charset="0"/>
                  <a:ea typeface="Arial" pitchFamily="34" charset="-122"/>
                  <a:cs typeface="Arial" pitchFamily="34" charset="-120"/>
                </a:rPr>
                <a:t>Driving long-term systemic change</a:t>
              </a:r>
              <a:endParaRPr kumimoji="0" lang="en-GB" sz="1600" b="0" i="0" u="none" strike="noStrike" kern="1200" cap="none" spc="0" normalizeH="0" baseline="0" noProof="0" dirty="0">
                <a:ln>
                  <a:noFill/>
                </a:ln>
                <a:solidFill>
                  <a:srgbClr val="1F497D"/>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15604023-FF7C-F8AA-722D-25721F9B163C}"/>
                </a:ext>
              </a:extLst>
            </p:cNvPr>
            <p:cNvSpPr/>
            <p:nvPr/>
          </p:nvSpPr>
          <p:spPr>
            <a:xfrm>
              <a:off x="568532" y="3238673"/>
              <a:ext cx="2692156" cy="228356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1" u="none" strike="noStrike" kern="1200" cap="none" spc="0" normalizeH="0" baseline="0" noProof="0" dirty="0">
                  <a:ln>
                    <a:noFill/>
                  </a:ln>
                  <a:solidFill>
                    <a:srgbClr val="1F497D"/>
                  </a:solidFill>
                  <a:effectLst/>
                  <a:uLnTx/>
                  <a:uFillTx/>
                  <a:latin typeface="Arial" pitchFamily="34" charset="0"/>
                  <a:ea typeface="+mn-ea"/>
                  <a:cs typeface="Arial" pitchFamily="34" charset="-120"/>
                </a:rPr>
                <a:t>A belief their single report is part of a much bigger picture that can lead to improvements.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1F497D"/>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Building a ‘trail’: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Creating a documented history of an offender’s behaviour for future reference.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Informing strategy: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Providing data that helps authorities identify crime ‘hotspots’ and improve patrols and other protections/ interventions.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srgbClr val="1F497D"/>
                  </a:solidFill>
                  <a:effectLst/>
                  <a:uLnTx/>
                  <a:uFillTx/>
                  <a:latin typeface="Arial" pitchFamily="34" charset="0"/>
                  <a:ea typeface="+mn-ea"/>
                  <a:cs typeface="Arial" pitchFamily="34" charset="-120"/>
                </a:rPr>
                <a:t>Holding organisations to account: </a:t>
              </a:r>
              <a:r>
                <a:rPr kumimoji="0" lang="en-GB" sz="1200" b="0" i="0" u="none" strike="noStrike" kern="1200" cap="none" spc="0" normalizeH="0" baseline="0" noProof="0" dirty="0">
                  <a:ln>
                    <a:noFill/>
                  </a:ln>
                  <a:solidFill>
                    <a:prstClr val="black"/>
                  </a:solidFill>
                  <a:effectLst/>
                  <a:uLnTx/>
                  <a:uFillTx/>
                  <a:latin typeface="Arial" pitchFamily="34" charset="0"/>
                  <a:ea typeface="+mn-ea"/>
                  <a:cs typeface="Arial" pitchFamily="34" charset="-120"/>
                </a:rPr>
                <a:t>Forcing organisations to improve safety measures such as staffing, lighting and CCTV.</a:t>
              </a:r>
            </a:p>
          </p:txBody>
        </p:sp>
        <p:sp>
          <p:nvSpPr>
            <p:cNvPr id="18" name="Rectangle 17">
              <a:extLst>
                <a:ext uri="{FF2B5EF4-FFF2-40B4-BE49-F238E27FC236}">
                  <a16:creationId xmlns:a16="http://schemas.microsoft.com/office/drawing/2014/main" id="{61DA8AFA-232E-C657-E666-0251F040A92A}"/>
                </a:ext>
              </a:extLst>
            </p:cNvPr>
            <p:cNvSpPr/>
            <p:nvPr/>
          </p:nvSpPr>
          <p:spPr>
            <a:xfrm>
              <a:off x="568532" y="3148997"/>
              <a:ext cx="2692156" cy="4707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sp>
        <p:nvSpPr>
          <p:cNvPr id="22" name="TextBox 21">
            <a:extLst>
              <a:ext uri="{FF2B5EF4-FFF2-40B4-BE49-F238E27FC236}">
                <a16:creationId xmlns:a16="http://schemas.microsoft.com/office/drawing/2014/main" id="{B91376B3-A4B2-B343-A640-5466B681B122}"/>
              </a:ext>
            </a:extLst>
          </p:cNvPr>
          <p:cNvSpPr txBox="1"/>
          <p:nvPr/>
        </p:nvSpPr>
        <p:spPr>
          <a:xfrm>
            <a:off x="9345452" y="2672511"/>
            <a:ext cx="2416680" cy="33085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would just want them to make sure it doesn't happen to someone else. Follow up, make sure they're not on the train anymore. Don’t worry about us. We can handle it. But what about the next poor soul?”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“I would still like to report it initially... just so that there's some sort of trail back if something does happen, which is, you know, to somebody somewhere.”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1" u="none" strike="noStrike" kern="1200" cap="none" spc="0" normalizeH="0" baseline="0" noProof="0" dirty="0">
                <a:ln>
                  <a:noFill/>
                </a:ln>
                <a:solidFill>
                  <a:srgbClr val="1E6B3C"/>
                </a:solidFill>
                <a:effectLst/>
                <a:uLnTx/>
                <a:uFillTx/>
                <a:latin typeface="Arial" pitchFamily="34" charset="0"/>
                <a:ea typeface="+mn-ea"/>
                <a:cs typeface="Arial" pitchFamily="34" charset="-120"/>
              </a:rPr>
              <a:t>“Now I know that everything you report, regardless of whether you get an outcome or not, it's registered somewhere. So if 10 people say the same thing, there'll be something they do.”</a:t>
            </a:r>
          </a:p>
        </p:txBody>
      </p:sp>
      <p:grpSp>
        <p:nvGrpSpPr>
          <p:cNvPr id="2" name="Group 1">
            <a:extLst>
              <a:ext uri="{FF2B5EF4-FFF2-40B4-BE49-F238E27FC236}">
                <a16:creationId xmlns:a16="http://schemas.microsoft.com/office/drawing/2014/main" id="{AC242C00-B1F9-25D7-7C55-F142F1FDE426}"/>
              </a:ext>
            </a:extLst>
          </p:cNvPr>
          <p:cNvGrpSpPr/>
          <p:nvPr/>
        </p:nvGrpSpPr>
        <p:grpSpPr>
          <a:xfrm>
            <a:off x="-13084" y="1"/>
            <a:ext cx="339835" cy="6857999"/>
            <a:chOff x="-1" y="1"/>
            <a:chExt cx="339835" cy="6857999"/>
          </a:xfrm>
          <a:solidFill>
            <a:srgbClr val="1F497D"/>
          </a:solidFill>
        </p:grpSpPr>
        <p:sp>
          <p:nvSpPr>
            <p:cNvPr id="5" name="Rectangle 4">
              <a:extLst>
                <a:ext uri="{FF2B5EF4-FFF2-40B4-BE49-F238E27FC236}">
                  <a16:creationId xmlns:a16="http://schemas.microsoft.com/office/drawing/2014/main" id="{3BDBFC71-6565-847B-8ACC-84F47A5E2920}"/>
                </a:ext>
              </a:extLst>
            </p:cNvPr>
            <p:cNvSpPr/>
            <p:nvPr/>
          </p:nvSpPr>
          <p:spPr>
            <a:xfrm>
              <a:off x="0" y="1"/>
              <a:ext cx="339834" cy="685799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AF71BE23-AFED-2CC9-432E-4017384459E7}"/>
                </a:ext>
              </a:extLst>
            </p:cNvPr>
            <p:cNvSpPr/>
            <p:nvPr/>
          </p:nvSpPr>
          <p:spPr>
            <a:xfrm rot="16200000">
              <a:off x="-1388601" y="1421041"/>
              <a:ext cx="3115868" cy="33866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rial" panose="020B0604020202020204"/>
                  <a:ea typeface="+mn-ea"/>
                  <a:cs typeface="+mn-cs"/>
                </a:rPr>
                <a:t>COST-BENEFIT ANALYSIS</a:t>
              </a:r>
            </a:p>
          </p:txBody>
        </p:sp>
      </p:grpSp>
    </p:spTree>
    <p:extLst>
      <p:ext uri="{BB962C8B-B14F-4D97-AF65-F5344CB8AC3E}">
        <p14:creationId xmlns:p14="http://schemas.microsoft.com/office/powerpoint/2010/main" val="35215472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1B844-6DA7-54DC-ED36-3CC557A6F0E5}"/>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1C32B4D8-A36F-B688-CD21-85C3B4C5AA82}"/>
              </a:ext>
            </a:extLst>
          </p:cNvPr>
          <p:cNvSpPr/>
          <p:nvPr/>
        </p:nvSpPr>
        <p:spPr>
          <a:xfrm>
            <a:off x="433328" y="755546"/>
            <a:ext cx="11094720" cy="75590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1C8844"/>
                </a:solidFill>
                <a:effectLst/>
                <a:uLnTx/>
                <a:uFillTx/>
                <a:latin typeface="Arial" panose="020B0604020202020204"/>
                <a:ea typeface="Calibri" pitchFamily="34" charset="-122"/>
                <a:cs typeface="Calibri" pitchFamily="34" charset="-120"/>
              </a:rPr>
              <a:t>However, in practice those who do attempt to report can encounter difficulties across the pathway</a:t>
            </a:r>
          </a:p>
        </p:txBody>
      </p:sp>
      <p:sp>
        <p:nvSpPr>
          <p:cNvPr id="20" name="TextBox 19">
            <a:extLst>
              <a:ext uri="{FF2B5EF4-FFF2-40B4-BE49-F238E27FC236}">
                <a16:creationId xmlns:a16="http://schemas.microsoft.com/office/drawing/2014/main" id="{1E9E9783-C100-D897-0DC8-3EB133618115}"/>
              </a:ext>
            </a:extLst>
          </p:cNvPr>
          <p:cNvSpPr txBox="1"/>
          <p:nvPr/>
        </p:nvSpPr>
        <p:spPr>
          <a:xfrm>
            <a:off x="1525121" y="2681897"/>
            <a:ext cx="3179516" cy="224676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For some, TfL staff members were not found, were busy, or felt to avoid interaction e.g., difficult to make eye-contact.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Other reported staff members being dismissive, shrugging off incidents or appearing disinterested because no physical harm occurred.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Lack of signal on tube/ not wanting to get phone out can mean people are unable or don’t feel confident texting BTP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One participant couldn’t get through on 101, despite ringing multiple times.</a:t>
            </a:r>
            <a:endParaRPr kumimoji="0" lang="en-GB" sz="1000" b="0" i="1"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BAB920AA-6D2C-82DD-CB33-640B9FAE7AF1}"/>
              </a:ext>
            </a:extLst>
          </p:cNvPr>
          <p:cNvSpPr txBox="1"/>
          <p:nvPr/>
        </p:nvSpPr>
        <p:spPr>
          <a:xfrm>
            <a:off x="4847538" y="2679861"/>
            <a:ext cx="1692993" cy="31700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For those reporting to TfL staff, multiple victims felt they were ‘passed-off’, due to a staff members lack of authority and told to contact the police independently.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rPr>
              <a:t>Another noted that texting the British Transport Police resulted in a reply stating there was "nothing we can do" and advising to call the regular police instead.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1E497D"/>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EE32F862-99BD-932F-F6F3-9CC80D453FF3}"/>
              </a:ext>
            </a:extLst>
          </p:cNvPr>
          <p:cNvSpPr txBox="1"/>
          <p:nvPr/>
        </p:nvSpPr>
        <p:spPr>
          <a:xfrm>
            <a:off x="6641077" y="2680269"/>
            <a:ext cx="1692994" cy="4093428"/>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1E497D"/>
                </a:solidFill>
                <a:effectLst/>
                <a:uLnTx/>
                <a:uFillTx/>
                <a:latin typeface="Arial" panose="020B0604020202020204"/>
                <a:ea typeface="+mn-ea"/>
                <a:cs typeface="+mn-cs"/>
              </a:rPr>
              <a:t>For reports involving police, cases were frequently closed due to a lack of evidence.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1E497D"/>
                </a:solidFill>
                <a:effectLst/>
                <a:uLnTx/>
                <a:uFillTx/>
                <a:latin typeface="Arial" panose="020B0604020202020204"/>
                <a:ea typeface="+mn-ea"/>
                <a:cs typeface="+mn-cs"/>
              </a:rPr>
              <a:t>Several frustrations with evidence included, CCTV erasure before it could be retrieved, poor camera quality meaning footage was not identifiable, lack of audio evidence for verbal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1E497D"/>
                </a:solidFill>
                <a:effectLst/>
                <a:uLnTx/>
                <a:uFillTx/>
                <a:latin typeface="Arial" panose="020B0604020202020204"/>
                <a:ea typeface="+mn-ea"/>
                <a:cs typeface="+mn-cs"/>
              </a:rPr>
              <a:t>One participant reported via an online police form but felt it was intrusive that police called her daily at work and threatened to visit her home if she did not come in to give a statement in person.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B9D2351A-CB0D-04FC-9C04-9EDF51E2E91E}"/>
              </a:ext>
            </a:extLst>
          </p:cNvPr>
          <p:cNvSpPr txBox="1"/>
          <p:nvPr/>
        </p:nvSpPr>
        <p:spPr>
          <a:xfrm>
            <a:off x="8448954" y="2680218"/>
            <a:ext cx="1657807" cy="10156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1E497D"/>
                </a:solidFill>
                <a:effectLst/>
                <a:uLnTx/>
                <a:uFillTx/>
                <a:latin typeface="Arial" panose="020B0604020202020204"/>
                <a:ea typeface="+mn-ea"/>
                <a:cs typeface="+mn-cs"/>
              </a:rPr>
              <a:t>Some heard nothing after reporting and had to assume the case was closed.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072E0FE7-B679-7FBD-0384-AAB22D42A733}"/>
              </a:ext>
            </a:extLst>
          </p:cNvPr>
          <p:cNvSpPr txBox="1"/>
          <p:nvPr/>
        </p:nvSpPr>
        <p:spPr>
          <a:xfrm>
            <a:off x="10249662" y="2679861"/>
            <a:ext cx="1657807" cy="363176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1E497D"/>
                </a:solidFill>
                <a:effectLst/>
                <a:uLnTx/>
                <a:uFillTx/>
                <a:latin typeface="Arial" panose="020B0604020202020204"/>
                <a:ea typeface="+mn-ea"/>
                <a:cs typeface="+mn-cs"/>
              </a:rPr>
              <a:t>Some felt the communications were overtly automated, lacking human empathy and warmth.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1E497D"/>
                </a:solidFill>
                <a:effectLst/>
                <a:uLnTx/>
                <a:uFillTx/>
                <a:latin typeface="Arial" panose="020B0604020202020204"/>
                <a:ea typeface="+mn-ea"/>
                <a:cs typeface="+mn-cs"/>
              </a:rPr>
              <a:t>Offers of emotional/ victim support were absent for many, r they didn’t feel it was for a case like theirs.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1E497D"/>
                </a:solidFill>
                <a:effectLst/>
                <a:uLnTx/>
                <a:uFillTx/>
                <a:latin typeface="Arial" panose="020B0604020202020204"/>
                <a:ea typeface="+mn-ea"/>
                <a:cs typeface="+mn-cs"/>
              </a:rPr>
              <a:t>Some felt the letters or emails that provided a final decision (e.g., "case closed") lacked information i.e. didn’t explain what investigative steps were taken and what has led to the outcome.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1E497D"/>
              </a:solidFill>
              <a:effectLst/>
              <a:uLnTx/>
              <a:uFillTx/>
              <a:latin typeface="Arial" panose="020B0604020202020204"/>
              <a:ea typeface="+mn-ea"/>
              <a:cs typeface="+mn-cs"/>
            </a:endParaRPr>
          </a:p>
        </p:txBody>
      </p:sp>
      <p:sp>
        <p:nvSpPr>
          <p:cNvPr id="9" name="Freeform 2">
            <a:extLst>
              <a:ext uri="{FF2B5EF4-FFF2-40B4-BE49-F238E27FC236}">
                <a16:creationId xmlns:a16="http://schemas.microsoft.com/office/drawing/2014/main" id="{0B1C4F42-C445-8D18-8584-7DABC9D3446A}"/>
              </a:ext>
            </a:extLst>
          </p:cNvPr>
          <p:cNvSpPr/>
          <p:nvPr/>
        </p:nvSpPr>
        <p:spPr>
          <a:xfrm>
            <a:off x="433328" y="99346"/>
            <a:ext cx="1499191" cy="643766"/>
          </a:xfrm>
          <a:custGeom>
            <a:avLst/>
            <a:gdLst/>
            <a:ahLst/>
            <a:cxnLst/>
            <a:rect l="l" t="t" r="r" b="b"/>
            <a:pathLst>
              <a:path w="3270709" h="1634911">
                <a:moveTo>
                  <a:pt x="0" y="0"/>
                </a:moveTo>
                <a:lnTo>
                  <a:pt x="3270708" y="0"/>
                </a:lnTo>
                <a:lnTo>
                  <a:pt x="3270708" y="1634912"/>
                </a:lnTo>
                <a:lnTo>
                  <a:pt x="0" y="163491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nvGrpSpPr>
          <p:cNvPr id="11" name="Group 10">
            <a:extLst>
              <a:ext uri="{FF2B5EF4-FFF2-40B4-BE49-F238E27FC236}">
                <a16:creationId xmlns:a16="http://schemas.microsoft.com/office/drawing/2014/main" id="{3786D65A-5326-42F3-9F09-A2AD83F98458}"/>
              </a:ext>
            </a:extLst>
          </p:cNvPr>
          <p:cNvGrpSpPr/>
          <p:nvPr/>
        </p:nvGrpSpPr>
        <p:grpSpPr>
          <a:xfrm>
            <a:off x="1100962" y="2319596"/>
            <a:ext cx="9422848" cy="243833"/>
            <a:chOff x="1142174" y="2319596"/>
            <a:chExt cx="9422848" cy="243833"/>
          </a:xfrm>
        </p:grpSpPr>
        <p:cxnSp>
          <p:nvCxnSpPr>
            <p:cNvPr id="13" name="Straight Connector 12">
              <a:extLst>
                <a:ext uri="{FF2B5EF4-FFF2-40B4-BE49-F238E27FC236}">
                  <a16:creationId xmlns:a16="http://schemas.microsoft.com/office/drawing/2014/main" id="{15BB75C1-5449-2C0D-8C3A-BD5FB8DCCE41}"/>
                </a:ext>
              </a:extLst>
            </p:cNvPr>
            <p:cNvCxnSpPr>
              <a:cxnSpLocks/>
              <a:stCxn id="30" idx="3"/>
            </p:cNvCxnSpPr>
            <p:nvPr/>
          </p:nvCxnSpPr>
          <p:spPr>
            <a:xfrm>
              <a:off x="1142174" y="2445747"/>
              <a:ext cx="9144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8DFC7434-8AA3-6DA6-04CC-F25251E0D60E}"/>
                </a:ext>
              </a:extLst>
            </p:cNvPr>
            <p:cNvSpPr/>
            <p:nvPr/>
          </p:nvSpPr>
          <p:spPr bwMode="auto">
            <a:xfrm>
              <a:off x="1519723" y="2330793"/>
              <a:ext cx="229907" cy="229907"/>
            </a:xfrm>
            <a:prstGeom prst="ellipse">
              <a:avLst/>
            </a:prstGeom>
            <a:solidFill>
              <a:schemeClr val="bg1">
                <a:lumMod val="95000"/>
              </a:schemeClr>
            </a:solidFill>
            <a:ln w="38100" cap="flat" cmpd="sng" algn="ctr">
              <a:solidFill>
                <a:schemeClr val="tx2"/>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a:ln>
                  <a:noFill/>
                </a:ln>
                <a:solidFill>
                  <a:srgbClr val="1E497D"/>
                </a:solidFill>
                <a:effectLst/>
                <a:uLnTx/>
                <a:uFillTx/>
                <a:latin typeface="Arial" panose="020B0604020202020204"/>
                <a:ea typeface="+mn-ea"/>
                <a:cs typeface="+mn-cs"/>
              </a:endParaRPr>
            </a:p>
          </p:txBody>
        </p:sp>
        <p:sp>
          <p:nvSpPr>
            <p:cNvPr id="16" name="Oval 15">
              <a:extLst>
                <a:ext uri="{FF2B5EF4-FFF2-40B4-BE49-F238E27FC236}">
                  <a16:creationId xmlns:a16="http://schemas.microsoft.com/office/drawing/2014/main" id="{7B349635-7259-5773-7FA1-90287A2E9096}"/>
                </a:ext>
              </a:extLst>
            </p:cNvPr>
            <p:cNvSpPr/>
            <p:nvPr/>
          </p:nvSpPr>
          <p:spPr bwMode="auto">
            <a:xfrm>
              <a:off x="10335115" y="2333522"/>
              <a:ext cx="229907" cy="229907"/>
            </a:xfrm>
            <a:prstGeom prst="ellipse">
              <a:avLst/>
            </a:prstGeom>
            <a:solidFill>
              <a:schemeClr val="bg1">
                <a:lumMod val="95000"/>
              </a:schemeClr>
            </a:solidFill>
            <a:ln w="38100" cap="flat" cmpd="sng" algn="ctr">
              <a:solidFill>
                <a:srgbClr val="1C8844"/>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a:ln>
                  <a:noFill/>
                </a:ln>
                <a:solidFill>
                  <a:srgbClr val="1E497D"/>
                </a:solidFill>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95361753-96FA-E1A6-E4F8-6A01EBDC0ED6}"/>
                </a:ext>
              </a:extLst>
            </p:cNvPr>
            <p:cNvSpPr/>
            <p:nvPr/>
          </p:nvSpPr>
          <p:spPr bwMode="auto">
            <a:xfrm>
              <a:off x="4932991" y="2330790"/>
              <a:ext cx="229907" cy="229907"/>
            </a:xfrm>
            <a:prstGeom prst="ellipse">
              <a:avLst/>
            </a:prstGeom>
            <a:solidFill>
              <a:schemeClr val="bg1">
                <a:lumMod val="95000"/>
              </a:schemeClr>
            </a:solidFill>
            <a:ln w="38100" cap="flat" cmpd="sng" algn="ctr">
              <a:solidFill>
                <a:schemeClr val="accent6"/>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a:ln>
                  <a:noFill/>
                </a:ln>
                <a:solidFill>
                  <a:srgbClr val="1E497D"/>
                </a:solidFill>
                <a:effectLst/>
                <a:uLnTx/>
                <a:uFillTx/>
                <a:latin typeface="Arial" panose="020B0604020202020204"/>
                <a:ea typeface="+mn-ea"/>
                <a:cs typeface="+mn-cs"/>
              </a:endParaRPr>
            </a:p>
          </p:txBody>
        </p:sp>
        <p:sp>
          <p:nvSpPr>
            <p:cNvPr id="21" name="Oval 20">
              <a:extLst>
                <a:ext uri="{FF2B5EF4-FFF2-40B4-BE49-F238E27FC236}">
                  <a16:creationId xmlns:a16="http://schemas.microsoft.com/office/drawing/2014/main" id="{F1BAF543-6B74-7AD7-B534-0556DA60171B}"/>
                </a:ext>
              </a:extLst>
            </p:cNvPr>
            <p:cNvSpPr/>
            <p:nvPr/>
          </p:nvSpPr>
          <p:spPr bwMode="auto">
            <a:xfrm>
              <a:off x="6733699" y="2331196"/>
              <a:ext cx="229907" cy="229907"/>
            </a:xfrm>
            <a:prstGeom prst="ellipse">
              <a:avLst/>
            </a:prstGeom>
            <a:solidFill>
              <a:schemeClr val="bg1">
                <a:lumMod val="95000"/>
              </a:schemeClr>
            </a:solidFill>
            <a:ln w="38100" cap="flat" cmpd="sng" algn="ctr">
              <a:solidFill>
                <a:schemeClr val="accent6"/>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a:ln>
                  <a:noFill/>
                </a:ln>
                <a:solidFill>
                  <a:srgbClr val="1E497D"/>
                </a:solidFill>
                <a:effectLst/>
                <a:uLnTx/>
                <a:uFillTx/>
                <a:latin typeface="Arial" panose="020B0604020202020204"/>
                <a:ea typeface="+mn-ea"/>
                <a:cs typeface="+mn-cs"/>
              </a:endParaRPr>
            </a:p>
          </p:txBody>
        </p:sp>
        <p:sp>
          <p:nvSpPr>
            <p:cNvPr id="29" name="Oval 28">
              <a:extLst>
                <a:ext uri="{FF2B5EF4-FFF2-40B4-BE49-F238E27FC236}">
                  <a16:creationId xmlns:a16="http://schemas.microsoft.com/office/drawing/2014/main" id="{EA1F739F-9831-C0FD-0E91-81CA382D5C03}"/>
                </a:ext>
              </a:extLst>
            </p:cNvPr>
            <p:cNvSpPr/>
            <p:nvPr/>
          </p:nvSpPr>
          <p:spPr bwMode="auto">
            <a:xfrm>
              <a:off x="8534407" y="2319596"/>
              <a:ext cx="229907" cy="229907"/>
            </a:xfrm>
            <a:prstGeom prst="ellipse">
              <a:avLst/>
            </a:prstGeom>
            <a:solidFill>
              <a:schemeClr val="bg1">
                <a:lumMod val="95000"/>
              </a:schemeClr>
            </a:solidFill>
            <a:ln w="38100" cap="flat" cmpd="sng" algn="ctr">
              <a:solidFill>
                <a:srgbClr val="1C8844"/>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85000"/>
                </a:lnSpc>
                <a:spcBef>
                  <a:spcPct val="0"/>
                </a:spcBef>
                <a:spcAft>
                  <a:spcPts val="1200"/>
                </a:spcAft>
                <a:buClrTx/>
                <a:buSzTx/>
                <a:buFontTx/>
                <a:buNone/>
                <a:tabLst/>
                <a:defRPr/>
              </a:pPr>
              <a:endParaRPr kumimoji="0" lang="en-GB" sz="1200" b="0" i="0" u="none" strike="noStrike" kern="1200" cap="none" spc="0" normalizeH="0" baseline="0" noProof="0">
                <a:ln>
                  <a:noFill/>
                </a:ln>
                <a:solidFill>
                  <a:srgbClr val="1E497D"/>
                </a:solidFill>
                <a:effectLst/>
                <a:uLnTx/>
                <a:uFillTx/>
                <a:latin typeface="Arial" panose="020B0604020202020204"/>
                <a:ea typeface="+mn-ea"/>
                <a:cs typeface="+mn-cs"/>
              </a:endParaRPr>
            </a:p>
          </p:txBody>
        </p:sp>
      </p:grpSp>
      <p:sp>
        <p:nvSpPr>
          <p:cNvPr id="30" name="Rectangle 29">
            <a:extLst>
              <a:ext uri="{FF2B5EF4-FFF2-40B4-BE49-F238E27FC236}">
                <a16:creationId xmlns:a16="http://schemas.microsoft.com/office/drawing/2014/main" id="{E89CE7E6-6D58-34B8-EE2C-A4E57BCF0B7D}"/>
              </a:ext>
            </a:extLst>
          </p:cNvPr>
          <p:cNvSpPr/>
          <p:nvPr/>
        </p:nvSpPr>
        <p:spPr>
          <a:xfrm>
            <a:off x="416129" y="2102847"/>
            <a:ext cx="859857" cy="685800"/>
          </a:xfrm>
          <a:prstGeom prst="rect">
            <a:avLst/>
          </a:prstGeom>
          <a:solidFill>
            <a:srgbClr val="1E49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white"/>
                </a:solidFill>
                <a:effectLst/>
                <a:uLnTx/>
                <a:uFillTx/>
                <a:latin typeface="Arial" panose="020B0604020202020204"/>
                <a:ea typeface="+mn-ea"/>
                <a:cs typeface="+mn-cs"/>
              </a:rPr>
              <a:t>Decision to report</a:t>
            </a:r>
          </a:p>
        </p:txBody>
      </p:sp>
      <p:sp>
        <p:nvSpPr>
          <p:cNvPr id="31" name="TextBox 30">
            <a:extLst>
              <a:ext uri="{FF2B5EF4-FFF2-40B4-BE49-F238E27FC236}">
                <a16:creationId xmlns:a16="http://schemas.microsoft.com/office/drawing/2014/main" id="{E91A4869-3A12-CF7C-15C0-B8E850537856}"/>
              </a:ext>
            </a:extLst>
          </p:cNvPr>
          <p:cNvSpPr txBox="1"/>
          <p:nvPr/>
        </p:nvSpPr>
        <p:spPr>
          <a:xfrm>
            <a:off x="1474884" y="1984815"/>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E497D"/>
                </a:solidFill>
                <a:effectLst/>
                <a:uLnTx/>
                <a:uFillTx/>
                <a:latin typeface="Arial" panose="020B0604020202020204"/>
                <a:ea typeface="+mn-ea"/>
                <a:cs typeface="+mn-cs"/>
              </a:rPr>
              <a:t>Initial report</a:t>
            </a:r>
          </a:p>
        </p:txBody>
      </p:sp>
      <p:sp>
        <p:nvSpPr>
          <p:cNvPr id="32" name="TextBox 31">
            <a:extLst>
              <a:ext uri="{FF2B5EF4-FFF2-40B4-BE49-F238E27FC236}">
                <a16:creationId xmlns:a16="http://schemas.microsoft.com/office/drawing/2014/main" id="{146CFD6B-B2E9-D46F-B60A-49537F3890D5}"/>
              </a:ext>
            </a:extLst>
          </p:cNvPr>
          <p:cNvSpPr txBox="1"/>
          <p:nvPr/>
        </p:nvSpPr>
        <p:spPr>
          <a:xfrm>
            <a:off x="4891779" y="1984815"/>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79646">
                    <a:lumMod val="50000"/>
                  </a:srgbClr>
                </a:solidFill>
                <a:effectLst/>
                <a:uLnTx/>
                <a:uFillTx/>
                <a:latin typeface="Arial" panose="020B0604020202020204"/>
                <a:ea typeface="+mn-ea"/>
                <a:cs typeface="+mn-cs"/>
              </a:rPr>
              <a:t>Triage &amp; allocation</a:t>
            </a:r>
          </a:p>
        </p:txBody>
      </p:sp>
      <p:sp>
        <p:nvSpPr>
          <p:cNvPr id="33" name="TextBox 32">
            <a:extLst>
              <a:ext uri="{FF2B5EF4-FFF2-40B4-BE49-F238E27FC236}">
                <a16:creationId xmlns:a16="http://schemas.microsoft.com/office/drawing/2014/main" id="{3FD197AD-1161-BED1-1AE7-BFD1D7B0EB4A}"/>
              </a:ext>
            </a:extLst>
          </p:cNvPr>
          <p:cNvSpPr txBox="1"/>
          <p:nvPr/>
        </p:nvSpPr>
        <p:spPr>
          <a:xfrm>
            <a:off x="6664889" y="1984815"/>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79646">
                    <a:lumMod val="50000"/>
                  </a:srgbClr>
                </a:solidFill>
                <a:effectLst/>
                <a:uLnTx/>
                <a:uFillTx/>
                <a:latin typeface="Arial" panose="020B0604020202020204"/>
                <a:ea typeface="+mn-ea"/>
                <a:cs typeface="+mn-cs"/>
              </a:rPr>
              <a:t>Investigation</a:t>
            </a:r>
          </a:p>
        </p:txBody>
      </p:sp>
      <p:sp>
        <p:nvSpPr>
          <p:cNvPr id="34" name="TextBox 33">
            <a:extLst>
              <a:ext uri="{FF2B5EF4-FFF2-40B4-BE49-F238E27FC236}">
                <a16:creationId xmlns:a16="http://schemas.microsoft.com/office/drawing/2014/main" id="{5CF02894-735D-AC96-7F89-AB6D12B103BD}"/>
              </a:ext>
            </a:extLst>
          </p:cNvPr>
          <p:cNvSpPr txBox="1"/>
          <p:nvPr/>
        </p:nvSpPr>
        <p:spPr>
          <a:xfrm>
            <a:off x="8465597" y="1987584"/>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E6B3C"/>
                </a:solidFill>
                <a:effectLst/>
                <a:uLnTx/>
                <a:uFillTx/>
                <a:latin typeface="Arial" panose="020B0604020202020204"/>
                <a:ea typeface="+mn-ea"/>
                <a:cs typeface="+mn-cs"/>
              </a:rPr>
              <a:t>Updates &amp; support</a:t>
            </a:r>
          </a:p>
        </p:txBody>
      </p:sp>
      <p:sp>
        <p:nvSpPr>
          <p:cNvPr id="35" name="TextBox 34">
            <a:extLst>
              <a:ext uri="{FF2B5EF4-FFF2-40B4-BE49-F238E27FC236}">
                <a16:creationId xmlns:a16="http://schemas.microsoft.com/office/drawing/2014/main" id="{DE76DC41-FC32-C992-34A0-2DA4BB048571}"/>
              </a:ext>
            </a:extLst>
          </p:cNvPr>
          <p:cNvSpPr txBox="1"/>
          <p:nvPr/>
        </p:nvSpPr>
        <p:spPr>
          <a:xfrm>
            <a:off x="10264805" y="1990698"/>
            <a:ext cx="169299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1E6B3C"/>
                </a:solidFill>
                <a:effectLst/>
                <a:uLnTx/>
                <a:uFillTx/>
                <a:latin typeface="Arial" panose="020B0604020202020204"/>
                <a:ea typeface="+mn-ea"/>
                <a:cs typeface="+mn-cs"/>
              </a:rPr>
              <a:t>Outcome</a:t>
            </a:r>
          </a:p>
        </p:txBody>
      </p:sp>
    </p:spTree>
    <p:extLst>
      <p:ext uri="{BB962C8B-B14F-4D97-AF65-F5344CB8AC3E}">
        <p14:creationId xmlns:p14="http://schemas.microsoft.com/office/powerpoint/2010/main" val="3786510260"/>
      </p:ext>
    </p:extLst>
  </p:cSld>
  <p:clrMapOvr>
    <a:masterClrMapping/>
  </p:clrMapOvr>
</p:sld>
</file>

<file path=ppt/theme/theme1.xml><?xml version="1.0" encoding="utf-8"?>
<a:theme xmlns:a="http://schemas.openxmlformats.org/drawingml/2006/main" name="YONDER PPT TEMPLATE">
  <a:themeElements>
    <a:clrScheme name="YONDER">
      <a:dk1>
        <a:srgbClr val="000000"/>
      </a:dk1>
      <a:lt1>
        <a:srgbClr val="FFFFFF"/>
      </a:lt1>
      <a:dk2>
        <a:srgbClr val="3C0F03"/>
      </a:dk2>
      <a:lt2>
        <a:srgbClr val="ECE7DA"/>
      </a:lt2>
      <a:accent1>
        <a:srgbClr val="FF3C00"/>
      </a:accent1>
      <a:accent2>
        <a:srgbClr val="5800BD"/>
      </a:accent2>
      <a:accent3>
        <a:srgbClr val="63A07D"/>
      </a:accent3>
      <a:accent4>
        <a:srgbClr val="224329"/>
      </a:accent4>
      <a:accent5>
        <a:srgbClr val="DEBDED"/>
      </a:accent5>
      <a:accent6>
        <a:srgbClr val="FFAA00"/>
      </a:accent6>
      <a:hlink>
        <a:srgbClr val="717171"/>
      </a:hlink>
      <a:folHlink>
        <a:srgbClr val="575756"/>
      </a:folHlink>
    </a:clrScheme>
    <a:fontScheme name="Custom 136">
      <a:majorFont>
        <a:latin typeface="Georgia"/>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12700" cap="flat" cmpd="sng" algn="ctr">
          <a:noFill/>
          <a:prstDash val="solid"/>
          <a:round/>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0" fontAlgn="base" latinLnBrk="0" hangingPunct="0">
          <a:lnSpc>
            <a:spcPct val="85000"/>
          </a:lnSpc>
          <a:spcBef>
            <a:spcPct val="0"/>
          </a:spcBef>
          <a:spcAft>
            <a:spcPts val="1200"/>
          </a:spcAft>
          <a:buClrTx/>
          <a:buSzTx/>
          <a:buFontTx/>
          <a:buNone/>
          <a:tabLst/>
          <a:defRPr kumimoji="0" sz="1200" b="0" i="0" u="none" strike="noStrike" cap="none" normalizeH="0" baseline="0" dirty="0" smtClean="0">
            <a:ln>
              <a:noFill/>
            </a:ln>
            <a:solidFill>
              <a:srgbClr val="5F5F5F"/>
            </a:solidFill>
            <a:effectLst/>
            <a:latin typeface="+mn-lt"/>
          </a:defRPr>
        </a:defPPr>
      </a:lstStyle>
    </a:spDef>
    <a:lnDef>
      <a:spPr bwMode="auto">
        <a:noFill/>
        <a:ln w="9525" cap="flat" cmpd="sng" algn="ctr">
          <a:solidFill>
            <a:schemeClr val="accent1"/>
          </a:solidFill>
          <a:prstDash val="solid"/>
          <a:round/>
          <a:headEnd type="none" w="med" len="med"/>
          <a:tailEnd type="none" w="med" len="med"/>
        </a:ln>
        <a:effectLst/>
      </a:spPr>
      <a:bodyPr/>
      <a:lstStyle/>
    </a:lnDef>
    <a:txDef>
      <a:spPr/>
      <a:bodyPr wrap="none" rtlCol="0">
        <a:spAutoFit/>
      </a:bodyPr>
      <a:lstStyle>
        <a:defPPr marL="342900" marR="0" indent="-342900" algn="l" defTabSz="914400" rtl="0" eaLnBrk="1" fontAlgn="base" latinLnBrk="0" hangingPunct="1">
          <a:lnSpc>
            <a:spcPct val="100000"/>
          </a:lnSpc>
          <a:spcBef>
            <a:spcPct val="20000"/>
          </a:spcBef>
          <a:spcAft>
            <a:spcPct val="0"/>
          </a:spcAft>
          <a:buClr>
            <a:schemeClr val="folHlink"/>
          </a:buClr>
          <a:buSzTx/>
          <a:buFont typeface="Wingdings" pitchFamily="2" charset="2"/>
          <a:buChar char=""/>
          <a:tabLst/>
          <a:defRPr kern="0" dirty="0" smtClean="0">
            <a:latin typeface="+mn-lt"/>
          </a:defRPr>
        </a:defPPr>
      </a:lstStyle>
    </a:tx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8">
        <a:dk1>
          <a:srgbClr val="5F5F5F"/>
        </a:dk1>
        <a:lt1>
          <a:srgbClr val="FFFFFF"/>
        </a:lt1>
        <a:dk2>
          <a:srgbClr val="0066FF"/>
        </a:dk2>
        <a:lt2>
          <a:srgbClr val="000080"/>
        </a:lt2>
        <a:accent1>
          <a:srgbClr val="EBF031"/>
        </a:accent1>
        <a:accent2>
          <a:srgbClr val="EF9100"/>
        </a:accent2>
        <a:accent3>
          <a:srgbClr val="FFFFFF"/>
        </a:accent3>
        <a:accent4>
          <a:srgbClr val="505050"/>
        </a:accent4>
        <a:accent5>
          <a:srgbClr val="F3F6AD"/>
        </a:accent5>
        <a:accent6>
          <a:srgbClr val="D98300"/>
        </a:accent6>
        <a:hlink>
          <a:srgbClr val="FF0100"/>
        </a:hlink>
        <a:folHlink>
          <a:srgbClr val="8080FF"/>
        </a:folHlink>
      </a:clrScheme>
      <a:clrMap bg1="lt1" tx1="dk1" bg2="lt2" tx2="dk2" accent1="accent1" accent2="accent2" accent3="accent3" accent4="accent4" accent5="accent5" accent6="accent6" hlink="hlink" folHlink="folHlink"/>
    </a:extraClrScheme>
    <a:extraClrScheme>
      <a:clrScheme name="Default 9">
        <a:dk1>
          <a:srgbClr val="5F5F5F"/>
        </a:dk1>
        <a:lt1>
          <a:srgbClr val="FFFFFF"/>
        </a:lt1>
        <a:dk2>
          <a:srgbClr val="8080FF"/>
        </a:dk2>
        <a:lt2>
          <a:srgbClr val="000080"/>
        </a:lt2>
        <a:accent1>
          <a:srgbClr val="00FF00"/>
        </a:accent1>
        <a:accent2>
          <a:srgbClr val="EF9100"/>
        </a:accent2>
        <a:accent3>
          <a:srgbClr val="FFFFFF"/>
        </a:accent3>
        <a:accent4>
          <a:srgbClr val="505050"/>
        </a:accent4>
        <a:accent5>
          <a:srgbClr val="AAFFAA"/>
        </a:accent5>
        <a:accent6>
          <a:srgbClr val="D98300"/>
        </a:accent6>
        <a:hlink>
          <a:srgbClr val="FF0100"/>
        </a:hlink>
        <a:folHlink>
          <a:srgbClr val="FFFF00"/>
        </a:folHlink>
      </a:clrScheme>
      <a:clrMap bg1="lt1" tx1="dk1" bg2="lt2" tx2="dk2" accent1="accent1" accent2="accent2" accent3="accent3" accent4="accent4" accent5="accent5" accent6="accent6" hlink="hlink" folHlink="folHlink"/>
    </a:extraClrScheme>
    <a:extraClrScheme>
      <a:clrScheme name="Default 10">
        <a:dk1>
          <a:srgbClr val="5F5F5F"/>
        </a:dk1>
        <a:lt1>
          <a:srgbClr val="FFFFFF"/>
        </a:lt1>
        <a:dk2>
          <a:srgbClr val="8080FF"/>
        </a:dk2>
        <a:lt2>
          <a:srgbClr val="000080"/>
        </a:lt2>
        <a:accent1>
          <a:srgbClr val="000099"/>
        </a:accent1>
        <a:accent2>
          <a:srgbClr val="00FF00"/>
        </a:accent2>
        <a:accent3>
          <a:srgbClr val="FFFFFF"/>
        </a:accent3>
        <a:accent4>
          <a:srgbClr val="505050"/>
        </a:accent4>
        <a:accent5>
          <a:srgbClr val="AAAACA"/>
        </a:accent5>
        <a:accent6>
          <a:srgbClr val="00E700"/>
        </a:accent6>
        <a:hlink>
          <a:srgbClr val="FF0100"/>
        </a:hlink>
        <a:folHlink>
          <a:srgbClr val="FFFF00"/>
        </a:folHlink>
      </a:clrScheme>
      <a:clrMap bg1="lt1" tx1="dk1" bg2="lt2" tx2="dk2" accent1="accent1" accent2="accent2" accent3="accent3" accent4="accent4" accent5="accent5" accent6="accent6" hlink="hlink" folHlink="folHlink"/>
    </a:extraClrScheme>
    <a:extraClrScheme>
      <a:clrScheme name="Default 11">
        <a:dk1>
          <a:srgbClr val="5F5F5F"/>
        </a:dk1>
        <a:lt1>
          <a:srgbClr val="FFFFFF"/>
        </a:lt1>
        <a:dk2>
          <a:srgbClr val="8080FF"/>
        </a:dk2>
        <a:lt2>
          <a:srgbClr val="000080"/>
        </a:lt2>
        <a:accent1>
          <a:srgbClr val="000099"/>
        </a:accent1>
        <a:accent2>
          <a:srgbClr val="00FF00"/>
        </a:accent2>
        <a:accent3>
          <a:srgbClr val="FFFFFF"/>
        </a:accent3>
        <a:accent4>
          <a:srgbClr val="505050"/>
        </a:accent4>
        <a:accent5>
          <a:srgbClr val="AAAACA"/>
        </a:accent5>
        <a:accent6>
          <a:srgbClr val="00E700"/>
        </a:accent6>
        <a:hlink>
          <a:srgbClr val="FF0100"/>
        </a:hlink>
        <a:folHlink>
          <a:srgbClr val="8080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YONDER PPT TEMPLATE">
  <a:themeElements>
    <a:clrScheme name="YONDER">
      <a:dk1>
        <a:srgbClr val="000000"/>
      </a:dk1>
      <a:lt1>
        <a:srgbClr val="FFFFFF"/>
      </a:lt1>
      <a:dk2>
        <a:srgbClr val="3C0F03"/>
      </a:dk2>
      <a:lt2>
        <a:srgbClr val="ECE7DA"/>
      </a:lt2>
      <a:accent1>
        <a:srgbClr val="FF3C00"/>
      </a:accent1>
      <a:accent2>
        <a:srgbClr val="5800BD"/>
      </a:accent2>
      <a:accent3>
        <a:srgbClr val="63A07D"/>
      </a:accent3>
      <a:accent4>
        <a:srgbClr val="224329"/>
      </a:accent4>
      <a:accent5>
        <a:srgbClr val="DEBDED"/>
      </a:accent5>
      <a:accent6>
        <a:srgbClr val="FFAA00"/>
      </a:accent6>
      <a:hlink>
        <a:srgbClr val="717171"/>
      </a:hlink>
      <a:folHlink>
        <a:srgbClr val="575756"/>
      </a:folHlink>
    </a:clrScheme>
    <a:fontScheme name="Custom 136">
      <a:majorFont>
        <a:latin typeface="Georgia"/>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12700" cap="flat" cmpd="sng" algn="ctr">
          <a:noFill/>
          <a:prstDash val="solid"/>
          <a:round/>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0" fontAlgn="base" latinLnBrk="0" hangingPunct="0">
          <a:lnSpc>
            <a:spcPct val="85000"/>
          </a:lnSpc>
          <a:spcBef>
            <a:spcPct val="0"/>
          </a:spcBef>
          <a:spcAft>
            <a:spcPts val="1200"/>
          </a:spcAft>
          <a:buClrTx/>
          <a:buSzTx/>
          <a:buFontTx/>
          <a:buNone/>
          <a:tabLst/>
          <a:defRPr kumimoji="0" sz="1200" b="0" i="0" u="none" strike="noStrike" cap="none" normalizeH="0" baseline="0" dirty="0" smtClean="0">
            <a:ln>
              <a:noFill/>
            </a:ln>
            <a:solidFill>
              <a:srgbClr val="5F5F5F"/>
            </a:solidFill>
            <a:effectLst/>
            <a:latin typeface="+mn-lt"/>
          </a:defRPr>
        </a:defPPr>
      </a:lstStyle>
    </a:spDef>
    <a:lnDef>
      <a:spPr bwMode="auto">
        <a:noFill/>
        <a:ln w="9525" cap="flat" cmpd="sng" algn="ctr">
          <a:solidFill>
            <a:schemeClr val="accent1"/>
          </a:solidFill>
          <a:prstDash val="solid"/>
          <a:round/>
          <a:headEnd type="none" w="med" len="med"/>
          <a:tailEnd type="none" w="med" len="med"/>
        </a:ln>
        <a:effectLst/>
      </a:spPr>
      <a:bodyPr/>
      <a:lstStyle/>
    </a:lnDef>
    <a:txDef>
      <a:spPr/>
      <a:bodyPr wrap="none" rtlCol="0">
        <a:spAutoFit/>
      </a:bodyPr>
      <a:lstStyle>
        <a:defPPr marL="342900" marR="0" indent="-342900" algn="l" defTabSz="914400" rtl="0" eaLnBrk="1" fontAlgn="base" latinLnBrk="0" hangingPunct="1">
          <a:lnSpc>
            <a:spcPct val="100000"/>
          </a:lnSpc>
          <a:spcBef>
            <a:spcPct val="20000"/>
          </a:spcBef>
          <a:spcAft>
            <a:spcPct val="0"/>
          </a:spcAft>
          <a:buClr>
            <a:schemeClr val="folHlink"/>
          </a:buClr>
          <a:buSzTx/>
          <a:buFont typeface="Wingdings" pitchFamily="2" charset="2"/>
          <a:buChar char=""/>
          <a:tabLst/>
          <a:defRPr kern="0" dirty="0" smtClean="0">
            <a:latin typeface="+mn-lt"/>
          </a:defRPr>
        </a:defPPr>
      </a:lstStyle>
    </a:tx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8">
        <a:dk1>
          <a:srgbClr val="5F5F5F"/>
        </a:dk1>
        <a:lt1>
          <a:srgbClr val="FFFFFF"/>
        </a:lt1>
        <a:dk2>
          <a:srgbClr val="0066FF"/>
        </a:dk2>
        <a:lt2>
          <a:srgbClr val="000080"/>
        </a:lt2>
        <a:accent1>
          <a:srgbClr val="EBF031"/>
        </a:accent1>
        <a:accent2>
          <a:srgbClr val="EF9100"/>
        </a:accent2>
        <a:accent3>
          <a:srgbClr val="FFFFFF"/>
        </a:accent3>
        <a:accent4>
          <a:srgbClr val="505050"/>
        </a:accent4>
        <a:accent5>
          <a:srgbClr val="F3F6AD"/>
        </a:accent5>
        <a:accent6>
          <a:srgbClr val="D98300"/>
        </a:accent6>
        <a:hlink>
          <a:srgbClr val="FF0100"/>
        </a:hlink>
        <a:folHlink>
          <a:srgbClr val="8080FF"/>
        </a:folHlink>
      </a:clrScheme>
      <a:clrMap bg1="lt1" tx1="dk1" bg2="lt2" tx2="dk2" accent1="accent1" accent2="accent2" accent3="accent3" accent4="accent4" accent5="accent5" accent6="accent6" hlink="hlink" folHlink="folHlink"/>
    </a:extraClrScheme>
    <a:extraClrScheme>
      <a:clrScheme name="Default 9">
        <a:dk1>
          <a:srgbClr val="5F5F5F"/>
        </a:dk1>
        <a:lt1>
          <a:srgbClr val="FFFFFF"/>
        </a:lt1>
        <a:dk2>
          <a:srgbClr val="8080FF"/>
        </a:dk2>
        <a:lt2>
          <a:srgbClr val="000080"/>
        </a:lt2>
        <a:accent1>
          <a:srgbClr val="00FF00"/>
        </a:accent1>
        <a:accent2>
          <a:srgbClr val="EF9100"/>
        </a:accent2>
        <a:accent3>
          <a:srgbClr val="FFFFFF"/>
        </a:accent3>
        <a:accent4>
          <a:srgbClr val="505050"/>
        </a:accent4>
        <a:accent5>
          <a:srgbClr val="AAFFAA"/>
        </a:accent5>
        <a:accent6>
          <a:srgbClr val="D98300"/>
        </a:accent6>
        <a:hlink>
          <a:srgbClr val="FF0100"/>
        </a:hlink>
        <a:folHlink>
          <a:srgbClr val="FFFF00"/>
        </a:folHlink>
      </a:clrScheme>
      <a:clrMap bg1="lt1" tx1="dk1" bg2="lt2" tx2="dk2" accent1="accent1" accent2="accent2" accent3="accent3" accent4="accent4" accent5="accent5" accent6="accent6" hlink="hlink" folHlink="folHlink"/>
    </a:extraClrScheme>
    <a:extraClrScheme>
      <a:clrScheme name="Default 10">
        <a:dk1>
          <a:srgbClr val="5F5F5F"/>
        </a:dk1>
        <a:lt1>
          <a:srgbClr val="FFFFFF"/>
        </a:lt1>
        <a:dk2>
          <a:srgbClr val="8080FF"/>
        </a:dk2>
        <a:lt2>
          <a:srgbClr val="000080"/>
        </a:lt2>
        <a:accent1>
          <a:srgbClr val="000099"/>
        </a:accent1>
        <a:accent2>
          <a:srgbClr val="00FF00"/>
        </a:accent2>
        <a:accent3>
          <a:srgbClr val="FFFFFF"/>
        </a:accent3>
        <a:accent4>
          <a:srgbClr val="505050"/>
        </a:accent4>
        <a:accent5>
          <a:srgbClr val="AAAACA"/>
        </a:accent5>
        <a:accent6>
          <a:srgbClr val="00E700"/>
        </a:accent6>
        <a:hlink>
          <a:srgbClr val="FF0100"/>
        </a:hlink>
        <a:folHlink>
          <a:srgbClr val="FFFF00"/>
        </a:folHlink>
      </a:clrScheme>
      <a:clrMap bg1="lt1" tx1="dk1" bg2="lt2" tx2="dk2" accent1="accent1" accent2="accent2" accent3="accent3" accent4="accent4" accent5="accent5" accent6="accent6" hlink="hlink" folHlink="folHlink"/>
    </a:extraClrScheme>
    <a:extraClrScheme>
      <a:clrScheme name="Default 11">
        <a:dk1>
          <a:srgbClr val="5F5F5F"/>
        </a:dk1>
        <a:lt1>
          <a:srgbClr val="FFFFFF"/>
        </a:lt1>
        <a:dk2>
          <a:srgbClr val="8080FF"/>
        </a:dk2>
        <a:lt2>
          <a:srgbClr val="000080"/>
        </a:lt2>
        <a:accent1>
          <a:srgbClr val="000099"/>
        </a:accent1>
        <a:accent2>
          <a:srgbClr val="00FF00"/>
        </a:accent2>
        <a:accent3>
          <a:srgbClr val="FFFFFF"/>
        </a:accent3>
        <a:accent4>
          <a:srgbClr val="505050"/>
        </a:accent4>
        <a:accent5>
          <a:srgbClr val="AAAACA"/>
        </a:accent5>
        <a:accent6>
          <a:srgbClr val="00E700"/>
        </a:accent6>
        <a:hlink>
          <a:srgbClr val="FF0100"/>
        </a:hlink>
        <a:folHlink>
          <a:srgbClr val="8080F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YONDER PPT TEMPLATE">
  <a:themeElements>
    <a:clrScheme name="YONDER">
      <a:dk1>
        <a:srgbClr val="000000"/>
      </a:dk1>
      <a:lt1>
        <a:srgbClr val="FFFFFF"/>
      </a:lt1>
      <a:dk2>
        <a:srgbClr val="3C0F03"/>
      </a:dk2>
      <a:lt2>
        <a:srgbClr val="ECE7DA"/>
      </a:lt2>
      <a:accent1>
        <a:srgbClr val="FF3C00"/>
      </a:accent1>
      <a:accent2>
        <a:srgbClr val="5800BD"/>
      </a:accent2>
      <a:accent3>
        <a:srgbClr val="63A07D"/>
      </a:accent3>
      <a:accent4>
        <a:srgbClr val="224329"/>
      </a:accent4>
      <a:accent5>
        <a:srgbClr val="DEBDED"/>
      </a:accent5>
      <a:accent6>
        <a:srgbClr val="FFAA00"/>
      </a:accent6>
      <a:hlink>
        <a:srgbClr val="717171"/>
      </a:hlink>
      <a:folHlink>
        <a:srgbClr val="575756"/>
      </a:folHlink>
    </a:clrScheme>
    <a:fontScheme name="Custom 136">
      <a:majorFont>
        <a:latin typeface="Georgia"/>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12700" cap="flat" cmpd="sng" algn="ctr">
          <a:noFill/>
          <a:prstDash val="solid"/>
          <a:round/>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marL="0" marR="0" indent="0" algn="ctr" defTabSz="914400" rtl="0" eaLnBrk="0" fontAlgn="base" latinLnBrk="0" hangingPunct="0">
          <a:lnSpc>
            <a:spcPct val="85000"/>
          </a:lnSpc>
          <a:spcBef>
            <a:spcPct val="0"/>
          </a:spcBef>
          <a:spcAft>
            <a:spcPts val="1200"/>
          </a:spcAft>
          <a:buClrTx/>
          <a:buSzTx/>
          <a:buFontTx/>
          <a:buNone/>
          <a:tabLst/>
          <a:defRPr kumimoji="0" sz="1200" b="0" i="0" u="none" strike="noStrike" cap="none" normalizeH="0" baseline="0" dirty="0" smtClean="0">
            <a:ln>
              <a:noFill/>
            </a:ln>
            <a:solidFill>
              <a:srgbClr val="5F5F5F"/>
            </a:solidFill>
            <a:effectLst/>
            <a:latin typeface="+mn-lt"/>
          </a:defRPr>
        </a:defPPr>
      </a:lstStyle>
    </a:spDef>
    <a:lnDef>
      <a:spPr bwMode="auto">
        <a:noFill/>
        <a:ln w="9525" cap="flat" cmpd="sng" algn="ctr">
          <a:solidFill>
            <a:schemeClr val="accent1"/>
          </a:solidFill>
          <a:prstDash val="solid"/>
          <a:round/>
          <a:headEnd type="none" w="med" len="med"/>
          <a:tailEnd type="none" w="med" len="med"/>
        </a:ln>
        <a:effectLst/>
      </a:spPr>
      <a:bodyPr/>
      <a:lstStyle/>
    </a:lnDef>
    <a:txDef>
      <a:spPr/>
      <a:bodyPr wrap="none" rtlCol="0">
        <a:spAutoFit/>
      </a:bodyPr>
      <a:lstStyle>
        <a:defPPr marL="342900" marR="0" indent="-342900" algn="l" defTabSz="914400" rtl="0" eaLnBrk="1" fontAlgn="base" latinLnBrk="0" hangingPunct="1">
          <a:lnSpc>
            <a:spcPct val="100000"/>
          </a:lnSpc>
          <a:spcBef>
            <a:spcPct val="20000"/>
          </a:spcBef>
          <a:spcAft>
            <a:spcPct val="0"/>
          </a:spcAft>
          <a:buClr>
            <a:schemeClr val="folHlink"/>
          </a:buClr>
          <a:buSzTx/>
          <a:buFont typeface="Wingdings" pitchFamily="2" charset="2"/>
          <a:buChar char=""/>
          <a:tabLst/>
          <a:defRPr kern="0" dirty="0" smtClean="0">
            <a:latin typeface="+mn-lt"/>
          </a:defRPr>
        </a:defPPr>
      </a:lstStyle>
    </a:tx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8">
        <a:dk1>
          <a:srgbClr val="5F5F5F"/>
        </a:dk1>
        <a:lt1>
          <a:srgbClr val="FFFFFF"/>
        </a:lt1>
        <a:dk2>
          <a:srgbClr val="0066FF"/>
        </a:dk2>
        <a:lt2>
          <a:srgbClr val="000080"/>
        </a:lt2>
        <a:accent1>
          <a:srgbClr val="EBF031"/>
        </a:accent1>
        <a:accent2>
          <a:srgbClr val="EF9100"/>
        </a:accent2>
        <a:accent3>
          <a:srgbClr val="FFFFFF"/>
        </a:accent3>
        <a:accent4>
          <a:srgbClr val="505050"/>
        </a:accent4>
        <a:accent5>
          <a:srgbClr val="F3F6AD"/>
        </a:accent5>
        <a:accent6>
          <a:srgbClr val="D98300"/>
        </a:accent6>
        <a:hlink>
          <a:srgbClr val="FF0100"/>
        </a:hlink>
        <a:folHlink>
          <a:srgbClr val="8080FF"/>
        </a:folHlink>
      </a:clrScheme>
      <a:clrMap bg1="lt1" tx1="dk1" bg2="lt2" tx2="dk2" accent1="accent1" accent2="accent2" accent3="accent3" accent4="accent4" accent5="accent5" accent6="accent6" hlink="hlink" folHlink="folHlink"/>
    </a:extraClrScheme>
    <a:extraClrScheme>
      <a:clrScheme name="Default 9">
        <a:dk1>
          <a:srgbClr val="5F5F5F"/>
        </a:dk1>
        <a:lt1>
          <a:srgbClr val="FFFFFF"/>
        </a:lt1>
        <a:dk2>
          <a:srgbClr val="8080FF"/>
        </a:dk2>
        <a:lt2>
          <a:srgbClr val="000080"/>
        </a:lt2>
        <a:accent1>
          <a:srgbClr val="00FF00"/>
        </a:accent1>
        <a:accent2>
          <a:srgbClr val="EF9100"/>
        </a:accent2>
        <a:accent3>
          <a:srgbClr val="FFFFFF"/>
        </a:accent3>
        <a:accent4>
          <a:srgbClr val="505050"/>
        </a:accent4>
        <a:accent5>
          <a:srgbClr val="AAFFAA"/>
        </a:accent5>
        <a:accent6>
          <a:srgbClr val="D98300"/>
        </a:accent6>
        <a:hlink>
          <a:srgbClr val="FF0100"/>
        </a:hlink>
        <a:folHlink>
          <a:srgbClr val="FFFF00"/>
        </a:folHlink>
      </a:clrScheme>
      <a:clrMap bg1="lt1" tx1="dk1" bg2="lt2" tx2="dk2" accent1="accent1" accent2="accent2" accent3="accent3" accent4="accent4" accent5="accent5" accent6="accent6" hlink="hlink" folHlink="folHlink"/>
    </a:extraClrScheme>
    <a:extraClrScheme>
      <a:clrScheme name="Default 10">
        <a:dk1>
          <a:srgbClr val="5F5F5F"/>
        </a:dk1>
        <a:lt1>
          <a:srgbClr val="FFFFFF"/>
        </a:lt1>
        <a:dk2>
          <a:srgbClr val="8080FF"/>
        </a:dk2>
        <a:lt2>
          <a:srgbClr val="000080"/>
        </a:lt2>
        <a:accent1>
          <a:srgbClr val="000099"/>
        </a:accent1>
        <a:accent2>
          <a:srgbClr val="00FF00"/>
        </a:accent2>
        <a:accent3>
          <a:srgbClr val="FFFFFF"/>
        </a:accent3>
        <a:accent4>
          <a:srgbClr val="505050"/>
        </a:accent4>
        <a:accent5>
          <a:srgbClr val="AAAACA"/>
        </a:accent5>
        <a:accent6>
          <a:srgbClr val="00E700"/>
        </a:accent6>
        <a:hlink>
          <a:srgbClr val="FF0100"/>
        </a:hlink>
        <a:folHlink>
          <a:srgbClr val="FFFF00"/>
        </a:folHlink>
      </a:clrScheme>
      <a:clrMap bg1="lt1" tx1="dk1" bg2="lt2" tx2="dk2" accent1="accent1" accent2="accent2" accent3="accent3" accent4="accent4" accent5="accent5" accent6="accent6" hlink="hlink" folHlink="folHlink"/>
    </a:extraClrScheme>
    <a:extraClrScheme>
      <a:clrScheme name="Default 11">
        <a:dk1>
          <a:srgbClr val="5F5F5F"/>
        </a:dk1>
        <a:lt1>
          <a:srgbClr val="FFFFFF"/>
        </a:lt1>
        <a:dk2>
          <a:srgbClr val="8080FF"/>
        </a:dk2>
        <a:lt2>
          <a:srgbClr val="000080"/>
        </a:lt2>
        <a:accent1>
          <a:srgbClr val="000099"/>
        </a:accent1>
        <a:accent2>
          <a:srgbClr val="00FF00"/>
        </a:accent2>
        <a:accent3>
          <a:srgbClr val="FFFFFF"/>
        </a:accent3>
        <a:accent4>
          <a:srgbClr val="505050"/>
        </a:accent4>
        <a:accent5>
          <a:srgbClr val="AAAACA"/>
        </a:accent5>
        <a:accent6>
          <a:srgbClr val="00E700"/>
        </a:accent6>
        <a:hlink>
          <a:srgbClr val="FF0100"/>
        </a:hlink>
        <a:folHlink>
          <a:srgbClr val="8080FF"/>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5a4f3e1-efb7-4490-8047-be5a6c2ca26e" xsi:nil="true"/>
    <lcf76f155ced4ddcb4097134ff3c332f xmlns="7442d25a-40d1-461d-bab6-4d53f1e4cd5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2478E856DE5D94292B0799DEAAD4C1A" ma:contentTypeVersion="18" ma:contentTypeDescription="Create a new document." ma:contentTypeScope="" ma:versionID="9d5873bbd8ca18f231b919365f9f04c0">
  <xsd:schema xmlns:xsd="http://www.w3.org/2001/XMLSchema" xmlns:xs="http://www.w3.org/2001/XMLSchema" xmlns:p="http://schemas.microsoft.com/office/2006/metadata/properties" xmlns:ns2="7442d25a-40d1-461d-bab6-4d53f1e4cd5a" xmlns:ns3="25a4f3e1-efb7-4490-8047-be5a6c2ca26e" targetNamespace="http://schemas.microsoft.com/office/2006/metadata/properties" ma:root="true" ma:fieldsID="f99bb620a59e00bbded93833873271c0" ns2:_="" ns3:_="">
    <xsd:import namespace="7442d25a-40d1-461d-bab6-4d53f1e4cd5a"/>
    <xsd:import namespace="25a4f3e1-efb7-4490-8047-be5a6c2ca26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2d25a-40d1-461d-bab6-4d53f1e4cd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443a8504-d520-4286-9e4f-55620f5a7f4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a4f3e1-efb7-4490-8047-be5a6c2ca26e"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bca7d64b-0942-4b0b-b379-a19dd1f765aa}" ma:internalName="TaxCatchAll" ma:showField="CatchAllData" ma:web="25a4f3e1-efb7-4490-8047-be5a6c2ca26e">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66A02A-B55D-4CDE-9B2C-9829C0BB07F7}">
  <ds:schemaRefs>
    <ds:schemaRef ds:uri="http://schemas.microsoft.com/sharepoint/v3/contenttype/forms"/>
  </ds:schemaRefs>
</ds:datastoreItem>
</file>

<file path=customXml/itemProps2.xml><?xml version="1.0" encoding="utf-8"?>
<ds:datastoreItem xmlns:ds="http://schemas.openxmlformats.org/officeDocument/2006/customXml" ds:itemID="{523226E0-0712-4BC8-B199-8E76A8C0D863}">
  <ds:schemaRefs>
    <ds:schemaRef ds:uri="http://purl.org/dc/dcmitype/"/>
    <ds:schemaRef ds:uri="http://purl.org/dc/elements/1.1/"/>
    <ds:schemaRef ds:uri="7442d25a-40d1-461d-bab6-4d53f1e4cd5a"/>
    <ds:schemaRef ds:uri="http://schemas.microsoft.com/office/2006/documentManagement/types"/>
    <ds:schemaRef ds:uri="http://schemas.microsoft.com/office/2006/metadata/properties"/>
    <ds:schemaRef ds:uri="http://schemas.openxmlformats.org/package/2006/metadata/core-properties"/>
    <ds:schemaRef ds:uri="25a4f3e1-efb7-4490-8047-be5a6c2ca26e"/>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AFAFA8F7-E7AA-4423-9E0A-A09AA62C54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42d25a-40d1-461d-bab6-4d53f1e4cd5a"/>
    <ds:schemaRef ds:uri="25a4f3e1-efb7-4490-8047-be5a6c2ca2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3352</TotalTime>
  <Words>18744</Words>
  <Application>Microsoft Office PowerPoint</Application>
  <PresentationFormat>Widescreen</PresentationFormat>
  <Paragraphs>1594</Paragraphs>
  <Slides>78</Slides>
  <Notes>57</Notes>
  <HiddenSlides>0</HiddenSlides>
  <MMClips>0</MMClips>
  <ScaleCrop>false</ScaleCrop>
  <HeadingPairs>
    <vt:vector size="4" baseType="variant">
      <vt:variant>
        <vt:lpstr>Theme</vt:lpstr>
      </vt:variant>
      <vt:variant>
        <vt:i4>5</vt:i4>
      </vt:variant>
      <vt:variant>
        <vt:lpstr>Slide Titles</vt:lpstr>
      </vt:variant>
      <vt:variant>
        <vt:i4>78</vt:i4>
      </vt:variant>
    </vt:vector>
  </HeadingPairs>
  <TitlesOfParts>
    <vt:vector size="83" baseType="lpstr">
      <vt:lpstr>YONDER PPT TEMPLATE</vt:lpstr>
      <vt:lpstr>Office Theme</vt:lpstr>
      <vt:lpstr>2_Office Theme</vt:lpstr>
      <vt:lpstr>1_YONDER PPT TEMPLATE</vt:lpstr>
      <vt:lpstr>2_YONDER PPT TEMPLATE</vt:lpstr>
      <vt:lpstr>PowerPoint Presentation</vt:lpstr>
      <vt:lpstr>PowerPoint Presentation</vt:lpstr>
      <vt:lpstr>Background &amp; methodology</vt:lpstr>
      <vt:lpstr>PowerPoint Presentation</vt:lpstr>
      <vt:lpstr>PowerPoint Presentation</vt:lpstr>
      <vt:lpstr>An overview of the research programme</vt:lpstr>
      <vt:lpstr>PowerPoint Presentation</vt:lpstr>
      <vt:lpstr>PowerPoint Presentation</vt:lpstr>
      <vt:lpstr>Executive summary</vt:lpstr>
      <vt:lpstr>PowerPoint Presentation</vt:lpstr>
      <vt:lpstr>PowerPoint Presentation</vt:lpstr>
      <vt:lpstr>The lived experience of harm</vt:lpstr>
      <vt:lpstr>PowerPoint Presentation</vt:lpstr>
      <vt:lpstr>PowerPoint Presentation</vt:lpstr>
      <vt:lpstr>PowerPoint Presentation</vt:lpstr>
      <vt:lpstr>PowerPoint Presentation</vt:lpstr>
      <vt:lpstr>PowerPoint Presentation</vt:lpstr>
      <vt:lpstr>PowerPoint Presentation</vt:lpstr>
      <vt:lpstr>Understanding the decision to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the ideal reporting journey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Recommendations across the journey </vt:lpstr>
      <vt:lpstr>PowerPoint Presentation</vt:lpstr>
      <vt:lpstr>PowerPoint Presentation</vt:lpstr>
      <vt:lpstr>PowerPoint Presentation</vt:lpstr>
      <vt:lpstr>PowerPoint Presentation</vt:lpstr>
      <vt:lpstr>PowerPoint Presentation</vt:lpstr>
      <vt:lpstr>PowerPoint Presentation</vt:lpstr>
      <vt:lpstr>Appendix</vt:lpstr>
      <vt:lpstr>There is a strong intent to report unwanted behaviour if ever experienced. With the Police, BTP and transport staff most trusted to respond to it</vt:lpstr>
      <vt:lpstr>Preference for in-person reporting highlights the importance of visible, accessible staff presence on public transport</vt:lpstr>
      <vt:lpstr>Human interaction and feedback are critical to making reporting feel worthwhile People value knowing their report is reviewed by a person and receiving clear updates on action taken</vt:lpstr>
      <vt:lpstr>Public expectation is for immediate support in incidents of unwanted behaviour, led by transport staff, police, and bystanders</vt:lpstr>
      <vt:lpstr>Public expectations are clear: Prevention, Action, and Support should be at the heart of efforts to tackle unwanted behaviour</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Lia James</dc:creator>
  <cp:lastModifiedBy>Alex Smith</cp:lastModifiedBy>
  <cp:revision>7</cp:revision>
  <dcterms:created xsi:type="dcterms:W3CDTF">2026-04-10T10:25:06Z</dcterms:created>
  <dcterms:modified xsi:type="dcterms:W3CDTF">2026-10-07T13:55:10Z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0x01010002478E856DE5D94292B0799DEAAD4C1A</vt:lpwstr>
  </property>
  <property fmtid="{D5CDD505-2E9C-101B-9397-08002B2CF9AE}" pid="3" name="MediaServiceImageTags">
    <vt:lpwstr/>
  </property>
</Properties>
</file>