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B_56BBE0B3.xml" ContentType="application/vnd.ms-powerpoint.comments+xml"/>
  <Override PartName="/ppt/notesSlides/notesSlide4.xml" ContentType="application/vnd.openxmlformats-officedocument.presentationml.notesSlide+xml"/>
  <Override PartName="/ppt/comments/modernComment_137_53037E65.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9" r:id="rId5"/>
    <p:sldId id="261" r:id="rId6"/>
    <p:sldId id="294" r:id="rId7"/>
    <p:sldId id="295" r:id="rId8"/>
    <p:sldId id="262" r:id="rId9"/>
    <p:sldId id="296" r:id="rId10"/>
    <p:sldId id="297" r:id="rId11"/>
    <p:sldId id="298" r:id="rId12"/>
    <p:sldId id="299" r:id="rId13"/>
    <p:sldId id="311" r:id="rId14"/>
    <p:sldId id="300" r:id="rId15"/>
    <p:sldId id="301" r:id="rId16"/>
    <p:sldId id="312" r:id="rId17"/>
    <p:sldId id="313" r:id="rId18"/>
    <p:sldId id="302" r:id="rId19"/>
    <p:sldId id="303" r:id="rId20"/>
    <p:sldId id="314" r:id="rId21"/>
    <p:sldId id="304" r:id="rId22"/>
    <p:sldId id="305" r:id="rId23"/>
    <p:sldId id="276" r:id="rId24"/>
    <p:sldId id="315" r:id="rId25"/>
    <p:sldId id="316" r:id="rId26"/>
    <p:sldId id="293" r:id="rId27"/>
  </p:sldIdLst>
  <p:sldSz cx="18288000" cy="10287000"/>
  <p:notesSz cx="6858000" cy="9144000"/>
  <p:embeddedFontLst>
    <p:embeddedFont>
      <p:font typeface="Arial Bold" panose="020B0704020202020204" pitchFamily="3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3DAF6-9A8E-4BDA-DC76-4B0FDDD8BF64}" name="Alex Smith" initials="AS" userId="S::Alex.Smith@londontravelwatch.org.uk::195ad861-b38c-425c-9571-7149c0d2d9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83519"/>
    <a:srgbClr val="158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A074D-3937-4C73-87E1-2C611D35F273}" v="77" dt="2025-10-16T14:08:25.009"/>
    <p1510:client id="{ADD0025F-682C-48CB-A5D3-C747A95197F1}" v="2" dt="2025-10-16T09:07:29.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ya Dallat" userId="42318065-aca0-4943-b6ed-cb8b9de1235d" providerId="ADAL" clId="{AB611A96-59DA-4F1A-94AE-34D1324400E7}"/>
    <pc:docChg chg="custSel delSld modSld">
      <pc:chgData name="Sonya Dallat" userId="42318065-aca0-4943-b6ed-cb8b9de1235d" providerId="ADAL" clId="{AB611A96-59DA-4F1A-94AE-34D1324400E7}" dt="2025-10-16T14:08:25.009" v="93" actId="1036"/>
      <pc:docMkLst>
        <pc:docMk/>
      </pc:docMkLst>
      <pc:sldChg chg="modSp mod">
        <pc:chgData name="Sonya Dallat" userId="42318065-aca0-4943-b6ed-cb8b9de1235d" providerId="ADAL" clId="{AB611A96-59DA-4F1A-94AE-34D1324400E7}" dt="2025-10-16T09:07:41.733" v="13" actId="6549"/>
        <pc:sldMkLst>
          <pc:docMk/>
          <pc:sldMk cId="0" sldId="259"/>
        </pc:sldMkLst>
        <pc:spChg chg="mod">
          <ac:chgData name="Sonya Dallat" userId="42318065-aca0-4943-b6ed-cb8b9de1235d" providerId="ADAL" clId="{AB611A96-59DA-4F1A-94AE-34D1324400E7}" dt="2025-10-16T09:07:34.570" v="10" actId="20577"/>
          <ac:spMkLst>
            <pc:docMk/>
            <pc:sldMk cId="0" sldId="259"/>
            <ac:spMk id="5" creationId="{00000000-0000-0000-0000-000000000000}"/>
          </ac:spMkLst>
        </pc:spChg>
        <pc:spChg chg="mod">
          <ac:chgData name="Sonya Dallat" userId="42318065-aca0-4943-b6ed-cb8b9de1235d" providerId="ADAL" clId="{AB611A96-59DA-4F1A-94AE-34D1324400E7}" dt="2025-10-16T09:07:41.733" v="13" actId="6549"/>
          <ac:spMkLst>
            <pc:docMk/>
            <pc:sldMk cId="0" sldId="259"/>
            <ac:spMk id="7" creationId="{00000000-0000-0000-0000-000000000000}"/>
          </ac:spMkLst>
        </pc:spChg>
      </pc:sldChg>
      <pc:sldChg chg="modSp mod">
        <pc:chgData name="Sonya Dallat" userId="42318065-aca0-4943-b6ed-cb8b9de1235d" providerId="ADAL" clId="{AB611A96-59DA-4F1A-94AE-34D1324400E7}" dt="2025-10-16T14:08:20.856" v="92" actId="1036"/>
        <pc:sldMkLst>
          <pc:docMk/>
          <pc:sldMk cId="0" sldId="261"/>
        </pc:sldMkLst>
        <pc:spChg chg="mod">
          <ac:chgData name="Sonya Dallat" userId="42318065-aca0-4943-b6ed-cb8b9de1235d" providerId="ADAL" clId="{AB611A96-59DA-4F1A-94AE-34D1324400E7}" dt="2025-10-16T14:08:20.856" v="92" actId="1036"/>
          <ac:spMkLst>
            <pc:docMk/>
            <pc:sldMk cId="0" sldId="261"/>
            <ac:spMk id="8" creationId="{00000000-0000-0000-0000-000000000000}"/>
          </ac:spMkLst>
        </pc:spChg>
      </pc:sldChg>
      <pc:sldChg chg="del modNotesTx">
        <pc:chgData name="Sonya Dallat" userId="42318065-aca0-4943-b6ed-cb8b9de1235d" providerId="ADAL" clId="{AB611A96-59DA-4F1A-94AE-34D1324400E7}" dt="2025-10-16T14:01:22.769" v="44" actId="47"/>
        <pc:sldMkLst>
          <pc:docMk/>
          <pc:sldMk cId="0" sldId="271"/>
        </pc:sldMkLst>
      </pc:sldChg>
      <pc:sldChg chg="modSp mod modNotesTx">
        <pc:chgData name="Sonya Dallat" userId="42318065-aca0-4943-b6ed-cb8b9de1235d" providerId="ADAL" clId="{AB611A96-59DA-4F1A-94AE-34D1324400E7}" dt="2025-10-16T14:08:09.688" v="91" actId="1036"/>
        <pc:sldMkLst>
          <pc:docMk/>
          <pc:sldMk cId="0" sldId="276"/>
        </pc:sldMkLst>
        <pc:spChg chg="mod">
          <ac:chgData name="Sonya Dallat" userId="42318065-aca0-4943-b6ed-cb8b9de1235d" providerId="ADAL" clId="{AB611A96-59DA-4F1A-94AE-34D1324400E7}" dt="2025-10-16T10:13:51.255" v="16" actId="313"/>
          <ac:spMkLst>
            <pc:docMk/>
            <pc:sldMk cId="0" sldId="276"/>
            <ac:spMk id="8" creationId="{A215F291-1B31-A411-4608-4F65DA743968}"/>
          </ac:spMkLst>
        </pc:spChg>
        <pc:spChg chg="mod">
          <ac:chgData name="Sonya Dallat" userId="42318065-aca0-4943-b6ed-cb8b9de1235d" providerId="ADAL" clId="{AB611A96-59DA-4F1A-94AE-34D1324400E7}" dt="2025-10-16T14:08:09.688" v="91" actId="1036"/>
          <ac:spMkLst>
            <pc:docMk/>
            <pc:sldMk cId="0" sldId="276"/>
            <ac:spMk id="12" creationId="{00000000-0000-0000-0000-000000000000}"/>
          </ac:spMkLst>
        </pc:spChg>
      </pc:sldChg>
      <pc:sldChg chg="modSp mod">
        <pc:chgData name="Sonya Dallat" userId="42318065-aca0-4943-b6ed-cb8b9de1235d" providerId="ADAL" clId="{AB611A96-59DA-4F1A-94AE-34D1324400E7}" dt="2025-10-16T14:08:25.009" v="93" actId="1036"/>
        <pc:sldMkLst>
          <pc:docMk/>
          <pc:sldMk cId="2684765754" sldId="294"/>
        </pc:sldMkLst>
        <pc:spChg chg="mod">
          <ac:chgData name="Sonya Dallat" userId="42318065-aca0-4943-b6ed-cb8b9de1235d" providerId="ADAL" clId="{AB611A96-59DA-4F1A-94AE-34D1324400E7}" dt="2025-10-16T14:08:25.009" v="93" actId="1036"/>
          <ac:spMkLst>
            <pc:docMk/>
            <pc:sldMk cId="2684765754" sldId="294"/>
            <ac:spMk id="8" creationId="{0AA2AF84-1D35-DFFE-51FC-23F262D142EA}"/>
          </ac:spMkLst>
        </pc:spChg>
      </pc:sldChg>
      <pc:sldChg chg="modSp mod">
        <pc:chgData name="Sonya Dallat" userId="42318065-aca0-4943-b6ed-cb8b9de1235d" providerId="ADAL" clId="{AB611A96-59DA-4F1A-94AE-34D1324400E7}" dt="2025-10-16T14:06:03.625" v="71" actId="20577"/>
        <pc:sldMkLst>
          <pc:docMk/>
          <pc:sldMk cId="4135234488" sldId="298"/>
        </pc:sldMkLst>
        <pc:spChg chg="mod">
          <ac:chgData name="Sonya Dallat" userId="42318065-aca0-4943-b6ed-cb8b9de1235d" providerId="ADAL" clId="{AB611A96-59DA-4F1A-94AE-34D1324400E7}" dt="2025-10-16T14:06:03.625" v="71" actId="20577"/>
          <ac:spMkLst>
            <pc:docMk/>
            <pc:sldMk cId="4135234488" sldId="298"/>
            <ac:spMk id="15" creationId="{D54CF328-5306-34B4-B848-90E1B60F1C9A}"/>
          </ac:spMkLst>
        </pc:spChg>
      </pc:sldChg>
      <pc:sldChg chg="modSp mod">
        <pc:chgData name="Sonya Dallat" userId="42318065-aca0-4943-b6ed-cb8b9de1235d" providerId="ADAL" clId="{AB611A96-59DA-4F1A-94AE-34D1324400E7}" dt="2025-10-16T14:05:41.633" v="69" actId="5793"/>
        <pc:sldMkLst>
          <pc:docMk/>
          <pc:sldMk cId="1455153331" sldId="299"/>
        </pc:sldMkLst>
        <pc:spChg chg="mod">
          <ac:chgData name="Sonya Dallat" userId="42318065-aca0-4943-b6ed-cb8b9de1235d" providerId="ADAL" clId="{AB611A96-59DA-4F1A-94AE-34D1324400E7}" dt="2025-10-16T14:05:41.633" v="69" actId="5793"/>
          <ac:spMkLst>
            <pc:docMk/>
            <pc:sldMk cId="1455153331" sldId="299"/>
            <ac:spMk id="10" creationId="{5F7EC4EA-F143-65A2-D5BD-34EC48B9259D}"/>
          </ac:spMkLst>
        </pc:spChg>
      </pc:sldChg>
      <pc:sldChg chg="modSp mod">
        <pc:chgData name="Sonya Dallat" userId="42318065-aca0-4943-b6ed-cb8b9de1235d" providerId="ADAL" clId="{AB611A96-59DA-4F1A-94AE-34D1324400E7}" dt="2025-10-16T14:06:52.689" v="81" actId="20577"/>
        <pc:sldMkLst>
          <pc:docMk/>
          <pc:sldMk cId="256093992" sldId="300"/>
        </pc:sldMkLst>
        <pc:spChg chg="mod">
          <ac:chgData name="Sonya Dallat" userId="42318065-aca0-4943-b6ed-cb8b9de1235d" providerId="ADAL" clId="{AB611A96-59DA-4F1A-94AE-34D1324400E7}" dt="2025-10-16T14:06:52.689" v="81" actId="20577"/>
          <ac:spMkLst>
            <pc:docMk/>
            <pc:sldMk cId="256093992" sldId="300"/>
            <ac:spMk id="15" creationId="{07ECBD9D-F272-4AD0-4041-31F48C8A92DE}"/>
          </ac:spMkLst>
        </pc:spChg>
        <pc:spChg chg="mod">
          <ac:chgData name="Sonya Dallat" userId="42318065-aca0-4943-b6ed-cb8b9de1235d" providerId="ADAL" clId="{AB611A96-59DA-4F1A-94AE-34D1324400E7}" dt="2025-10-16T14:05:27.115" v="60" actId="20577"/>
          <ac:spMkLst>
            <pc:docMk/>
            <pc:sldMk cId="256093992" sldId="300"/>
            <ac:spMk id="17" creationId="{2E75C2CA-A481-91E0-D20E-5C5647D3B02F}"/>
          </ac:spMkLst>
        </pc:spChg>
      </pc:sldChg>
      <pc:sldChg chg="addSp delSp modSp mod">
        <pc:chgData name="Sonya Dallat" userId="42318065-aca0-4943-b6ed-cb8b9de1235d" providerId="ADAL" clId="{AB611A96-59DA-4F1A-94AE-34D1324400E7}" dt="2025-10-16T14:07:50.142" v="87" actId="1076"/>
        <pc:sldMkLst>
          <pc:docMk/>
          <pc:sldMk cId="4173429818" sldId="312"/>
        </pc:sldMkLst>
        <pc:picChg chg="add del mod">
          <ac:chgData name="Sonya Dallat" userId="42318065-aca0-4943-b6ed-cb8b9de1235d" providerId="ADAL" clId="{AB611A96-59DA-4F1A-94AE-34D1324400E7}" dt="2025-10-16T14:07:08.432" v="82" actId="478"/>
          <ac:picMkLst>
            <pc:docMk/>
            <pc:sldMk cId="4173429818" sldId="312"/>
            <ac:picMk id="4" creationId="{A531D9C8-B308-8F29-297C-B7ABF66CF155}"/>
          </ac:picMkLst>
        </pc:picChg>
        <pc:picChg chg="add mod">
          <ac:chgData name="Sonya Dallat" userId="42318065-aca0-4943-b6ed-cb8b9de1235d" providerId="ADAL" clId="{AB611A96-59DA-4F1A-94AE-34D1324400E7}" dt="2025-10-16T14:07:50.142" v="87" actId="1076"/>
          <ac:picMkLst>
            <pc:docMk/>
            <pc:sldMk cId="4173429818" sldId="312"/>
            <ac:picMk id="8" creationId="{A85A881A-1BF8-9305-2CB3-66CFBA572F67}"/>
          </ac:picMkLst>
        </pc:picChg>
        <pc:picChg chg="del">
          <ac:chgData name="Sonya Dallat" userId="42318065-aca0-4943-b6ed-cb8b9de1235d" providerId="ADAL" clId="{AB611A96-59DA-4F1A-94AE-34D1324400E7}" dt="2025-10-16T14:04:28.994" v="45" actId="478"/>
          <ac:picMkLst>
            <pc:docMk/>
            <pc:sldMk cId="4173429818" sldId="312"/>
            <ac:picMk id="16" creationId="{61A3D5BC-6384-226C-5541-F24F92C8352E}"/>
          </ac:picMkLst>
        </pc:picChg>
      </pc:sldChg>
    </pc:docChg>
  </pc:docChgLst>
</pc:chgInfo>
</file>

<file path=ppt/comments/modernComment_12B_56BBE0B3.xml><?xml version="1.0" encoding="utf-8"?>
<p188:cmLst xmlns:a="http://schemas.openxmlformats.org/drawingml/2006/main" xmlns:r="http://schemas.openxmlformats.org/officeDocument/2006/relationships" xmlns:p188="http://schemas.microsoft.com/office/powerpoint/2018/8/main">
  <p188:cm id="{B85BEB8A-BD81-40E9-8460-6455E94AE656}" authorId="{4283DAF6-9A8E-4BDA-DC76-4B0FDDD8BF64}" created="2025-10-15T16:00:27.426">
    <pc:sldMkLst xmlns:pc="http://schemas.microsoft.com/office/powerpoint/2013/main/command">
      <pc:docMk/>
      <pc:sldMk cId="1455153331" sldId="299"/>
    </pc:sldMkLst>
    <p188:txBody>
      <a:bodyPr/>
      <a:lstStyle/>
      <a:p>
        <a:r>
          <a:rPr lang="en-GB"/>
          <a:t>Check if any stats from slide 13 (demographic breakdown of safety) are used in committee submission</a:t>
        </a:r>
      </a:p>
    </p188:txBody>
  </p188:cm>
</p188:cmLst>
</file>

<file path=ppt/comments/modernComment_137_53037E65.xml><?xml version="1.0" encoding="utf-8"?>
<p188:cmLst xmlns:a="http://schemas.openxmlformats.org/drawingml/2006/main" xmlns:r="http://schemas.openxmlformats.org/officeDocument/2006/relationships" xmlns:p188="http://schemas.microsoft.com/office/powerpoint/2018/8/main">
  <p188:cm id="{269FC569-DC4B-40CA-92C3-D42524AE0541}" authorId="{4283DAF6-9A8E-4BDA-DC76-4B0FDDD8BF64}" created="2025-10-15T16:00:27.426">
    <pc:sldMkLst xmlns:pc="http://schemas.microsoft.com/office/powerpoint/2013/main/command">
      <pc:docMk/>
      <pc:sldMk cId="1455153331" sldId="299"/>
    </pc:sldMkLst>
    <p188:txBody>
      <a:bodyPr/>
      <a:lstStyle/>
      <a:p>
        <a:r>
          <a:rPr lang="en-GB"/>
          <a:t>Check if any stats from slide 13 (demographic breakdown of safety) are used in committee submission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CE175-E155-452E-A780-C9C90A5068FE}" type="datetimeFigureOut">
              <a:rPr lang="en-GB" smtClean="0"/>
              <a:t>16/10/2025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27763-1039-4703-92C4-FE160B4D2EC2}" type="slidenum">
              <a:rPr lang="en-GB" smtClean="0"/>
              <a:t>‹#›</a:t>
            </a:fld>
            <a:endParaRPr lang="en-GB"/>
          </a:p>
        </p:txBody>
      </p:sp>
    </p:spTree>
    <p:extLst>
      <p:ext uri="{BB962C8B-B14F-4D97-AF65-F5344CB8AC3E}">
        <p14:creationId xmlns:p14="http://schemas.microsoft.com/office/powerpoint/2010/main" val="48960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A27763-1039-4703-92C4-FE160B4D2EC2}" type="slidenum">
              <a:rPr lang="en-GB" smtClean="0"/>
              <a:t>7</a:t>
            </a:fld>
            <a:endParaRPr lang="en-GB"/>
          </a:p>
        </p:txBody>
      </p:sp>
    </p:spTree>
    <p:extLst>
      <p:ext uri="{BB962C8B-B14F-4D97-AF65-F5344CB8AC3E}">
        <p14:creationId xmlns:p14="http://schemas.microsoft.com/office/powerpoint/2010/main" val="217364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5B56-1D2D-2984-8E62-32D704EC9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FE4F6-90AE-83E4-641E-D440842ED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DD892-D509-50B0-C8B8-58589CD7097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36297C-EF2D-B096-5553-C677F946E259}"/>
              </a:ext>
            </a:extLst>
          </p:cNvPr>
          <p:cNvSpPr>
            <a:spLocks noGrp="1"/>
          </p:cNvSpPr>
          <p:nvPr>
            <p:ph type="sldNum" sz="quarter" idx="5"/>
          </p:nvPr>
        </p:nvSpPr>
        <p:spPr/>
        <p:txBody>
          <a:bodyPr/>
          <a:lstStyle/>
          <a:p>
            <a:fld id="{EFA27763-1039-4703-92C4-FE160B4D2EC2}" type="slidenum">
              <a:rPr lang="en-GB" smtClean="0"/>
              <a:t>16</a:t>
            </a:fld>
            <a:endParaRPr lang="en-GB"/>
          </a:p>
        </p:txBody>
      </p:sp>
    </p:spTree>
    <p:extLst>
      <p:ext uri="{BB962C8B-B14F-4D97-AF65-F5344CB8AC3E}">
        <p14:creationId xmlns:p14="http://schemas.microsoft.com/office/powerpoint/2010/main" val="57409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E13F9-5624-7B0B-F4E1-93CC45A9B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4431F-6EDF-CD6D-97B1-61EF369F0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9F8BC-C115-4C85-9D18-D4B30A806C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9EC37AC-CF81-F693-F14D-9A25D7584A5C}"/>
              </a:ext>
            </a:extLst>
          </p:cNvPr>
          <p:cNvSpPr>
            <a:spLocks noGrp="1"/>
          </p:cNvSpPr>
          <p:nvPr>
            <p:ph type="sldNum" sz="quarter" idx="5"/>
          </p:nvPr>
        </p:nvSpPr>
        <p:spPr/>
        <p:txBody>
          <a:bodyPr/>
          <a:lstStyle/>
          <a:p>
            <a:fld id="{EFA27763-1039-4703-92C4-FE160B4D2EC2}" type="slidenum">
              <a:rPr lang="en-GB" smtClean="0"/>
              <a:t>17</a:t>
            </a:fld>
            <a:endParaRPr lang="en-GB"/>
          </a:p>
        </p:txBody>
      </p:sp>
    </p:spTree>
    <p:extLst>
      <p:ext uri="{BB962C8B-B14F-4D97-AF65-F5344CB8AC3E}">
        <p14:creationId xmlns:p14="http://schemas.microsoft.com/office/powerpoint/2010/main" val="2901904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7EE1A-081B-652B-AB93-B1957D2E0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32D65-BD19-7A92-618C-1FB450E3E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60CA1-E595-333B-4452-2C1237D3297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CD2C48C-CCD6-D766-6396-5E595E7734F6}"/>
              </a:ext>
            </a:extLst>
          </p:cNvPr>
          <p:cNvSpPr>
            <a:spLocks noGrp="1"/>
          </p:cNvSpPr>
          <p:nvPr>
            <p:ph type="sldNum" sz="quarter" idx="5"/>
          </p:nvPr>
        </p:nvSpPr>
        <p:spPr/>
        <p:txBody>
          <a:bodyPr/>
          <a:lstStyle/>
          <a:p>
            <a:fld id="{EFA27763-1039-4703-92C4-FE160B4D2EC2}" type="slidenum">
              <a:rPr lang="en-GB" smtClean="0"/>
              <a:t>18</a:t>
            </a:fld>
            <a:endParaRPr lang="en-GB"/>
          </a:p>
        </p:txBody>
      </p:sp>
    </p:spTree>
    <p:extLst>
      <p:ext uri="{BB962C8B-B14F-4D97-AF65-F5344CB8AC3E}">
        <p14:creationId xmlns:p14="http://schemas.microsoft.com/office/powerpoint/2010/main" val="398277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67E26-A70B-222A-4CC0-72E62434A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B53E3-8DF5-8CC4-9D81-5E7BBBDB3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37C53-EA86-DFB8-F305-25212E51305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5A0B893-A7B5-479F-B3C9-5D3F5DF54E9B}"/>
              </a:ext>
            </a:extLst>
          </p:cNvPr>
          <p:cNvSpPr>
            <a:spLocks noGrp="1"/>
          </p:cNvSpPr>
          <p:nvPr>
            <p:ph type="sldNum" sz="quarter" idx="5"/>
          </p:nvPr>
        </p:nvSpPr>
        <p:spPr/>
        <p:txBody>
          <a:bodyPr/>
          <a:lstStyle/>
          <a:p>
            <a:fld id="{EFA27763-1039-4703-92C4-FE160B4D2EC2}" type="slidenum">
              <a:rPr lang="en-GB" smtClean="0"/>
              <a:t>19</a:t>
            </a:fld>
            <a:endParaRPr lang="en-GB"/>
          </a:p>
        </p:txBody>
      </p:sp>
    </p:spTree>
    <p:extLst>
      <p:ext uri="{BB962C8B-B14F-4D97-AF65-F5344CB8AC3E}">
        <p14:creationId xmlns:p14="http://schemas.microsoft.com/office/powerpoint/2010/main" val="696170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EFA27763-1039-4703-92C4-FE160B4D2EC2}" type="slidenum">
              <a:rPr lang="en-GB" smtClean="0"/>
              <a:t>20</a:t>
            </a:fld>
            <a:endParaRPr lang="en-GB"/>
          </a:p>
        </p:txBody>
      </p:sp>
    </p:spTree>
    <p:extLst>
      <p:ext uri="{BB962C8B-B14F-4D97-AF65-F5344CB8AC3E}">
        <p14:creationId xmlns:p14="http://schemas.microsoft.com/office/powerpoint/2010/main" val="1245902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7746A-02AC-A663-F3EC-03C5566D7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8FD41-AAA3-AF2E-7BF1-A224D08D0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48DD7-4F45-F305-507D-0B1E15CE8C3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012909B-3684-123A-CA03-8D96A1D24FD9}"/>
              </a:ext>
            </a:extLst>
          </p:cNvPr>
          <p:cNvSpPr>
            <a:spLocks noGrp="1"/>
          </p:cNvSpPr>
          <p:nvPr>
            <p:ph type="sldNum" sz="quarter" idx="5"/>
          </p:nvPr>
        </p:nvSpPr>
        <p:spPr/>
        <p:txBody>
          <a:bodyPr/>
          <a:lstStyle/>
          <a:p>
            <a:fld id="{EFA27763-1039-4703-92C4-FE160B4D2EC2}" type="slidenum">
              <a:rPr lang="en-GB" smtClean="0"/>
              <a:t>21</a:t>
            </a:fld>
            <a:endParaRPr lang="en-GB"/>
          </a:p>
        </p:txBody>
      </p:sp>
    </p:spTree>
    <p:extLst>
      <p:ext uri="{BB962C8B-B14F-4D97-AF65-F5344CB8AC3E}">
        <p14:creationId xmlns:p14="http://schemas.microsoft.com/office/powerpoint/2010/main" val="383928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750B-9E2F-7993-3545-3CD3300BA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77512-4B4D-A62C-0964-C5B59A9086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10747-CD13-D495-63ED-BBD9FF48D12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0EEECD4-E8CF-A7C3-B807-3E65215E7462}"/>
              </a:ext>
            </a:extLst>
          </p:cNvPr>
          <p:cNvSpPr>
            <a:spLocks noGrp="1"/>
          </p:cNvSpPr>
          <p:nvPr>
            <p:ph type="sldNum" sz="quarter" idx="5"/>
          </p:nvPr>
        </p:nvSpPr>
        <p:spPr/>
        <p:txBody>
          <a:bodyPr/>
          <a:lstStyle/>
          <a:p>
            <a:fld id="{EFA27763-1039-4703-92C4-FE160B4D2EC2}" type="slidenum">
              <a:rPr lang="en-GB" smtClean="0"/>
              <a:t>22</a:t>
            </a:fld>
            <a:endParaRPr lang="en-GB"/>
          </a:p>
        </p:txBody>
      </p:sp>
    </p:spTree>
    <p:extLst>
      <p:ext uri="{BB962C8B-B14F-4D97-AF65-F5344CB8AC3E}">
        <p14:creationId xmlns:p14="http://schemas.microsoft.com/office/powerpoint/2010/main" val="116209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2980F-6B3D-136D-981E-D27B086F5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C8F62-C1B6-6EAA-A2E8-A1FBE3DFDB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B0A3F-945B-B058-D211-419A74FF5E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AA0320-6A5B-5709-9384-B754E49ED258}"/>
              </a:ext>
            </a:extLst>
          </p:cNvPr>
          <p:cNvSpPr>
            <a:spLocks noGrp="1"/>
          </p:cNvSpPr>
          <p:nvPr>
            <p:ph type="sldNum" sz="quarter" idx="5"/>
          </p:nvPr>
        </p:nvSpPr>
        <p:spPr/>
        <p:txBody>
          <a:bodyPr/>
          <a:lstStyle/>
          <a:p>
            <a:fld id="{EFA27763-1039-4703-92C4-FE160B4D2EC2}" type="slidenum">
              <a:rPr lang="en-GB" smtClean="0"/>
              <a:t>8</a:t>
            </a:fld>
            <a:endParaRPr lang="en-GB"/>
          </a:p>
        </p:txBody>
      </p:sp>
    </p:spTree>
    <p:extLst>
      <p:ext uri="{BB962C8B-B14F-4D97-AF65-F5344CB8AC3E}">
        <p14:creationId xmlns:p14="http://schemas.microsoft.com/office/powerpoint/2010/main" val="184485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14DF2-2128-A6BF-429E-E2B4CBBDA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F1582-E28F-E739-8532-C346536C5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2E5CB-59F4-8FEB-A06B-D32AC8F4B31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AF3F5D3-56AC-9466-4F2D-BA02D71E4A1E}"/>
              </a:ext>
            </a:extLst>
          </p:cNvPr>
          <p:cNvSpPr>
            <a:spLocks noGrp="1"/>
          </p:cNvSpPr>
          <p:nvPr>
            <p:ph type="sldNum" sz="quarter" idx="5"/>
          </p:nvPr>
        </p:nvSpPr>
        <p:spPr/>
        <p:txBody>
          <a:bodyPr/>
          <a:lstStyle/>
          <a:p>
            <a:fld id="{EFA27763-1039-4703-92C4-FE160B4D2EC2}" type="slidenum">
              <a:rPr lang="en-GB" smtClean="0"/>
              <a:t>9</a:t>
            </a:fld>
            <a:endParaRPr lang="en-GB"/>
          </a:p>
        </p:txBody>
      </p:sp>
    </p:spTree>
    <p:extLst>
      <p:ext uri="{BB962C8B-B14F-4D97-AF65-F5344CB8AC3E}">
        <p14:creationId xmlns:p14="http://schemas.microsoft.com/office/powerpoint/2010/main" val="155574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B70EB-6963-987E-236B-6E2C3FAFE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1A6D1-8057-86C2-8979-E24EB761B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F1BE1-830E-67C2-233A-2BF2AB3F51F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ED55663-9D6F-406B-2300-FF0FCF7FF1E1}"/>
              </a:ext>
            </a:extLst>
          </p:cNvPr>
          <p:cNvSpPr>
            <a:spLocks noGrp="1"/>
          </p:cNvSpPr>
          <p:nvPr>
            <p:ph type="sldNum" sz="quarter" idx="5"/>
          </p:nvPr>
        </p:nvSpPr>
        <p:spPr/>
        <p:txBody>
          <a:bodyPr/>
          <a:lstStyle/>
          <a:p>
            <a:fld id="{EFA27763-1039-4703-92C4-FE160B4D2EC2}" type="slidenum">
              <a:rPr lang="en-GB" smtClean="0"/>
              <a:t>10</a:t>
            </a:fld>
            <a:endParaRPr lang="en-GB"/>
          </a:p>
        </p:txBody>
      </p:sp>
    </p:spTree>
    <p:extLst>
      <p:ext uri="{BB962C8B-B14F-4D97-AF65-F5344CB8AC3E}">
        <p14:creationId xmlns:p14="http://schemas.microsoft.com/office/powerpoint/2010/main" val="175386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763DF-C580-6E1E-469B-BD3D3C68D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4892-D6EC-035D-7F05-5DE975086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0C001-9C19-E98F-1C97-7646119D66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C4C1368-390E-79C9-4919-43898B450BE1}"/>
              </a:ext>
            </a:extLst>
          </p:cNvPr>
          <p:cNvSpPr>
            <a:spLocks noGrp="1"/>
          </p:cNvSpPr>
          <p:nvPr>
            <p:ph type="sldNum" sz="quarter" idx="5"/>
          </p:nvPr>
        </p:nvSpPr>
        <p:spPr/>
        <p:txBody>
          <a:bodyPr/>
          <a:lstStyle/>
          <a:p>
            <a:fld id="{EFA27763-1039-4703-92C4-FE160B4D2EC2}" type="slidenum">
              <a:rPr lang="en-GB" smtClean="0"/>
              <a:t>11</a:t>
            </a:fld>
            <a:endParaRPr lang="en-GB"/>
          </a:p>
        </p:txBody>
      </p:sp>
    </p:spTree>
    <p:extLst>
      <p:ext uri="{BB962C8B-B14F-4D97-AF65-F5344CB8AC3E}">
        <p14:creationId xmlns:p14="http://schemas.microsoft.com/office/powerpoint/2010/main" val="389053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52A1F-49D1-A036-711C-97B00AD83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97EE0-0803-E30A-7BD6-ADCB341D8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27CC7-09D6-D3A6-9B6E-B34B3714F5C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4EE08A7-B854-5905-E76D-C6152CB14940}"/>
              </a:ext>
            </a:extLst>
          </p:cNvPr>
          <p:cNvSpPr>
            <a:spLocks noGrp="1"/>
          </p:cNvSpPr>
          <p:nvPr>
            <p:ph type="sldNum" sz="quarter" idx="5"/>
          </p:nvPr>
        </p:nvSpPr>
        <p:spPr/>
        <p:txBody>
          <a:bodyPr/>
          <a:lstStyle/>
          <a:p>
            <a:fld id="{EFA27763-1039-4703-92C4-FE160B4D2EC2}" type="slidenum">
              <a:rPr lang="en-GB" smtClean="0"/>
              <a:t>12</a:t>
            </a:fld>
            <a:endParaRPr lang="en-GB"/>
          </a:p>
        </p:txBody>
      </p:sp>
    </p:spTree>
    <p:extLst>
      <p:ext uri="{BB962C8B-B14F-4D97-AF65-F5344CB8AC3E}">
        <p14:creationId xmlns:p14="http://schemas.microsoft.com/office/powerpoint/2010/main" val="423110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637F8-D372-AA33-D4A0-7A501399B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50F0-1BC7-2372-B29B-C6A1988BF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BEE16-0142-6632-34EE-055F6DAC08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D4469B1-7399-4D19-364A-CC4BD00113F6}"/>
              </a:ext>
            </a:extLst>
          </p:cNvPr>
          <p:cNvSpPr>
            <a:spLocks noGrp="1"/>
          </p:cNvSpPr>
          <p:nvPr>
            <p:ph type="sldNum" sz="quarter" idx="5"/>
          </p:nvPr>
        </p:nvSpPr>
        <p:spPr/>
        <p:txBody>
          <a:bodyPr/>
          <a:lstStyle/>
          <a:p>
            <a:fld id="{EFA27763-1039-4703-92C4-FE160B4D2EC2}" type="slidenum">
              <a:rPr lang="en-GB" smtClean="0"/>
              <a:t>13</a:t>
            </a:fld>
            <a:endParaRPr lang="en-GB"/>
          </a:p>
        </p:txBody>
      </p:sp>
    </p:spTree>
    <p:extLst>
      <p:ext uri="{BB962C8B-B14F-4D97-AF65-F5344CB8AC3E}">
        <p14:creationId xmlns:p14="http://schemas.microsoft.com/office/powerpoint/2010/main" val="104753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15E5A-3FBD-D5AA-91FB-15A5756EC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735DE-720F-B8AB-50D7-8B63A6526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F3AC3-B571-0353-5468-5C9579A903F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E9BC977-1F75-0B3A-9C0D-CB57F070AE00}"/>
              </a:ext>
            </a:extLst>
          </p:cNvPr>
          <p:cNvSpPr>
            <a:spLocks noGrp="1"/>
          </p:cNvSpPr>
          <p:nvPr>
            <p:ph type="sldNum" sz="quarter" idx="5"/>
          </p:nvPr>
        </p:nvSpPr>
        <p:spPr/>
        <p:txBody>
          <a:bodyPr/>
          <a:lstStyle/>
          <a:p>
            <a:fld id="{EFA27763-1039-4703-92C4-FE160B4D2EC2}" type="slidenum">
              <a:rPr lang="en-GB" smtClean="0"/>
              <a:t>14</a:t>
            </a:fld>
            <a:endParaRPr lang="en-GB"/>
          </a:p>
        </p:txBody>
      </p:sp>
    </p:spTree>
    <p:extLst>
      <p:ext uri="{BB962C8B-B14F-4D97-AF65-F5344CB8AC3E}">
        <p14:creationId xmlns:p14="http://schemas.microsoft.com/office/powerpoint/2010/main" val="25731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7169D-15C1-2C5A-FCE9-D73F1305F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19030-C213-6E3A-4D45-5BEC29593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3D7CC-9379-61B5-07AC-EFE2EBD5E23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1C99581-306A-C88D-CCCC-FA4C01FF9D9B}"/>
              </a:ext>
            </a:extLst>
          </p:cNvPr>
          <p:cNvSpPr>
            <a:spLocks noGrp="1"/>
          </p:cNvSpPr>
          <p:nvPr>
            <p:ph type="sldNum" sz="quarter" idx="5"/>
          </p:nvPr>
        </p:nvSpPr>
        <p:spPr/>
        <p:txBody>
          <a:bodyPr/>
          <a:lstStyle/>
          <a:p>
            <a:fld id="{EFA27763-1039-4703-92C4-FE160B4D2EC2}" type="slidenum">
              <a:rPr lang="en-GB" smtClean="0"/>
              <a:t>15</a:t>
            </a:fld>
            <a:endParaRPr lang="en-GB"/>
          </a:p>
        </p:txBody>
      </p:sp>
    </p:spTree>
    <p:extLst>
      <p:ext uri="{BB962C8B-B14F-4D97-AF65-F5344CB8AC3E}">
        <p14:creationId xmlns:p14="http://schemas.microsoft.com/office/powerpoint/2010/main" val="216066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37_53037E65.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sv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2B_56BBE0B3.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3519"/>
        </a:solidFill>
        <a:effectLst/>
      </p:bgPr>
    </p:bg>
    <p:spTree>
      <p:nvGrpSpPr>
        <p:cNvPr id="1" name=""/>
        <p:cNvGrpSpPr/>
        <p:nvPr/>
      </p:nvGrpSpPr>
      <p:grpSpPr>
        <a:xfrm>
          <a:off x="0" y="0"/>
          <a:ext cx="0" cy="0"/>
          <a:chOff x="0" y="0"/>
          <a:chExt cx="0" cy="0"/>
        </a:xfrm>
      </p:grpSpPr>
      <p:sp>
        <p:nvSpPr>
          <p:cNvPr id="2" name="AutoShape 2"/>
          <p:cNvSpPr/>
          <p:nvPr/>
        </p:nvSpPr>
        <p:spPr>
          <a:xfrm flipV="1">
            <a:off x="1028700" y="8411093"/>
            <a:ext cx="16230697" cy="0"/>
          </a:xfrm>
          <a:prstGeom prst="line">
            <a:avLst/>
          </a:prstGeom>
          <a:ln w="19050" cap="flat">
            <a:solidFill>
              <a:srgbClr val="E8F3EC"/>
            </a:solidFill>
            <a:prstDash val="solid"/>
            <a:headEnd type="none" w="sm" len="sm"/>
            <a:tailEnd type="none" w="sm" len="sm"/>
          </a:ln>
        </p:spPr>
        <p:txBody>
          <a:bodyPr/>
          <a:lstStyle/>
          <a:p>
            <a:endParaRPr lang="en-GB"/>
          </a:p>
        </p:txBody>
      </p:sp>
      <p:sp>
        <p:nvSpPr>
          <p:cNvPr id="3" name="Freeform 3"/>
          <p:cNvSpPr/>
          <p:nvPr/>
        </p:nvSpPr>
        <p:spPr>
          <a:xfrm>
            <a:off x="7919731" y="-1277113"/>
            <a:ext cx="13807932" cy="7766962"/>
          </a:xfrm>
          <a:custGeom>
            <a:avLst/>
            <a:gdLst/>
            <a:ahLst/>
            <a:cxnLst/>
            <a:rect l="l" t="t" r="r" b="b"/>
            <a:pathLst>
              <a:path w="13807932" h="7766962">
                <a:moveTo>
                  <a:pt x="0" y="0"/>
                </a:moveTo>
                <a:lnTo>
                  <a:pt x="13807932" y="0"/>
                </a:lnTo>
                <a:lnTo>
                  <a:pt x="13807932" y="7766962"/>
                </a:lnTo>
                <a:lnTo>
                  <a:pt x="0" y="77669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268505" y="503448"/>
            <a:ext cx="3270709" cy="1131463"/>
          </a:xfrm>
          <a:custGeom>
            <a:avLst/>
            <a:gdLst/>
            <a:ahLst/>
            <a:cxnLst/>
            <a:rect l="l" t="t" r="r" b="b"/>
            <a:pathLst>
              <a:path w="3270709" h="1131463">
                <a:moveTo>
                  <a:pt x="0" y="0"/>
                </a:moveTo>
                <a:lnTo>
                  <a:pt x="3270709" y="0"/>
                </a:lnTo>
                <a:lnTo>
                  <a:pt x="3270709" y="1131463"/>
                </a:lnTo>
                <a:lnTo>
                  <a:pt x="0" y="1131463"/>
                </a:lnTo>
                <a:lnTo>
                  <a:pt x="0" y="0"/>
                </a:lnTo>
                <a:close/>
              </a:path>
            </a:pathLst>
          </a:custGeom>
          <a:blipFill>
            <a:blip r:embed="rId4"/>
            <a:stretch>
              <a:fillRect t="-44495" b="-48217"/>
            </a:stretch>
          </a:blipFill>
        </p:spPr>
        <p:txBody>
          <a:bodyPr/>
          <a:lstStyle/>
          <a:p>
            <a:endParaRPr lang="en-GB"/>
          </a:p>
        </p:txBody>
      </p:sp>
      <p:sp>
        <p:nvSpPr>
          <p:cNvPr id="5" name="TextBox 5"/>
          <p:cNvSpPr txBox="1"/>
          <p:nvPr/>
        </p:nvSpPr>
        <p:spPr>
          <a:xfrm>
            <a:off x="1028700" y="3804815"/>
            <a:ext cx="13362596" cy="1692771"/>
          </a:xfrm>
          <a:prstGeom prst="rect">
            <a:avLst/>
          </a:prstGeom>
        </p:spPr>
        <p:txBody>
          <a:bodyPr lIns="0" tIns="0" rIns="0" bIns="0" rtlCol="0" anchor="t">
            <a:spAutoFit/>
          </a:bodyPr>
          <a:lstStyle/>
          <a:p>
            <a:pPr>
              <a:lnSpc>
                <a:spcPts val="13200"/>
              </a:lnSpc>
            </a:pPr>
            <a:r>
              <a:rPr lang="en-US" sz="12000" b="1">
                <a:solidFill>
                  <a:srgbClr val="FFFFFF"/>
                </a:solidFill>
                <a:latin typeface="Arial Bold"/>
                <a:ea typeface="Arial Bold"/>
                <a:cs typeface="Arial Bold"/>
                <a:sym typeface="Arial Bold"/>
              </a:rPr>
              <a:t>Making space</a:t>
            </a:r>
          </a:p>
        </p:txBody>
      </p:sp>
      <p:sp>
        <p:nvSpPr>
          <p:cNvPr id="6" name="TextBox 6"/>
          <p:cNvSpPr txBox="1"/>
          <p:nvPr/>
        </p:nvSpPr>
        <p:spPr>
          <a:xfrm>
            <a:off x="1028700" y="8804910"/>
            <a:ext cx="3495749" cy="397032"/>
          </a:xfrm>
          <a:prstGeom prst="rect">
            <a:avLst/>
          </a:prstGeom>
        </p:spPr>
        <p:txBody>
          <a:bodyPr lIns="0" tIns="0" rIns="0" bIns="0" rtlCol="0" anchor="t">
            <a:spAutoFit/>
          </a:bodyPr>
          <a:lstStyle/>
          <a:p>
            <a:pPr marL="0" lvl="0" indent="0" algn="l">
              <a:lnSpc>
                <a:spcPts val="3359"/>
              </a:lnSpc>
              <a:spcBef>
                <a:spcPct val="0"/>
              </a:spcBef>
            </a:pPr>
            <a:r>
              <a:rPr lang="en-US" sz="2400">
                <a:solidFill>
                  <a:srgbClr val="FFFFFF"/>
                </a:solidFill>
                <a:latin typeface="Arial"/>
                <a:ea typeface="Arial"/>
                <a:cs typeface="Arial"/>
                <a:sym typeface="Arial"/>
              </a:rPr>
              <a:t>October 2025</a:t>
            </a:r>
          </a:p>
        </p:txBody>
      </p:sp>
      <p:sp>
        <p:nvSpPr>
          <p:cNvPr id="7" name="TextBox 7"/>
          <p:cNvSpPr txBox="1"/>
          <p:nvPr/>
        </p:nvSpPr>
        <p:spPr>
          <a:xfrm>
            <a:off x="1028700" y="5605040"/>
            <a:ext cx="14439900" cy="670055"/>
          </a:xfrm>
          <a:prstGeom prst="rect">
            <a:avLst/>
          </a:prstGeom>
        </p:spPr>
        <p:txBody>
          <a:bodyPr wrap="square" lIns="0" tIns="0" rIns="0" bIns="0" rtlCol="0" anchor="t">
            <a:spAutoFit/>
          </a:bodyPr>
          <a:lstStyle/>
          <a:p>
            <a:pPr lvl="0">
              <a:lnSpc>
                <a:spcPts val="5599"/>
              </a:lnSpc>
              <a:spcBef>
                <a:spcPct val="0"/>
              </a:spcBef>
            </a:pPr>
            <a:r>
              <a:rPr lang="en-US" sz="4000">
                <a:solidFill>
                  <a:schemeClr val="bg1"/>
                </a:solidFill>
              </a:rPr>
              <a:t>Improving London’s streets for walkers and wheelers</a:t>
            </a:r>
            <a:endParaRPr lang="en-US" sz="3999">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34920-9F97-CC5A-2DCE-9C32EF7EFEB5}"/>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A85AFEE-8370-3982-E5BA-3EF4AC15C9B4}"/>
              </a:ext>
            </a:extLst>
          </p:cNvPr>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Attitudes towards safety and confidence – Total sample</a:t>
            </a:r>
          </a:p>
          <a:p>
            <a:r>
              <a:rPr lang="en-US" sz="2000">
                <a:latin typeface="Arial" panose="020B0604020202020204" pitchFamily="34" charset="0"/>
                <a:cs typeface="Arial" panose="020B0604020202020204" pitchFamily="34" charset="0"/>
              </a:rPr>
              <a:t>Two in three feel safe walking/wheeling around London during the day, but safety at night is a concern for two in five. Half also find the streets overwhelming or stressful</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72FF0AEC-CDBA-02DB-2362-B22EDE28379D}"/>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4"/>
            <a:stretch>
              <a:fillRect/>
            </a:stretch>
          </a:blipFill>
        </p:spPr>
        <p:txBody>
          <a:bodyPr/>
          <a:lstStyle/>
          <a:p>
            <a:endParaRPr lang="en-GB"/>
          </a:p>
        </p:txBody>
      </p:sp>
      <p:pic>
        <p:nvPicPr>
          <p:cNvPr id="4" name="Picture 3">
            <a:extLst>
              <a:ext uri="{FF2B5EF4-FFF2-40B4-BE49-F238E27FC236}">
                <a16:creationId xmlns:a16="http://schemas.microsoft.com/office/drawing/2014/main" id="{15C204FA-16C8-D42D-E949-748E2B400061}"/>
              </a:ext>
            </a:extLst>
          </p:cNvPr>
          <p:cNvPicPr>
            <a:picLocks noChangeAspect="1"/>
          </p:cNvPicPr>
          <p:nvPr/>
        </p:nvPicPr>
        <p:blipFill>
          <a:blip r:embed="rId5"/>
          <a:stretch>
            <a:fillRect/>
          </a:stretch>
        </p:blipFill>
        <p:spPr>
          <a:xfrm>
            <a:off x="762000" y="3247085"/>
            <a:ext cx="16764000" cy="6803281"/>
          </a:xfrm>
          <a:prstGeom prst="rect">
            <a:avLst/>
          </a:prstGeom>
        </p:spPr>
      </p:pic>
    </p:spTree>
    <p:extLst>
      <p:ext uri="{BB962C8B-B14F-4D97-AF65-F5344CB8AC3E}">
        <p14:creationId xmlns:p14="http://schemas.microsoft.com/office/powerpoint/2010/main" val="1392737893"/>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8FCCC-2999-9215-C88C-4B4BD9F0BE2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46A116F-1522-248E-8E48-CC8023E8946E}"/>
              </a:ext>
            </a:extLst>
          </p:cNvPr>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Overall experience walking / wheeling in London in the past month</a:t>
            </a:r>
            <a:br>
              <a:rPr lang="en-US" sz="2400" b="1">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In the past month, the most common walking/wheeling experiences in London involved crowded</a:t>
            </a:r>
          </a:p>
          <a:p>
            <a:r>
              <a:rPr lang="en-US" sz="2000">
                <a:latin typeface="Arial" panose="020B0604020202020204" pitchFamily="34" charset="0"/>
                <a:cs typeface="Arial" panose="020B0604020202020204" pitchFamily="34" charset="0"/>
              </a:rPr>
              <a:t>pavements, noise and physical obstacles</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83FC3B95-E3B3-BB5A-6E82-442203D8B2D3}"/>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grpSp>
        <p:nvGrpSpPr>
          <p:cNvPr id="11" name="Group 8">
            <a:extLst>
              <a:ext uri="{FF2B5EF4-FFF2-40B4-BE49-F238E27FC236}">
                <a16:creationId xmlns:a16="http://schemas.microsoft.com/office/drawing/2014/main" id="{1854BE7C-1865-5363-88B6-63FAB80B9190}"/>
              </a:ext>
            </a:extLst>
          </p:cNvPr>
          <p:cNvGrpSpPr/>
          <p:nvPr/>
        </p:nvGrpSpPr>
        <p:grpSpPr>
          <a:xfrm>
            <a:off x="13258799" y="1883761"/>
            <a:ext cx="3982357" cy="2421539"/>
            <a:chOff x="0" y="0"/>
            <a:chExt cx="1343957" cy="1384816"/>
          </a:xfrm>
        </p:grpSpPr>
        <p:sp>
          <p:nvSpPr>
            <p:cNvPr id="12" name="Freeform 9">
              <a:extLst>
                <a:ext uri="{FF2B5EF4-FFF2-40B4-BE49-F238E27FC236}">
                  <a16:creationId xmlns:a16="http://schemas.microsoft.com/office/drawing/2014/main" id="{73FFA46E-C928-C022-43D1-9F5CFE6996F2}"/>
                </a:ext>
              </a:extLst>
            </p:cNvPr>
            <p:cNvSpPr/>
            <p:nvPr/>
          </p:nvSpPr>
          <p:spPr>
            <a:xfrm>
              <a:off x="0" y="0"/>
              <a:ext cx="1343957" cy="1384816"/>
            </a:xfrm>
            <a:custGeom>
              <a:avLst/>
              <a:gdLst/>
              <a:ahLst/>
              <a:cxnLst/>
              <a:rect l="l" t="t" r="r" b="b"/>
              <a:pathLst>
                <a:path w="1343957" h="1384816">
                  <a:moveTo>
                    <a:pt x="0" y="0"/>
                  </a:moveTo>
                  <a:lnTo>
                    <a:pt x="1343957" y="0"/>
                  </a:lnTo>
                  <a:lnTo>
                    <a:pt x="1343957" y="1384816"/>
                  </a:lnTo>
                  <a:lnTo>
                    <a:pt x="0" y="1384816"/>
                  </a:lnTo>
                  <a:close/>
                </a:path>
              </a:pathLst>
            </a:custGeom>
            <a:solidFill>
              <a:srgbClr val="083519"/>
            </a:solidFill>
          </p:spPr>
          <p:txBody>
            <a:bodyPr/>
            <a:lstStyle/>
            <a:p>
              <a:endParaRPr lang="en-GB"/>
            </a:p>
          </p:txBody>
        </p:sp>
        <p:sp>
          <p:nvSpPr>
            <p:cNvPr id="13" name="TextBox 10">
              <a:extLst>
                <a:ext uri="{FF2B5EF4-FFF2-40B4-BE49-F238E27FC236}">
                  <a16:creationId xmlns:a16="http://schemas.microsoft.com/office/drawing/2014/main" id="{498333E9-4149-0E56-C0B0-CD958A02D20C}"/>
                </a:ext>
              </a:extLst>
            </p:cNvPr>
            <p:cNvSpPr txBox="1"/>
            <p:nvPr/>
          </p:nvSpPr>
          <p:spPr>
            <a:xfrm>
              <a:off x="0" y="-85725"/>
              <a:ext cx="1343957" cy="1470541"/>
            </a:xfrm>
            <a:prstGeom prst="rect">
              <a:avLst/>
            </a:prstGeom>
          </p:spPr>
          <p:txBody>
            <a:bodyPr lIns="50800" tIns="50800" rIns="50800" bIns="50800" rtlCol="0" anchor="ctr"/>
            <a:lstStyle/>
            <a:p>
              <a:pPr algn="ctr">
                <a:lnSpc>
                  <a:spcPts val="2800"/>
                </a:lnSpc>
              </a:pPr>
              <a:endParaRPr/>
            </a:p>
          </p:txBody>
        </p:sp>
      </p:grpSp>
      <p:sp>
        <p:nvSpPr>
          <p:cNvPr id="15" name="TextBox 21">
            <a:extLst>
              <a:ext uri="{FF2B5EF4-FFF2-40B4-BE49-F238E27FC236}">
                <a16:creationId xmlns:a16="http://schemas.microsoft.com/office/drawing/2014/main" id="{07ECBD9D-F272-4AD0-4041-31F48C8A92DE}"/>
              </a:ext>
            </a:extLst>
          </p:cNvPr>
          <p:cNvSpPr txBox="1"/>
          <p:nvPr/>
        </p:nvSpPr>
        <p:spPr>
          <a:xfrm>
            <a:off x="13444627" y="2118945"/>
            <a:ext cx="3547973" cy="2031325"/>
          </a:xfrm>
          <a:prstGeom prst="rect">
            <a:avLst/>
          </a:prstGeom>
        </p:spPr>
        <p:txBody>
          <a:bodyPr wrap="square" lIns="0" tIns="0" rIns="0" bIns="0" rtlCol="0" anchor="t">
            <a:spAutoFit/>
          </a:bodyPr>
          <a:lstStyle/>
          <a:p>
            <a:pPr algn="ctr"/>
            <a:r>
              <a:rPr lang="en-US" sz="1600">
                <a:solidFill>
                  <a:srgbClr val="FFFFFF"/>
                </a:solidFill>
                <a:latin typeface="Arial"/>
                <a:ea typeface="Arial"/>
                <a:cs typeface="Arial"/>
                <a:sym typeface="Arial"/>
              </a:rPr>
              <a:t>We found that busy stations,</a:t>
            </a:r>
          </a:p>
          <a:p>
            <a:pPr algn="ctr"/>
            <a:r>
              <a:rPr lang="en-US" sz="1600">
                <a:solidFill>
                  <a:srgbClr val="FFFFFF"/>
                </a:solidFill>
                <a:latin typeface="Arial"/>
                <a:ea typeface="Arial"/>
                <a:cs typeface="Arial"/>
                <a:sym typeface="Arial"/>
              </a:rPr>
              <a:t>or areas of London that have really</a:t>
            </a:r>
          </a:p>
          <a:p>
            <a:pPr algn="ctr"/>
            <a:r>
              <a:rPr lang="en-US" sz="1600">
                <a:solidFill>
                  <a:srgbClr val="FFFFFF"/>
                </a:solidFill>
                <a:latin typeface="Arial"/>
                <a:ea typeface="Arial"/>
                <a:cs typeface="Arial"/>
                <a:sym typeface="Arial"/>
              </a:rPr>
              <a:t>busy stations or interchanges, </a:t>
            </a:r>
            <a:br>
              <a:rPr lang="en-US" sz="1600">
                <a:solidFill>
                  <a:srgbClr val="FFFFFF"/>
                </a:solidFill>
                <a:latin typeface="Arial"/>
                <a:ea typeface="Arial"/>
                <a:cs typeface="Arial"/>
                <a:sym typeface="Arial"/>
              </a:rPr>
            </a:br>
            <a:r>
              <a:rPr lang="en-US" sz="1600">
                <a:solidFill>
                  <a:srgbClr val="FFFFFF"/>
                </a:solidFill>
                <a:latin typeface="Arial"/>
                <a:ea typeface="Arial"/>
                <a:cs typeface="Arial"/>
                <a:sym typeface="Arial"/>
              </a:rPr>
              <a:t>can be extremely overwhelming </a:t>
            </a:r>
            <a:br>
              <a:rPr lang="en-US" sz="1600">
                <a:solidFill>
                  <a:srgbClr val="FFFFFF"/>
                </a:solidFill>
                <a:latin typeface="Arial"/>
                <a:ea typeface="Arial"/>
                <a:cs typeface="Arial"/>
                <a:sym typeface="Arial"/>
              </a:rPr>
            </a:br>
            <a:r>
              <a:rPr lang="en-US" sz="1600">
                <a:solidFill>
                  <a:srgbClr val="FFFFFF"/>
                </a:solidFill>
                <a:latin typeface="Arial"/>
                <a:ea typeface="Arial"/>
                <a:cs typeface="Arial"/>
                <a:sym typeface="Arial"/>
              </a:rPr>
              <a:t>and stressful for a lot of </a:t>
            </a:r>
            <a:br>
              <a:rPr lang="en-US" sz="1600">
                <a:solidFill>
                  <a:srgbClr val="FFFFFF"/>
                </a:solidFill>
                <a:latin typeface="Arial"/>
                <a:ea typeface="Arial"/>
                <a:cs typeface="Arial"/>
                <a:sym typeface="Arial"/>
              </a:rPr>
            </a:br>
            <a:r>
              <a:rPr lang="en-US" sz="1600">
                <a:solidFill>
                  <a:srgbClr val="FFFFFF"/>
                </a:solidFill>
                <a:latin typeface="Arial"/>
                <a:ea typeface="Arial"/>
                <a:cs typeface="Arial"/>
                <a:sym typeface="Arial"/>
              </a:rPr>
              <a:t>disabled people.</a:t>
            </a:r>
          </a:p>
          <a:p>
            <a:pPr algn="ctr"/>
            <a:br>
              <a:rPr lang="en-US" sz="1800">
                <a:solidFill>
                  <a:srgbClr val="FFFFFF"/>
                </a:solidFill>
                <a:latin typeface="Arial"/>
                <a:ea typeface="Arial"/>
                <a:cs typeface="Arial"/>
                <a:sym typeface="Arial"/>
              </a:rPr>
            </a:br>
            <a:r>
              <a:rPr lang="en-US" sz="1800" b="1">
                <a:solidFill>
                  <a:srgbClr val="FFFFFF"/>
                </a:solidFill>
                <a:latin typeface="Arial"/>
                <a:ea typeface="Arial"/>
                <a:cs typeface="Arial"/>
                <a:sym typeface="Arial"/>
              </a:rPr>
              <a:t>Transport for All</a:t>
            </a:r>
          </a:p>
        </p:txBody>
      </p:sp>
      <p:sp>
        <p:nvSpPr>
          <p:cNvPr id="16" name="TextBox 15">
            <a:extLst>
              <a:ext uri="{FF2B5EF4-FFF2-40B4-BE49-F238E27FC236}">
                <a16:creationId xmlns:a16="http://schemas.microsoft.com/office/drawing/2014/main" id="{85507857-7775-0253-8C61-DFDF8D79F985}"/>
              </a:ext>
            </a:extLst>
          </p:cNvPr>
          <p:cNvSpPr txBox="1"/>
          <p:nvPr/>
        </p:nvSpPr>
        <p:spPr>
          <a:xfrm>
            <a:off x="16383000" y="518160"/>
            <a:ext cx="381000" cy="3939540"/>
          </a:xfrm>
          <a:prstGeom prst="rect">
            <a:avLst/>
          </a:prstGeom>
          <a:noFill/>
        </p:spPr>
        <p:txBody>
          <a:bodyPr wrap="square" rtlCol="0">
            <a:spAutoFit/>
          </a:bodyPr>
          <a:lstStyle/>
          <a:p>
            <a:r>
              <a:rPr lang="en-GB" sz="25000">
                <a:solidFill>
                  <a:srgbClr val="15843E"/>
                </a:solidFill>
                <a:latin typeface="Arial" panose="020B0604020202020204" pitchFamily="34" charset="0"/>
                <a:cs typeface="Arial" panose="020B0604020202020204" pitchFamily="34" charset="0"/>
              </a:rPr>
              <a:t>“</a:t>
            </a:r>
          </a:p>
        </p:txBody>
      </p:sp>
      <p:pic>
        <p:nvPicPr>
          <p:cNvPr id="6" name="Picture 5" descr="A close-up of a graph&#10;&#10;AI-generated content may be incorrect.">
            <a:extLst>
              <a:ext uri="{FF2B5EF4-FFF2-40B4-BE49-F238E27FC236}">
                <a16:creationId xmlns:a16="http://schemas.microsoft.com/office/drawing/2014/main" id="{32AD0514-71E1-6472-8760-9053E8A80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85" y="3132831"/>
            <a:ext cx="12640244" cy="7110137"/>
          </a:xfrm>
          <a:prstGeom prst="rect">
            <a:avLst/>
          </a:prstGeom>
        </p:spPr>
      </p:pic>
      <p:grpSp>
        <p:nvGrpSpPr>
          <p:cNvPr id="7" name="Group 8">
            <a:extLst>
              <a:ext uri="{FF2B5EF4-FFF2-40B4-BE49-F238E27FC236}">
                <a16:creationId xmlns:a16="http://schemas.microsoft.com/office/drawing/2014/main" id="{EC4C3A39-C2CB-E33C-0229-39B57FB49CA5}"/>
              </a:ext>
            </a:extLst>
          </p:cNvPr>
          <p:cNvGrpSpPr/>
          <p:nvPr/>
        </p:nvGrpSpPr>
        <p:grpSpPr>
          <a:xfrm>
            <a:off x="12455444" y="4943929"/>
            <a:ext cx="4785712" cy="3338542"/>
            <a:chOff x="0" y="0"/>
            <a:chExt cx="1343957" cy="1384816"/>
          </a:xfrm>
        </p:grpSpPr>
        <p:sp>
          <p:nvSpPr>
            <p:cNvPr id="9" name="Freeform 9">
              <a:extLst>
                <a:ext uri="{FF2B5EF4-FFF2-40B4-BE49-F238E27FC236}">
                  <a16:creationId xmlns:a16="http://schemas.microsoft.com/office/drawing/2014/main" id="{FF4C50DB-A6E0-C27F-F7AC-E892DCED8624}"/>
                </a:ext>
              </a:extLst>
            </p:cNvPr>
            <p:cNvSpPr/>
            <p:nvPr/>
          </p:nvSpPr>
          <p:spPr>
            <a:xfrm>
              <a:off x="0" y="0"/>
              <a:ext cx="1343957" cy="1384816"/>
            </a:xfrm>
            <a:custGeom>
              <a:avLst/>
              <a:gdLst/>
              <a:ahLst/>
              <a:cxnLst/>
              <a:rect l="l" t="t" r="r" b="b"/>
              <a:pathLst>
                <a:path w="1343957" h="1384816">
                  <a:moveTo>
                    <a:pt x="0" y="0"/>
                  </a:moveTo>
                  <a:lnTo>
                    <a:pt x="1343957" y="0"/>
                  </a:lnTo>
                  <a:lnTo>
                    <a:pt x="1343957" y="1384816"/>
                  </a:lnTo>
                  <a:lnTo>
                    <a:pt x="0" y="1384816"/>
                  </a:lnTo>
                  <a:close/>
                </a:path>
              </a:pathLst>
            </a:custGeom>
            <a:solidFill>
              <a:srgbClr val="083519"/>
            </a:solidFill>
          </p:spPr>
          <p:txBody>
            <a:bodyPr/>
            <a:lstStyle/>
            <a:p>
              <a:endParaRPr lang="en-GB"/>
            </a:p>
          </p:txBody>
        </p:sp>
        <p:sp>
          <p:nvSpPr>
            <p:cNvPr id="14" name="TextBox 10">
              <a:extLst>
                <a:ext uri="{FF2B5EF4-FFF2-40B4-BE49-F238E27FC236}">
                  <a16:creationId xmlns:a16="http://schemas.microsoft.com/office/drawing/2014/main" id="{B521C4F9-16AA-11E5-D2FC-6CE11387ED28}"/>
                </a:ext>
              </a:extLst>
            </p:cNvPr>
            <p:cNvSpPr txBox="1"/>
            <p:nvPr/>
          </p:nvSpPr>
          <p:spPr>
            <a:xfrm>
              <a:off x="0" y="-85725"/>
              <a:ext cx="1343957" cy="1470541"/>
            </a:xfrm>
            <a:prstGeom prst="rect">
              <a:avLst/>
            </a:prstGeom>
          </p:spPr>
          <p:txBody>
            <a:bodyPr lIns="50800" tIns="50800" rIns="50800" bIns="50800" rtlCol="0" anchor="ctr"/>
            <a:lstStyle/>
            <a:p>
              <a:pPr algn="ctr">
                <a:lnSpc>
                  <a:spcPts val="2800"/>
                </a:lnSpc>
              </a:pPr>
              <a:endParaRPr/>
            </a:p>
          </p:txBody>
        </p:sp>
      </p:grpSp>
      <p:sp>
        <p:nvSpPr>
          <p:cNvPr id="17" name="TextBox 21">
            <a:extLst>
              <a:ext uri="{FF2B5EF4-FFF2-40B4-BE49-F238E27FC236}">
                <a16:creationId xmlns:a16="http://schemas.microsoft.com/office/drawing/2014/main" id="{2E75C2CA-A481-91E0-D20E-5C5647D3B02F}"/>
              </a:ext>
            </a:extLst>
          </p:cNvPr>
          <p:cNvSpPr txBox="1"/>
          <p:nvPr/>
        </p:nvSpPr>
        <p:spPr>
          <a:xfrm>
            <a:off x="12737428" y="5179113"/>
            <a:ext cx="4221744" cy="2769989"/>
          </a:xfrm>
          <a:prstGeom prst="rect">
            <a:avLst/>
          </a:prstGeom>
        </p:spPr>
        <p:txBody>
          <a:bodyPr lIns="0" tIns="0" rIns="0" bIns="0" rtlCol="0" anchor="t">
            <a:spAutoFit/>
          </a:bodyPr>
          <a:lstStyle/>
          <a:p>
            <a:pPr algn="ctr"/>
            <a:r>
              <a:rPr lang="en-US" sz="1600">
                <a:solidFill>
                  <a:srgbClr val="FFFFFF"/>
                </a:solidFill>
                <a:latin typeface="Arial"/>
                <a:ea typeface="Arial"/>
                <a:cs typeface="Arial"/>
                <a:sym typeface="Arial"/>
              </a:rPr>
              <a:t>Lack of </a:t>
            </a:r>
            <a:r>
              <a:rPr lang="en-US" sz="1600" err="1">
                <a:solidFill>
                  <a:srgbClr val="FFFFFF"/>
                </a:solidFill>
                <a:latin typeface="Arial"/>
                <a:ea typeface="Arial"/>
                <a:cs typeface="Arial"/>
                <a:sym typeface="Arial"/>
              </a:rPr>
              <a:t>kerbside</a:t>
            </a:r>
            <a:r>
              <a:rPr lang="en-US" sz="1600">
                <a:solidFill>
                  <a:srgbClr val="FFFFFF"/>
                </a:solidFill>
                <a:latin typeface="Arial"/>
                <a:ea typeface="Arial"/>
                <a:cs typeface="Arial"/>
                <a:sym typeface="Arial"/>
              </a:rPr>
              <a:t> space and crowding, particularly around the high streets in inner London, but also in outer London is a real challenge.</a:t>
            </a:r>
          </a:p>
          <a:p>
            <a:pPr algn="ctr"/>
            <a:endParaRPr lang="en-US" sz="1600">
              <a:solidFill>
                <a:srgbClr val="FFFFFF"/>
              </a:solidFill>
              <a:latin typeface="Arial"/>
              <a:ea typeface="Arial"/>
              <a:cs typeface="Arial"/>
              <a:sym typeface="Arial"/>
            </a:endParaRPr>
          </a:p>
          <a:p>
            <a:pPr algn="ctr"/>
            <a:r>
              <a:rPr lang="en-US" sz="1600">
                <a:solidFill>
                  <a:srgbClr val="FFFFFF"/>
                </a:solidFill>
                <a:latin typeface="Arial"/>
                <a:ea typeface="Arial"/>
                <a:cs typeface="Arial"/>
                <a:sym typeface="Arial"/>
              </a:rPr>
              <a:t>A nice walking space means actually having space to walk and having enough space so a wheelchair or buggy can pass you. But often the </a:t>
            </a:r>
            <a:r>
              <a:rPr lang="en-US" sz="1600" err="1">
                <a:solidFill>
                  <a:srgbClr val="FFFFFF"/>
                </a:solidFill>
                <a:latin typeface="Arial"/>
                <a:ea typeface="Arial"/>
                <a:cs typeface="Arial"/>
                <a:sym typeface="Arial"/>
              </a:rPr>
              <a:t>kerbside</a:t>
            </a:r>
            <a:r>
              <a:rPr lang="en-US" sz="1600">
                <a:solidFill>
                  <a:srgbClr val="FFFFFF"/>
                </a:solidFill>
                <a:latin typeface="Arial"/>
                <a:ea typeface="Arial"/>
                <a:cs typeface="Arial"/>
                <a:sym typeface="Arial"/>
              </a:rPr>
              <a:t> is not big enough.</a:t>
            </a:r>
          </a:p>
          <a:p>
            <a:pPr algn="ctr"/>
            <a:endParaRPr lang="en-US" sz="1800">
              <a:solidFill>
                <a:srgbClr val="FFFFFF"/>
              </a:solidFill>
              <a:latin typeface="Arial"/>
              <a:ea typeface="Arial"/>
              <a:cs typeface="Arial"/>
              <a:sym typeface="Arial"/>
            </a:endParaRPr>
          </a:p>
          <a:p>
            <a:pPr algn="ctr"/>
            <a:r>
              <a:rPr lang="en-US" sz="1800" b="1">
                <a:solidFill>
                  <a:srgbClr val="FFFFFF"/>
                </a:solidFill>
                <a:latin typeface="Arial"/>
                <a:ea typeface="Arial"/>
                <a:cs typeface="Arial"/>
                <a:sym typeface="Arial"/>
              </a:rPr>
              <a:t>London Councils</a:t>
            </a:r>
          </a:p>
        </p:txBody>
      </p:sp>
      <p:sp>
        <p:nvSpPr>
          <p:cNvPr id="18" name="TextBox 17">
            <a:extLst>
              <a:ext uri="{FF2B5EF4-FFF2-40B4-BE49-F238E27FC236}">
                <a16:creationId xmlns:a16="http://schemas.microsoft.com/office/drawing/2014/main" id="{1E652FFE-DC58-860B-06DA-609CCE308B9F}"/>
              </a:ext>
            </a:extLst>
          </p:cNvPr>
          <p:cNvSpPr txBox="1"/>
          <p:nvPr/>
        </p:nvSpPr>
        <p:spPr>
          <a:xfrm>
            <a:off x="16382999" y="3578328"/>
            <a:ext cx="381000" cy="3939540"/>
          </a:xfrm>
          <a:prstGeom prst="rect">
            <a:avLst/>
          </a:prstGeom>
          <a:noFill/>
        </p:spPr>
        <p:txBody>
          <a:bodyPr wrap="square" rtlCol="0">
            <a:spAutoFit/>
          </a:bodyPr>
          <a:lstStyle/>
          <a:p>
            <a:r>
              <a:rPr lang="en-GB" sz="25000">
                <a:solidFill>
                  <a:srgbClr val="15843E"/>
                </a:solidFill>
                <a:latin typeface="Arial" panose="020B0604020202020204" pitchFamily="34" charset="0"/>
                <a:cs typeface="Arial" panose="020B0604020202020204" pitchFamily="34" charset="0"/>
              </a:rPr>
              <a:t>“</a:t>
            </a:r>
          </a:p>
        </p:txBody>
      </p:sp>
      <p:pic>
        <p:nvPicPr>
          <p:cNvPr id="20" name="Picture 19">
            <a:extLst>
              <a:ext uri="{FF2B5EF4-FFF2-40B4-BE49-F238E27FC236}">
                <a16:creationId xmlns:a16="http://schemas.microsoft.com/office/drawing/2014/main" id="{B7C51F6D-CDAE-DD9E-1946-7EF41AE1DC73}"/>
              </a:ext>
            </a:extLst>
          </p:cNvPr>
          <p:cNvPicPr>
            <a:picLocks noChangeAspect="1"/>
          </p:cNvPicPr>
          <p:nvPr/>
        </p:nvPicPr>
        <p:blipFill>
          <a:blip r:embed="rId5"/>
          <a:srcRect l="23056" t="24100" r="6026" b="6164"/>
          <a:stretch>
            <a:fillRect/>
          </a:stretch>
        </p:blipFill>
        <p:spPr>
          <a:xfrm>
            <a:off x="10287000" y="8675879"/>
            <a:ext cx="3587414" cy="1322026"/>
          </a:xfrm>
          <a:prstGeom prst="rect">
            <a:avLst/>
          </a:prstGeom>
          <a:ln>
            <a:solidFill>
              <a:srgbClr val="15843E"/>
            </a:solidFill>
          </a:ln>
        </p:spPr>
      </p:pic>
    </p:spTree>
    <p:extLst>
      <p:ext uri="{BB962C8B-B14F-4D97-AF65-F5344CB8AC3E}">
        <p14:creationId xmlns:p14="http://schemas.microsoft.com/office/powerpoint/2010/main" val="25609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C941F-13C2-CFDD-7585-71E0752993D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3C9E5D0-0E8F-291B-7334-851C8F26AF58}"/>
              </a:ext>
            </a:extLst>
          </p:cNvPr>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Experienced an issue walking / wheeling in London in the past month</a:t>
            </a:r>
            <a:br>
              <a:rPr lang="en-US" sz="2400" b="1">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Two in five have experienced issues walking/wheeling in London in the past month, especially those</a:t>
            </a:r>
          </a:p>
          <a:p>
            <a:r>
              <a:rPr lang="en-US" sz="2000">
                <a:latin typeface="Arial" panose="020B0604020202020204" pitchFamily="34" charset="0"/>
                <a:cs typeface="Arial" panose="020B0604020202020204" pitchFamily="34" charset="0"/>
              </a:rPr>
              <a:t>carrying items, with physical of mental conditions, and parents</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359F5AF6-8418-F468-2CD8-441B75BF12B3}"/>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grpSp>
        <p:nvGrpSpPr>
          <p:cNvPr id="11" name="Group 8">
            <a:extLst>
              <a:ext uri="{FF2B5EF4-FFF2-40B4-BE49-F238E27FC236}">
                <a16:creationId xmlns:a16="http://schemas.microsoft.com/office/drawing/2014/main" id="{C93C13E8-E021-0012-D540-2AFBC5361E0F}"/>
              </a:ext>
            </a:extLst>
          </p:cNvPr>
          <p:cNvGrpSpPr/>
          <p:nvPr/>
        </p:nvGrpSpPr>
        <p:grpSpPr>
          <a:xfrm>
            <a:off x="11923485" y="3566744"/>
            <a:ext cx="3982357" cy="2186356"/>
            <a:chOff x="0" y="0"/>
            <a:chExt cx="1343957" cy="1384816"/>
          </a:xfrm>
          <a:solidFill>
            <a:srgbClr val="15843E"/>
          </a:solidFill>
        </p:grpSpPr>
        <p:sp>
          <p:nvSpPr>
            <p:cNvPr id="12" name="Freeform 9">
              <a:extLst>
                <a:ext uri="{FF2B5EF4-FFF2-40B4-BE49-F238E27FC236}">
                  <a16:creationId xmlns:a16="http://schemas.microsoft.com/office/drawing/2014/main" id="{32AEA3EF-8DB3-12AE-E6F7-CFA87871E98F}"/>
                </a:ext>
              </a:extLst>
            </p:cNvPr>
            <p:cNvSpPr/>
            <p:nvPr/>
          </p:nvSpPr>
          <p:spPr>
            <a:xfrm>
              <a:off x="0" y="0"/>
              <a:ext cx="1343957" cy="1384816"/>
            </a:xfrm>
            <a:custGeom>
              <a:avLst/>
              <a:gdLst/>
              <a:ahLst/>
              <a:cxnLst/>
              <a:rect l="l" t="t" r="r" b="b"/>
              <a:pathLst>
                <a:path w="1343957" h="1384816">
                  <a:moveTo>
                    <a:pt x="0" y="0"/>
                  </a:moveTo>
                  <a:lnTo>
                    <a:pt x="1343957" y="0"/>
                  </a:lnTo>
                  <a:lnTo>
                    <a:pt x="1343957" y="1384816"/>
                  </a:lnTo>
                  <a:lnTo>
                    <a:pt x="0" y="1384816"/>
                  </a:lnTo>
                  <a:close/>
                </a:path>
              </a:pathLst>
            </a:custGeom>
            <a:grpFill/>
          </p:spPr>
          <p:txBody>
            <a:bodyPr/>
            <a:lstStyle/>
            <a:p>
              <a:endParaRPr lang="en-GB"/>
            </a:p>
          </p:txBody>
        </p:sp>
        <p:sp>
          <p:nvSpPr>
            <p:cNvPr id="13" name="TextBox 10">
              <a:extLst>
                <a:ext uri="{FF2B5EF4-FFF2-40B4-BE49-F238E27FC236}">
                  <a16:creationId xmlns:a16="http://schemas.microsoft.com/office/drawing/2014/main" id="{95DC4EF5-158B-7318-1553-C35014C2D1EC}"/>
                </a:ext>
              </a:extLst>
            </p:cNvPr>
            <p:cNvSpPr txBox="1"/>
            <p:nvPr/>
          </p:nvSpPr>
          <p:spPr>
            <a:xfrm>
              <a:off x="0" y="-85725"/>
              <a:ext cx="1343957" cy="1470541"/>
            </a:xfrm>
            <a:prstGeom prst="rect">
              <a:avLst/>
            </a:prstGeom>
            <a:grpFill/>
          </p:spPr>
          <p:txBody>
            <a:bodyPr lIns="50800" tIns="50800" rIns="50800" bIns="50800" rtlCol="0" anchor="ctr"/>
            <a:lstStyle/>
            <a:p>
              <a:pPr algn="ctr">
                <a:lnSpc>
                  <a:spcPts val="2800"/>
                </a:lnSpc>
              </a:pPr>
              <a:endParaRPr/>
            </a:p>
          </p:txBody>
        </p:sp>
      </p:grpSp>
      <p:sp>
        <p:nvSpPr>
          <p:cNvPr id="15" name="TextBox 21">
            <a:extLst>
              <a:ext uri="{FF2B5EF4-FFF2-40B4-BE49-F238E27FC236}">
                <a16:creationId xmlns:a16="http://schemas.microsoft.com/office/drawing/2014/main" id="{93418D9B-755B-C444-E5B9-B5DDAA20C424}"/>
              </a:ext>
            </a:extLst>
          </p:cNvPr>
          <p:cNvSpPr txBox="1"/>
          <p:nvPr/>
        </p:nvSpPr>
        <p:spPr>
          <a:xfrm>
            <a:off x="12109313" y="3647063"/>
            <a:ext cx="3547973" cy="1908215"/>
          </a:xfrm>
          <a:prstGeom prst="rect">
            <a:avLst/>
          </a:prstGeom>
        </p:spPr>
        <p:txBody>
          <a:bodyPr wrap="square" lIns="0" tIns="0" rIns="0" bIns="0" rtlCol="0" anchor="t">
            <a:spAutoFit/>
          </a:bodyPr>
          <a:lstStyle/>
          <a:p>
            <a:r>
              <a:rPr lang="en-US" b="1">
                <a:solidFill>
                  <a:schemeClr val="bg1"/>
                </a:solidFill>
                <a:latin typeface="Arial" panose="020B0604020202020204" pitchFamily="34" charset="0"/>
                <a:ea typeface="Arial"/>
                <a:cs typeface="Arial" panose="020B0604020202020204" pitchFamily="34" charset="0"/>
                <a:sym typeface="Arial"/>
              </a:rPr>
              <a:t>More likely to be:</a:t>
            </a:r>
          </a:p>
          <a:p>
            <a:endParaRPr lang="en-US" sz="1600">
              <a:solidFill>
                <a:schemeClr val="bg1"/>
              </a:solidFill>
              <a:latin typeface="Arial" panose="020B0604020202020204" pitchFamily="34" charset="0"/>
              <a:ea typeface="Arial"/>
              <a:cs typeface="Arial" panose="020B0604020202020204" pitchFamily="34" charset="0"/>
              <a:sym typeface="Arial"/>
            </a:endParaRPr>
          </a:p>
          <a:p>
            <a:r>
              <a:rPr lang="en-GB">
                <a:solidFill>
                  <a:schemeClr val="bg1"/>
                </a:solidFill>
                <a:latin typeface="Arial" panose="020B0604020202020204" pitchFamily="34" charset="0"/>
                <a:cs typeface="Arial" panose="020B0604020202020204" pitchFamily="34" charset="0"/>
              </a:rPr>
              <a:t>Carrying additional items (63%)</a:t>
            </a:r>
          </a:p>
          <a:p>
            <a:r>
              <a:rPr lang="en-GB">
                <a:solidFill>
                  <a:schemeClr val="bg1"/>
                </a:solidFill>
                <a:latin typeface="Arial" panose="020B0604020202020204" pitchFamily="34" charset="0"/>
                <a:cs typeface="Arial" panose="020B0604020202020204" pitchFamily="34" charset="0"/>
              </a:rPr>
              <a:t>Physical condition (57%)</a:t>
            </a:r>
          </a:p>
          <a:p>
            <a:r>
              <a:rPr lang="en-GB">
                <a:solidFill>
                  <a:schemeClr val="bg1"/>
                </a:solidFill>
                <a:latin typeface="Arial" panose="020B0604020202020204" pitchFamily="34" charset="0"/>
                <a:cs typeface="Arial" panose="020B0604020202020204" pitchFamily="34" charset="0"/>
              </a:rPr>
              <a:t>Mental condition (57%)</a:t>
            </a:r>
          </a:p>
          <a:p>
            <a:r>
              <a:rPr lang="en-GB">
                <a:solidFill>
                  <a:schemeClr val="bg1"/>
                </a:solidFill>
                <a:latin typeface="Arial" panose="020B0604020202020204" pitchFamily="34" charset="0"/>
                <a:cs typeface="Arial" panose="020B0604020202020204" pitchFamily="34" charset="0"/>
              </a:rPr>
              <a:t>Parents (51%)</a:t>
            </a:r>
          </a:p>
          <a:p>
            <a:r>
              <a:rPr lang="en-GB">
                <a:solidFill>
                  <a:schemeClr val="bg1"/>
                </a:solidFill>
                <a:latin typeface="Arial" panose="020B0604020202020204" pitchFamily="34" charset="0"/>
                <a:cs typeface="Arial" panose="020B0604020202020204" pitchFamily="34" charset="0"/>
              </a:rPr>
              <a:t>Inner London (48%)</a:t>
            </a:r>
            <a:endParaRPr lang="en-US" sz="1600">
              <a:solidFill>
                <a:schemeClr val="bg1"/>
              </a:solidFill>
              <a:latin typeface="Arial" panose="020B0604020202020204" pitchFamily="34" charset="0"/>
              <a:ea typeface="Arial"/>
              <a:cs typeface="Arial" panose="020B0604020202020204" pitchFamily="34" charset="0"/>
              <a:sym typeface="Arial"/>
            </a:endParaRPr>
          </a:p>
        </p:txBody>
      </p:sp>
      <p:grpSp>
        <p:nvGrpSpPr>
          <p:cNvPr id="7" name="Group 8">
            <a:extLst>
              <a:ext uri="{FF2B5EF4-FFF2-40B4-BE49-F238E27FC236}">
                <a16:creationId xmlns:a16="http://schemas.microsoft.com/office/drawing/2014/main" id="{B0F1122A-CE54-CCA9-4C37-38C65D7EF389}"/>
              </a:ext>
            </a:extLst>
          </p:cNvPr>
          <p:cNvGrpSpPr/>
          <p:nvPr/>
        </p:nvGrpSpPr>
        <p:grpSpPr>
          <a:xfrm>
            <a:off x="8130006" y="6574278"/>
            <a:ext cx="7586958" cy="2367378"/>
            <a:chOff x="0" y="0"/>
            <a:chExt cx="1343957" cy="1384816"/>
          </a:xfrm>
        </p:grpSpPr>
        <p:sp>
          <p:nvSpPr>
            <p:cNvPr id="9" name="Freeform 9">
              <a:extLst>
                <a:ext uri="{FF2B5EF4-FFF2-40B4-BE49-F238E27FC236}">
                  <a16:creationId xmlns:a16="http://schemas.microsoft.com/office/drawing/2014/main" id="{FA9C20D1-5248-FF28-1016-B6047DA4A70D}"/>
                </a:ext>
              </a:extLst>
            </p:cNvPr>
            <p:cNvSpPr/>
            <p:nvPr/>
          </p:nvSpPr>
          <p:spPr>
            <a:xfrm>
              <a:off x="0" y="0"/>
              <a:ext cx="1343957" cy="1384816"/>
            </a:xfrm>
            <a:custGeom>
              <a:avLst/>
              <a:gdLst/>
              <a:ahLst/>
              <a:cxnLst/>
              <a:rect l="l" t="t" r="r" b="b"/>
              <a:pathLst>
                <a:path w="1343957" h="1384816">
                  <a:moveTo>
                    <a:pt x="0" y="0"/>
                  </a:moveTo>
                  <a:lnTo>
                    <a:pt x="1343957" y="0"/>
                  </a:lnTo>
                  <a:lnTo>
                    <a:pt x="1343957" y="1384816"/>
                  </a:lnTo>
                  <a:lnTo>
                    <a:pt x="0" y="1384816"/>
                  </a:lnTo>
                  <a:close/>
                </a:path>
              </a:pathLst>
            </a:custGeom>
            <a:solidFill>
              <a:srgbClr val="083519"/>
            </a:solidFill>
          </p:spPr>
          <p:txBody>
            <a:bodyPr/>
            <a:lstStyle/>
            <a:p>
              <a:endParaRPr lang="en-GB"/>
            </a:p>
          </p:txBody>
        </p:sp>
        <p:sp>
          <p:nvSpPr>
            <p:cNvPr id="14" name="TextBox 10">
              <a:extLst>
                <a:ext uri="{FF2B5EF4-FFF2-40B4-BE49-F238E27FC236}">
                  <a16:creationId xmlns:a16="http://schemas.microsoft.com/office/drawing/2014/main" id="{A58FD551-5A5B-595C-21B1-361752EB04EE}"/>
                </a:ext>
              </a:extLst>
            </p:cNvPr>
            <p:cNvSpPr txBox="1"/>
            <p:nvPr/>
          </p:nvSpPr>
          <p:spPr>
            <a:xfrm>
              <a:off x="0" y="-85725"/>
              <a:ext cx="1343957" cy="1470541"/>
            </a:xfrm>
            <a:prstGeom prst="rect">
              <a:avLst/>
            </a:prstGeom>
          </p:spPr>
          <p:txBody>
            <a:bodyPr lIns="50800" tIns="50800" rIns="50800" bIns="50800" rtlCol="0" anchor="ctr"/>
            <a:lstStyle/>
            <a:p>
              <a:pPr algn="ctr">
                <a:lnSpc>
                  <a:spcPts val="2800"/>
                </a:lnSpc>
              </a:pPr>
              <a:endParaRPr/>
            </a:p>
          </p:txBody>
        </p:sp>
      </p:grpSp>
      <p:sp>
        <p:nvSpPr>
          <p:cNvPr id="17" name="TextBox 21">
            <a:extLst>
              <a:ext uri="{FF2B5EF4-FFF2-40B4-BE49-F238E27FC236}">
                <a16:creationId xmlns:a16="http://schemas.microsoft.com/office/drawing/2014/main" id="{2CD985AD-5514-491E-8452-A86BD258FB13}"/>
              </a:ext>
            </a:extLst>
          </p:cNvPr>
          <p:cNvSpPr txBox="1"/>
          <p:nvPr/>
        </p:nvSpPr>
        <p:spPr>
          <a:xfrm>
            <a:off x="8325565" y="6756062"/>
            <a:ext cx="7142841" cy="2031325"/>
          </a:xfrm>
          <a:prstGeom prst="rect">
            <a:avLst/>
          </a:prstGeom>
        </p:spPr>
        <p:txBody>
          <a:bodyPr wrap="square" lIns="0" tIns="0" rIns="0" bIns="0" rtlCol="0" anchor="t">
            <a:spAutoFit/>
          </a:bodyPr>
          <a:lstStyle/>
          <a:p>
            <a:pPr algn="ctr"/>
            <a:r>
              <a:rPr lang="en-US" sz="1600">
                <a:solidFill>
                  <a:srgbClr val="FFFFFF"/>
                </a:solidFill>
                <a:latin typeface="Arial"/>
                <a:ea typeface="Arial"/>
                <a:cs typeface="Arial"/>
                <a:sym typeface="Arial"/>
              </a:rPr>
              <a:t>We hear quite a lot about things like e-bikes and e-scooters, or other e-vehicle rental schemes blocking street space, which is a huge physical barrier.</a:t>
            </a:r>
          </a:p>
          <a:p>
            <a:pPr algn="ctr"/>
            <a:endParaRPr lang="en-US" sz="1600">
              <a:solidFill>
                <a:srgbClr val="FFFFFF"/>
              </a:solidFill>
              <a:latin typeface="Arial"/>
              <a:ea typeface="Arial"/>
              <a:cs typeface="Arial"/>
              <a:sym typeface="Arial"/>
            </a:endParaRPr>
          </a:p>
          <a:p>
            <a:pPr algn="ctr"/>
            <a:r>
              <a:rPr lang="en-US" sz="1600">
                <a:solidFill>
                  <a:srgbClr val="FFFFFF"/>
                </a:solidFill>
                <a:latin typeface="Arial"/>
                <a:ea typeface="Arial"/>
                <a:cs typeface="Arial"/>
                <a:sym typeface="Arial"/>
              </a:rPr>
              <a:t>When a disabled person, like a wheelchair user or an assistance dog handler has to double back on themselves and maybe go in the road to avoid that, it's a huge safety concern.</a:t>
            </a:r>
          </a:p>
          <a:p>
            <a:pPr algn="ctr"/>
            <a:endParaRPr lang="en-US" sz="1800">
              <a:solidFill>
                <a:srgbClr val="FFFFFF"/>
              </a:solidFill>
              <a:latin typeface="Arial"/>
              <a:ea typeface="Arial"/>
              <a:cs typeface="Arial"/>
              <a:sym typeface="Arial"/>
            </a:endParaRPr>
          </a:p>
          <a:p>
            <a:pPr algn="ctr"/>
            <a:r>
              <a:rPr lang="en-US" sz="1800" b="1">
                <a:solidFill>
                  <a:srgbClr val="FFFFFF"/>
                </a:solidFill>
                <a:latin typeface="Arial"/>
                <a:ea typeface="Arial"/>
                <a:cs typeface="Arial"/>
                <a:sym typeface="Arial"/>
              </a:rPr>
              <a:t>London Councils</a:t>
            </a:r>
          </a:p>
        </p:txBody>
      </p:sp>
      <p:sp>
        <p:nvSpPr>
          <p:cNvPr id="18" name="TextBox 17">
            <a:extLst>
              <a:ext uri="{FF2B5EF4-FFF2-40B4-BE49-F238E27FC236}">
                <a16:creationId xmlns:a16="http://schemas.microsoft.com/office/drawing/2014/main" id="{0CD75249-E942-6A08-EF32-435536964D1C}"/>
              </a:ext>
            </a:extLst>
          </p:cNvPr>
          <p:cNvSpPr txBox="1"/>
          <p:nvPr/>
        </p:nvSpPr>
        <p:spPr>
          <a:xfrm>
            <a:off x="15047925" y="5167745"/>
            <a:ext cx="420481" cy="3939540"/>
          </a:xfrm>
          <a:prstGeom prst="rect">
            <a:avLst/>
          </a:prstGeom>
          <a:noFill/>
        </p:spPr>
        <p:txBody>
          <a:bodyPr wrap="square" rtlCol="0">
            <a:spAutoFit/>
          </a:bodyPr>
          <a:lstStyle/>
          <a:p>
            <a:r>
              <a:rPr lang="en-GB" sz="25000">
                <a:solidFill>
                  <a:srgbClr val="15843E"/>
                </a:solidFill>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812A97B1-95DE-5F29-4777-FA6718BF03B7}"/>
              </a:ext>
            </a:extLst>
          </p:cNvPr>
          <p:cNvPicPr>
            <a:picLocks noChangeAspect="1"/>
          </p:cNvPicPr>
          <p:nvPr/>
        </p:nvPicPr>
        <p:blipFill>
          <a:blip r:embed="rId4"/>
          <a:srcRect t="5023"/>
          <a:stretch>
            <a:fillRect/>
          </a:stretch>
        </p:blipFill>
        <p:spPr>
          <a:xfrm>
            <a:off x="810258" y="3324909"/>
            <a:ext cx="6790692" cy="5772959"/>
          </a:xfrm>
          <a:prstGeom prst="rect">
            <a:avLst/>
          </a:prstGeom>
        </p:spPr>
      </p:pic>
      <p:pic>
        <p:nvPicPr>
          <p:cNvPr id="10" name="Picture 9">
            <a:extLst>
              <a:ext uri="{FF2B5EF4-FFF2-40B4-BE49-F238E27FC236}">
                <a16:creationId xmlns:a16="http://schemas.microsoft.com/office/drawing/2014/main" id="{26EB1090-1EE7-50D6-E1B6-D64F271544C1}"/>
              </a:ext>
            </a:extLst>
          </p:cNvPr>
          <p:cNvPicPr>
            <a:picLocks noChangeAspect="1"/>
          </p:cNvPicPr>
          <p:nvPr/>
        </p:nvPicPr>
        <p:blipFill>
          <a:blip r:embed="rId5"/>
          <a:stretch>
            <a:fillRect/>
          </a:stretch>
        </p:blipFill>
        <p:spPr>
          <a:xfrm>
            <a:off x="7312596" y="3385722"/>
            <a:ext cx="3662807" cy="2367378"/>
          </a:xfrm>
          <a:prstGeom prst="rect">
            <a:avLst/>
          </a:prstGeom>
        </p:spPr>
      </p:pic>
      <p:sp>
        <p:nvSpPr>
          <p:cNvPr id="19" name="Arrow: Right 18">
            <a:extLst>
              <a:ext uri="{FF2B5EF4-FFF2-40B4-BE49-F238E27FC236}">
                <a16:creationId xmlns:a16="http://schemas.microsoft.com/office/drawing/2014/main" id="{857EE3F0-EE74-D72D-D17E-ED7FC452F0DA}"/>
              </a:ext>
            </a:extLst>
          </p:cNvPr>
          <p:cNvSpPr/>
          <p:nvPr/>
        </p:nvSpPr>
        <p:spPr>
          <a:xfrm>
            <a:off x="10975403" y="4381500"/>
            <a:ext cx="885354" cy="533400"/>
          </a:xfrm>
          <a:prstGeom prst="rightArrow">
            <a:avLst/>
          </a:prstGeom>
          <a:solidFill>
            <a:srgbClr val="1584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763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16BC3-D171-0688-E940-FF74014CECC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12431CD-2D1B-FFCD-9C7F-595E98E06558}"/>
              </a:ext>
            </a:extLst>
          </p:cNvPr>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Reasons preventing more frequent walking / wheeling in London – Select up to 5</a:t>
            </a:r>
            <a:br>
              <a:rPr lang="en-US" sz="2400" b="1">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Seven in ten Londoners cite a reason that stops them walking/wheeling in London more often, with crowded pavements the most common barrier</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A5848C89-5203-3879-8A9E-5CBB7B970906}"/>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pic>
        <p:nvPicPr>
          <p:cNvPr id="6" name="Picture 5">
            <a:extLst>
              <a:ext uri="{FF2B5EF4-FFF2-40B4-BE49-F238E27FC236}">
                <a16:creationId xmlns:a16="http://schemas.microsoft.com/office/drawing/2014/main" id="{FEEEF977-0F31-E3CD-C82C-F95E3A6E84EF}"/>
              </a:ext>
            </a:extLst>
          </p:cNvPr>
          <p:cNvPicPr>
            <a:picLocks noChangeAspect="1"/>
          </p:cNvPicPr>
          <p:nvPr/>
        </p:nvPicPr>
        <p:blipFill>
          <a:blip r:embed="rId4"/>
          <a:stretch>
            <a:fillRect/>
          </a:stretch>
        </p:blipFill>
        <p:spPr>
          <a:xfrm>
            <a:off x="1045613" y="3234385"/>
            <a:ext cx="9290051" cy="6187149"/>
          </a:xfrm>
          <a:prstGeom prst="rect">
            <a:avLst/>
          </a:prstGeom>
        </p:spPr>
      </p:pic>
      <p:pic>
        <p:nvPicPr>
          <p:cNvPr id="8" name="Picture 7">
            <a:extLst>
              <a:ext uri="{FF2B5EF4-FFF2-40B4-BE49-F238E27FC236}">
                <a16:creationId xmlns:a16="http://schemas.microsoft.com/office/drawing/2014/main" id="{A85A881A-1BF8-9305-2CB3-66CFBA572F67}"/>
              </a:ext>
            </a:extLst>
          </p:cNvPr>
          <p:cNvPicPr>
            <a:picLocks noChangeAspect="1"/>
          </p:cNvPicPr>
          <p:nvPr/>
        </p:nvPicPr>
        <p:blipFill>
          <a:blip r:embed="rId5"/>
          <a:stretch>
            <a:fillRect/>
          </a:stretch>
        </p:blipFill>
        <p:spPr>
          <a:xfrm>
            <a:off x="11201400" y="3467348"/>
            <a:ext cx="4831349" cy="3188474"/>
          </a:xfrm>
          <a:prstGeom prst="rect">
            <a:avLst/>
          </a:prstGeom>
        </p:spPr>
      </p:pic>
    </p:spTree>
    <p:extLst>
      <p:ext uri="{BB962C8B-B14F-4D97-AF65-F5344CB8AC3E}">
        <p14:creationId xmlns:p14="http://schemas.microsoft.com/office/powerpoint/2010/main" val="417342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D51C2-1C82-F82D-F5EB-0BA3876F756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77B8951-451C-0D6F-2446-9BC3356A08A0}"/>
              </a:ext>
            </a:extLst>
          </p:cNvPr>
          <p:cNvPicPr>
            <a:picLocks noChangeAspect="1"/>
          </p:cNvPicPr>
          <p:nvPr/>
        </p:nvPicPr>
        <p:blipFill>
          <a:blip r:embed="rId3"/>
          <a:stretch>
            <a:fillRect/>
          </a:stretch>
        </p:blipFill>
        <p:spPr>
          <a:xfrm>
            <a:off x="1028699" y="3086100"/>
            <a:ext cx="14973301" cy="4802169"/>
          </a:xfrm>
          <a:prstGeom prst="rect">
            <a:avLst/>
          </a:prstGeom>
        </p:spPr>
      </p:pic>
      <p:sp>
        <p:nvSpPr>
          <p:cNvPr id="3" name="TextBox 3">
            <a:extLst>
              <a:ext uri="{FF2B5EF4-FFF2-40B4-BE49-F238E27FC236}">
                <a16:creationId xmlns:a16="http://schemas.microsoft.com/office/drawing/2014/main" id="{9BACD662-9802-DA9E-5A8C-BC63C89BD56F}"/>
              </a:ext>
            </a:extLst>
          </p:cNvPr>
          <p:cNvSpPr txBox="1"/>
          <p:nvPr/>
        </p:nvSpPr>
        <p:spPr>
          <a:xfrm>
            <a:off x="1028700" y="2036942"/>
            <a:ext cx="14287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Top 3 reasons preventing more frequent walking / wheeling in London across key audiences</a:t>
            </a:r>
            <a:br>
              <a:rPr lang="en-US" sz="2400" b="1">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Crowded pavements are the top barrier for parents with children under 4 and deprived Londoners,</a:t>
            </a:r>
          </a:p>
          <a:p>
            <a:r>
              <a:rPr lang="en-US" sz="2000">
                <a:latin typeface="Arial" panose="020B0604020202020204" pitchFamily="34" charset="0"/>
                <a:cs typeface="Arial" panose="020B0604020202020204" pitchFamily="34" charset="0"/>
              </a:rPr>
              <a:t>while older people and those with a physical condition highlight pavement quality and toilets</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9496D31C-15FD-8F4A-E3BE-CD61806A40FE}"/>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4"/>
            <a:stretch>
              <a:fillRect/>
            </a:stretch>
          </a:blipFill>
        </p:spPr>
        <p:txBody>
          <a:bodyPr/>
          <a:lstStyle/>
          <a:p>
            <a:endParaRPr lang="en-GB"/>
          </a:p>
        </p:txBody>
      </p:sp>
      <p:grpSp>
        <p:nvGrpSpPr>
          <p:cNvPr id="7" name="Group 8">
            <a:extLst>
              <a:ext uri="{FF2B5EF4-FFF2-40B4-BE49-F238E27FC236}">
                <a16:creationId xmlns:a16="http://schemas.microsoft.com/office/drawing/2014/main" id="{9B8B9389-1AE5-C408-0F02-2B521747C0EF}"/>
              </a:ext>
            </a:extLst>
          </p:cNvPr>
          <p:cNvGrpSpPr/>
          <p:nvPr/>
        </p:nvGrpSpPr>
        <p:grpSpPr>
          <a:xfrm>
            <a:off x="1028699" y="7943440"/>
            <a:ext cx="16078199" cy="1405628"/>
            <a:chOff x="0" y="-85725"/>
            <a:chExt cx="1343957" cy="1485942"/>
          </a:xfrm>
        </p:grpSpPr>
        <p:sp>
          <p:nvSpPr>
            <p:cNvPr id="9" name="Freeform 9">
              <a:extLst>
                <a:ext uri="{FF2B5EF4-FFF2-40B4-BE49-F238E27FC236}">
                  <a16:creationId xmlns:a16="http://schemas.microsoft.com/office/drawing/2014/main" id="{13266D0F-7E68-F778-FBC6-F9C6C295224F}"/>
                </a:ext>
              </a:extLst>
            </p:cNvPr>
            <p:cNvSpPr/>
            <p:nvPr/>
          </p:nvSpPr>
          <p:spPr>
            <a:xfrm>
              <a:off x="0" y="15401"/>
              <a:ext cx="1343957" cy="1384816"/>
            </a:xfrm>
            <a:custGeom>
              <a:avLst/>
              <a:gdLst/>
              <a:ahLst/>
              <a:cxnLst/>
              <a:rect l="l" t="t" r="r" b="b"/>
              <a:pathLst>
                <a:path w="1343957" h="1384816">
                  <a:moveTo>
                    <a:pt x="0" y="0"/>
                  </a:moveTo>
                  <a:lnTo>
                    <a:pt x="1343957" y="0"/>
                  </a:lnTo>
                  <a:lnTo>
                    <a:pt x="1343957" y="1384816"/>
                  </a:lnTo>
                  <a:lnTo>
                    <a:pt x="0" y="1384816"/>
                  </a:lnTo>
                  <a:close/>
                </a:path>
              </a:pathLst>
            </a:custGeom>
            <a:solidFill>
              <a:srgbClr val="083519"/>
            </a:solidFill>
          </p:spPr>
          <p:txBody>
            <a:bodyPr/>
            <a:lstStyle/>
            <a:p>
              <a:endParaRPr lang="en-GB"/>
            </a:p>
          </p:txBody>
        </p:sp>
        <p:sp>
          <p:nvSpPr>
            <p:cNvPr id="14" name="TextBox 10">
              <a:extLst>
                <a:ext uri="{FF2B5EF4-FFF2-40B4-BE49-F238E27FC236}">
                  <a16:creationId xmlns:a16="http://schemas.microsoft.com/office/drawing/2014/main" id="{5D70CA77-0822-ABB5-56DB-2F396D73EF87}"/>
                </a:ext>
              </a:extLst>
            </p:cNvPr>
            <p:cNvSpPr txBox="1"/>
            <p:nvPr/>
          </p:nvSpPr>
          <p:spPr>
            <a:xfrm>
              <a:off x="0" y="-85725"/>
              <a:ext cx="1343957" cy="1470541"/>
            </a:xfrm>
            <a:prstGeom prst="rect">
              <a:avLst/>
            </a:prstGeom>
          </p:spPr>
          <p:txBody>
            <a:bodyPr lIns="50800" tIns="50800" rIns="50800" bIns="50800" rtlCol="0" anchor="ctr"/>
            <a:lstStyle/>
            <a:p>
              <a:pPr algn="ctr">
                <a:lnSpc>
                  <a:spcPts val="2800"/>
                </a:lnSpc>
              </a:pPr>
              <a:endParaRPr/>
            </a:p>
          </p:txBody>
        </p:sp>
      </p:grpSp>
      <p:sp>
        <p:nvSpPr>
          <p:cNvPr id="17" name="TextBox 21">
            <a:extLst>
              <a:ext uri="{FF2B5EF4-FFF2-40B4-BE49-F238E27FC236}">
                <a16:creationId xmlns:a16="http://schemas.microsoft.com/office/drawing/2014/main" id="{626EBC6D-19BA-CAD9-AD0F-0AFCFD2B6777}"/>
              </a:ext>
            </a:extLst>
          </p:cNvPr>
          <p:cNvSpPr txBox="1"/>
          <p:nvPr/>
        </p:nvSpPr>
        <p:spPr>
          <a:xfrm>
            <a:off x="1314449" y="8135660"/>
            <a:ext cx="15506697" cy="1046440"/>
          </a:xfrm>
          <a:prstGeom prst="rect">
            <a:avLst/>
          </a:prstGeom>
        </p:spPr>
        <p:txBody>
          <a:bodyPr wrap="square" lIns="0" tIns="0" rIns="0" bIns="0" rtlCol="0" anchor="t">
            <a:spAutoFit/>
          </a:bodyPr>
          <a:lstStyle/>
          <a:p>
            <a:pPr algn="ctr"/>
            <a:r>
              <a:rPr lang="en-US" sz="1600">
                <a:solidFill>
                  <a:srgbClr val="FFFFFF"/>
                </a:solidFill>
                <a:latin typeface="Arial"/>
                <a:ea typeface="Arial"/>
                <a:cs typeface="Arial"/>
                <a:sym typeface="Arial"/>
              </a:rPr>
              <a:t>The most commonly reported barrier to walking and wheeling, in terms of London street space, is the quality of pavements. The provision of things like drop </a:t>
            </a:r>
            <a:r>
              <a:rPr lang="en-US" sz="1600" err="1">
                <a:solidFill>
                  <a:srgbClr val="FFFFFF"/>
                </a:solidFill>
                <a:latin typeface="Arial"/>
                <a:ea typeface="Arial"/>
                <a:cs typeface="Arial"/>
                <a:sym typeface="Arial"/>
              </a:rPr>
              <a:t>kerbs</a:t>
            </a:r>
            <a:r>
              <a:rPr lang="en-US" sz="1600">
                <a:solidFill>
                  <a:srgbClr val="FFFFFF"/>
                </a:solidFill>
                <a:latin typeface="Arial"/>
                <a:ea typeface="Arial"/>
                <a:cs typeface="Arial"/>
                <a:sym typeface="Arial"/>
              </a:rPr>
              <a:t> and tactile paving cause barriers that can in a lot of cases completely shut disabled people out from certain areas or opportunities because the streetscape is just really inaccessible.</a:t>
            </a:r>
          </a:p>
          <a:p>
            <a:pPr algn="ctr"/>
            <a:endParaRPr lang="en-US" sz="1800">
              <a:solidFill>
                <a:srgbClr val="FFFFFF"/>
              </a:solidFill>
              <a:latin typeface="Arial"/>
              <a:ea typeface="Arial"/>
              <a:cs typeface="Arial"/>
              <a:sym typeface="Arial"/>
            </a:endParaRPr>
          </a:p>
          <a:p>
            <a:pPr algn="ctr"/>
            <a:r>
              <a:rPr lang="en-US" sz="1800" b="1">
                <a:solidFill>
                  <a:srgbClr val="FFFFFF"/>
                </a:solidFill>
                <a:latin typeface="Arial"/>
                <a:ea typeface="Arial"/>
                <a:cs typeface="Arial"/>
                <a:sym typeface="Arial"/>
              </a:rPr>
              <a:t>Transport for All</a:t>
            </a:r>
          </a:p>
        </p:txBody>
      </p:sp>
      <p:sp>
        <p:nvSpPr>
          <p:cNvPr id="18" name="TextBox 17">
            <a:extLst>
              <a:ext uri="{FF2B5EF4-FFF2-40B4-BE49-F238E27FC236}">
                <a16:creationId xmlns:a16="http://schemas.microsoft.com/office/drawing/2014/main" id="{6BB2AD47-A195-099B-001F-D5931B889CDF}"/>
              </a:ext>
            </a:extLst>
          </p:cNvPr>
          <p:cNvSpPr txBox="1"/>
          <p:nvPr/>
        </p:nvSpPr>
        <p:spPr>
          <a:xfrm>
            <a:off x="16543541" y="6614160"/>
            <a:ext cx="420481" cy="3939540"/>
          </a:xfrm>
          <a:prstGeom prst="rect">
            <a:avLst/>
          </a:prstGeom>
          <a:noFill/>
        </p:spPr>
        <p:txBody>
          <a:bodyPr wrap="square" rtlCol="0">
            <a:spAutoFit/>
          </a:bodyPr>
          <a:lstStyle/>
          <a:p>
            <a:r>
              <a:rPr lang="en-GB" sz="25000">
                <a:solidFill>
                  <a:srgbClr val="15843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14224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91E5C-1C45-CDF1-3731-2E3E8DE754D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CC19E527-BB28-1B68-D779-733CED8857B5}"/>
              </a:ext>
            </a:extLst>
          </p:cNvPr>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Most important factors for making streets work well for walking /wheeling in London</a:t>
            </a:r>
            <a:br>
              <a:rPr lang="en-US" sz="2400" b="1">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Well-lit streets, good pavements and green spaces are seen a the most important factors for making</a:t>
            </a:r>
          </a:p>
          <a:p>
            <a:r>
              <a:rPr lang="en-US" sz="2000">
                <a:latin typeface="Arial" panose="020B0604020202020204" pitchFamily="34" charset="0"/>
                <a:cs typeface="Arial" panose="020B0604020202020204" pitchFamily="34" charset="0"/>
              </a:rPr>
              <a:t>London’s streets work well for walking/wheeling</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45251F05-4765-240A-2110-F9C5C30D2CDA}"/>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sp>
        <p:nvSpPr>
          <p:cNvPr id="15" name="TextBox 21">
            <a:extLst>
              <a:ext uri="{FF2B5EF4-FFF2-40B4-BE49-F238E27FC236}">
                <a16:creationId xmlns:a16="http://schemas.microsoft.com/office/drawing/2014/main" id="{CEC7498E-6BA1-3614-2F8B-44BC83CDDB48}"/>
              </a:ext>
            </a:extLst>
          </p:cNvPr>
          <p:cNvSpPr txBox="1"/>
          <p:nvPr/>
        </p:nvSpPr>
        <p:spPr>
          <a:xfrm>
            <a:off x="13237412" y="3599405"/>
            <a:ext cx="3547973" cy="984885"/>
          </a:xfrm>
          <a:prstGeom prst="rect">
            <a:avLst/>
          </a:prstGeom>
          <a:ln>
            <a:solidFill>
              <a:srgbClr val="083519"/>
            </a:solidFill>
            <a:prstDash val="sysDot"/>
          </a:ln>
        </p:spPr>
        <p:txBody>
          <a:bodyPr wrap="square" lIns="0" tIns="0" rIns="0" bIns="0" rtlCol="0" anchor="t">
            <a:spAutoFit/>
          </a:bodyPr>
          <a:lstStyle/>
          <a:p>
            <a:pPr algn="ctr"/>
            <a:r>
              <a:rPr lang="en-US" sz="1600">
                <a:solidFill>
                  <a:srgbClr val="15843E"/>
                </a:solidFill>
                <a:latin typeface="Arial"/>
                <a:ea typeface="Arial"/>
                <a:cs typeface="Arial"/>
                <a:sym typeface="Arial"/>
              </a:rPr>
              <a:t>Those aged 65+ are more likely to feel</a:t>
            </a:r>
          </a:p>
          <a:p>
            <a:pPr algn="ctr"/>
            <a:r>
              <a:rPr lang="en-US" sz="1600">
                <a:solidFill>
                  <a:srgbClr val="15843E"/>
                </a:solidFill>
                <a:latin typeface="Arial"/>
                <a:ea typeface="Arial"/>
                <a:cs typeface="Arial"/>
                <a:sym typeface="Arial"/>
              </a:rPr>
              <a:t>green spaces (56%) and accessible</a:t>
            </a:r>
          </a:p>
          <a:p>
            <a:pPr algn="ctr"/>
            <a:r>
              <a:rPr lang="en-US" sz="1600">
                <a:solidFill>
                  <a:srgbClr val="15843E"/>
                </a:solidFill>
                <a:latin typeface="Arial"/>
                <a:ea typeface="Arial"/>
                <a:cs typeface="Arial"/>
                <a:sym typeface="Arial"/>
              </a:rPr>
              <a:t>public toilets (43%) are more</a:t>
            </a:r>
          </a:p>
          <a:p>
            <a:pPr algn="ctr"/>
            <a:r>
              <a:rPr lang="en-US" sz="1600">
                <a:solidFill>
                  <a:srgbClr val="15843E"/>
                </a:solidFill>
                <a:latin typeface="Arial"/>
                <a:ea typeface="Arial"/>
                <a:cs typeface="Arial"/>
                <a:sym typeface="Arial"/>
              </a:rPr>
              <a:t>important factors</a:t>
            </a:r>
            <a:endParaRPr lang="en-US" sz="1800" b="1">
              <a:solidFill>
                <a:srgbClr val="15843E"/>
              </a:solidFill>
              <a:latin typeface="Arial"/>
              <a:ea typeface="Arial"/>
              <a:cs typeface="Arial"/>
              <a:sym typeface="Arial"/>
            </a:endParaRPr>
          </a:p>
        </p:txBody>
      </p:sp>
      <p:grpSp>
        <p:nvGrpSpPr>
          <p:cNvPr id="7" name="Group 8">
            <a:extLst>
              <a:ext uri="{FF2B5EF4-FFF2-40B4-BE49-F238E27FC236}">
                <a16:creationId xmlns:a16="http://schemas.microsoft.com/office/drawing/2014/main" id="{F191A454-124D-F629-7863-FB26D5FA8661}"/>
              </a:ext>
            </a:extLst>
          </p:cNvPr>
          <p:cNvGrpSpPr/>
          <p:nvPr/>
        </p:nvGrpSpPr>
        <p:grpSpPr>
          <a:xfrm>
            <a:off x="12455444" y="6529358"/>
            <a:ext cx="4785712" cy="3338542"/>
            <a:chOff x="0" y="0"/>
            <a:chExt cx="1343957" cy="1384816"/>
          </a:xfrm>
        </p:grpSpPr>
        <p:sp>
          <p:nvSpPr>
            <p:cNvPr id="9" name="Freeform 9">
              <a:extLst>
                <a:ext uri="{FF2B5EF4-FFF2-40B4-BE49-F238E27FC236}">
                  <a16:creationId xmlns:a16="http://schemas.microsoft.com/office/drawing/2014/main" id="{5FE27C9A-F87A-9AB1-EE13-C78111965B22}"/>
                </a:ext>
              </a:extLst>
            </p:cNvPr>
            <p:cNvSpPr/>
            <p:nvPr/>
          </p:nvSpPr>
          <p:spPr>
            <a:xfrm>
              <a:off x="0" y="0"/>
              <a:ext cx="1343957" cy="1384816"/>
            </a:xfrm>
            <a:custGeom>
              <a:avLst/>
              <a:gdLst/>
              <a:ahLst/>
              <a:cxnLst/>
              <a:rect l="l" t="t" r="r" b="b"/>
              <a:pathLst>
                <a:path w="1343957" h="1384816">
                  <a:moveTo>
                    <a:pt x="0" y="0"/>
                  </a:moveTo>
                  <a:lnTo>
                    <a:pt x="1343957" y="0"/>
                  </a:lnTo>
                  <a:lnTo>
                    <a:pt x="1343957" y="1384816"/>
                  </a:lnTo>
                  <a:lnTo>
                    <a:pt x="0" y="1384816"/>
                  </a:lnTo>
                  <a:close/>
                </a:path>
              </a:pathLst>
            </a:custGeom>
            <a:solidFill>
              <a:srgbClr val="083519"/>
            </a:solidFill>
          </p:spPr>
          <p:txBody>
            <a:bodyPr/>
            <a:lstStyle/>
            <a:p>
              <a:endParaRPr lang="en-GB"/>
            </a:p>
          </p:txBody>
        </p:sp>
        <p:sp>
          <p:nvSpPr>
            <p:cNvPr id="14" name="TextBox 10">
              <a:extLst>
                <a:ext uri="{FF2B5EF4-FFF2-40B4-BE49-F238E27FC236}">
                  <a16:creationId xmlns:a16="http://schemas.microsoft.com/office/drawing/2014/main" id="{66F0F937-9130-B9A8-F73E-A207605DD899}"/>
                </a:ext>
              </a:extLst>
            </p:cNvPr>
            <p:cNvSpPr txBox="1"/>
            <p:nvPr/>
          </p:nvSpPr>
          <p:spPr>
            <a:xfrm>
              <a:off x="0" y="-85725"/>
              <a:ext cx="1343957" cy="1470541"/>
            </a:xfrm>
            <a:prstGeom prst="rect">
              <a:avLst/>
            </a:prstGeom>
          </p:spPr>
          <p:txBody>
            <a:bodyPr lIns="50800" tIns="50800" rIns="50800" bIns="50800" rtlCol="0" anchor="ctr"/>
            <a:lstStyle/>
            <a:p>
              <a:pPr algn="ctr">
                <a:lnSpc>
                  <a:spcPts val="2800"/>
                </a:lnSpc>
              </a:pPr>
              <a:endParaRPr/>
            </a:p>
          </p:txBody>
        </p:sp>
      </p:grpSp>
      <p:sp>
        <p:nvSpPr>
          <p:cNvPr id="17" name="TextBox 21">
            <a:extLst>
              <a:ext uri="{FF2B5EF4-FFF2-40B4-BE49-F238E27FC236}">
                <a16:creationId xmlns:a16="http://schemas.microsoft.com/office/drawing/2014/main" id="{36FF0185-6E8B-4FCA-8B91-3653ECB7A055}"/>
              </a:ext>
            </a:extLst>
          </p:cNvPr>
          <p:cNvSpPr txBox="1"/>
          <p:nvPr/>
        </p:nvSpPr>
        <p:spPr>
          <a:xfrm>
            <a:off x="12900527" y="6813634"/>
            <a:ext cx="4221744" cy="2769989"/>
          </a:xfrm>
          <a:prstGeom prst="rect">
            <a:avLst/>
          </a:prstGeom>
        </p:spPr>
        <p:txBody>
          <a:bodyPr lIns="0" tIns="0" rIns="0" bIns="0" rtlCol="0" anchor="t">
            <a:spAutoFit/>
          </a:bodyPr>
          <a:lstStyle/>
          <a:p>
            <a:pPr algn="ctr"/>
            <a:r>
              <a:rPr lang="en-US" sz="1600">
                <a:solidFill>
                  <a:srgbClr val="FFFFFF"/>
                </a:solidFill>
                <a:latin typeface="Arial"/>
                <a:ea typeface="Arial"/>
                <a:cs typeface="Arial"/>
                <a:sym typeface="Arial"/>
              </a:rPr>
              <a:t>We need more spaces where people can just walk on the street, and there’re benches</a:t>
            </a:r>
          </a:p>
          <a:p>
            <a:pPr algn="ctr"/>
            <a:r>
              <a:rPr lang="en-US" sz="1600">
                <a:solidFill>
                  <a:srgbClr val="FFFFFF"/>
                </a:solidFill>
                <a:latin typeface="Arial"/>
                <a:ea typeface="Arial"/>
                <a:cs typeface="Arial"/>
                <a:sym typeface="Arial"/>
              </a:rPr>
              <a:t>and there's greenery. Those aspects are important. It would help people get out</a:t>
            </a:r>
          </a:p>
          <a:p>
            <a:pPr algn="ctr"/>
            <a:r>
              <a:rPr lang="en-US" sz="1600">
                <a:solidFill>
                  <a:srgbClr val="FFFFFF"/>
                </a:solidFill>
                <a:latin typeface="Arial"/>
                <a:ea typeface="Arial"/>
                <a:cs typeface="Arial"/>
                <a:sym typeface="Arial"/>
              </a:rPr>
              <a:t>more and be more active.</a:t>
            </a:r>
          </a:p>
          <a:p>
            <a:pPr algn="ctr"/>
            <a:endParaRPr lang="en-US" sz="1600">
              <a:solidFill>
                <a:srgbClr val="FFFFFF"/>
              </a:solidFill>
              <a:latin typeface="Arial"/>
              <a:ea typeface="Arial"/>
              <a:cs typeface="Arial"/>
              <a:sym typeface="Arial"/>
            </a:endParaRPr>
          </a:p>
          <a:p>
            <a:pPr algn="ctr"/>
            <a:r>
              <a:rPr lang="en-US" sz="1600">
                <a:solidFill>
                  <a:srgbClr val="FFFFFF"/>
                </a:solidFill>
                <a:latin typeface="Arial"/>
                <a:ea typeface="Arial"/>
                <a:cs typeface="Arial"/>
                <a:sym typeface="Arial"/>
              </a:rPr>
              <a:t>Even walking around the block - that can already make so much physical difference, mentally as well.</a:t>
            </a:r>
          </a:p>
          <a:p>
            <a:pPr algn="ctr"/>
            <a:endParaRPr lang="en-US" sz="1800">
              <a:solidFill>
                <a:srgbClr val="FFFFFF"/>
              </a:solidFill>
              <a:latin typeface="Arial"/>
              <a:ea typeface="Arial"/>
              <a:cs typeface="Arial"/>
              <a:sym typeface="Arial"/>
            </a:endParaRPr>
          </a:p>
          <a:p>
            <a:pPr algn="ctr"/>
            <a:r>
              <a:rPr lang="en-US" sz="1800" b="1">
                <a:solidFill>
                  <a:srgbClr val="FFFFFF"/>
                </a:solidFill>
                <a:latin typeface="Arial"/>
                <a:ea typeface="Arial"/>
                <a:cs typeface="Arial"/>
                <a:sym typeface="Arial"/>
              </a:rPr>
              <a:t>London Councils</a:t>
            </a:r>
          </a:p>
        </p:txBody>
      </p:sp>
      <p:sp>
        <p:nvSpPr>
          <p:cNvPr id="18" name="TextBox 17">
            <a:extLst>
              <a:ext uri="{FF2B5EF4-FFF2-40B4-BE49-F238E27FC236}">
                <a16:creationId xmlns:a16="http://schemas.microsoft.com/office/drawing/2014/main" id="{AEDCC97E-7D28-7C2C-944F-7C56787E3326}"/>
              </a:ext>
            </a:extLst>
          </p:cNvPr>
          <p:cNvSpPr txBox="1"/>
          <p:nvPr/>
        </p:nvSpPr>
        <p:spPr>
          <a:xfrm>
            <a:off x="16382999" y="5163757"/>
            <a:ext cx="381000" cy="3939540"/>
          </a:xfrm>
          <a:prstGeom prst="rect">
            <a:avLst/>
          </a:prstGeom>
          <a:noFill/>
        </p:spPr>
        <p:txBody>
          <a:bodyPr wrap="square" rtlCol="0">
            <a:spAutoFit/>
          </a:bodyPr>
          <a:lstStyle/>
          <a:p>
            <a:r>
              <a:rPr lang="en-GB" sz="25000">
                <a:solidFill>
                  <a:srgbClr val="15843E"/>
                </a:solidFill>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84846DB5-E719-DC75-7C4D-6F4F15004C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97326"/>
            <a:ext cx="12781642" cy="7189674"/>
          </a:xfrm>
          <a:prstGeom prst="rect">
            <a:avLst/>
          </a:prstGeom>
        </p:spPr>
      </p:pic>
      <p:cxnSp>
        <p:nvCxnSpPr>
          <p:cNvPr id="10" name="Straight Arrow Connector 9">
            <a:extLst>
              <a:ext uri="{FF2B5EF4-FFF2-40B4-BE49-F238E27FC236}">
                <a16:creationId xmlns:a16="http://schemas.microsoft.com/office/drawing/2014/main" id="{F9AAF89C-391C-10C4-0574-514D117FE9B6}"/>
              </a:ext>
            </a:extLst>
          </p:cNvPr>
          <p:cNvCxnSpPr/>
          <p:nvPr/>
        </p:nvCxnSpPr>
        <p:spPr>
          <a:xfrm>
            <a:off x="11963400" y="4457700"/>
            <a:ext cx="1143000" cy="0"/>
          </a:xfrm>
          <a:prstGeom prst="straightConnector1">
            <a:avLst/>
          </a:prstGeom>
          <a:ln>
            <a:solidFill>
              <a:srgbClr val="08351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8DF518F-C2A3-EE15-4DC3-11F7DD23CED4}"/>
              </a:ext>
            </a:extLst>
          </p:cNvPr>
          <p:cNvCxnSpPr/>
          <p:nvPr/>
        </p:nvCxnSpPr>
        <p:spPr>
          <a:xfrm flipV="1">
            <a:off x="11049000" y="4762500"/>
            <a:ext cx="2286000" cy="1560190"/>
          </a:xfrm>
          <a:prstGeom prst="straightConnector1">
            <a:avLst/>
          </a:prstGeom>
          <a:ln>
            <a:solidFill>
              <a:srgbClr val="08351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424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00D2E-F6A6-784C-C37C-1644D4CF039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3B9BD6D-B001-CC3B-8E82-F7DECFB7D828}"/>
              </a:ext>
            </a:extLst>
          </p:cNvPr>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Satisfaction with specific street features – Total sample</a:t>
            </a:r>
          </a:p>
          <a:p>
            <a:r>
              <a:rPr lang="en-US" sz="2000">
                <a:latin typeface="Arial" panose="020B0604020202020204" pitchFamily="34" charset="0"/>
                <a:cs typeface="Arial" panose="020B0604020202020204" pitchFamily="34" charset="0"/>
              </a:rPr>
              <a:t>A majority are satisfied with crossings and street lighting. However, public toilet accessibility, pavement quality and traffic congestion draw the most dissatisfaction</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CCB1F95E-BE22-5932-AE6C-85A0CE189E82}"/>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pic>
        <p:nvPicPr>
          <p:cNvPr id="6" name="Picture 5">
            <a:extLst>
              <a:ext uri="{FF2B5EF4-FFF2-40B4-BE49-F238E27FC236}">
                <a16:creationId xmlns:a16="http://schemas.microsoft.com/office/drawing/2014/main" id="{BF38F8E2-4BE8-E9EA-C25B-312CF2E87965}"/>
              </a:ext>
            </a:extLst>
          </p:cNvPr>
          <p:cNvPicPr>
            <a:picLocks noChangeAspect="1"/>
          </p:cNvPicPr>
          <p:nvPr/>
        </p:nvPicPr>
        <p:blipFill>
          <a:blip r:embed="rId4"/>
          <a:stretch>
            <a:fillRect/>
          </a:stretch>
        </p:blipFill>
        <p:spPr>
          <a:xfrm>
            <a:off x="218161" y="3188255"/>
            <a:ext cx="17526000" cy="7026125"/>
          </a:xfrm>
          <a:prstGeom prst="rect">
            <a:avLst/>
          </a:prstGeom>
        </p:spPr>
      </p:pic>
    </p:spTree>
    <p:extLst>
      <p:ext uri="{BB962C8B-B14F-4D97-AF65-F5344CB8AC3E}">
        <p14:creationId xmlns:p14="http://schemas.microsoft.com/office/powerpoint/2010/main" val="1786103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E1578-D2DA-1072-6612-542B2C8FE68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AED665E-98E3-7C28-1A40-3E8C7B94139A}"/>
              </a:ext>
            </a:extLst>
          </p:cNvPr>
          <p:cNvSpPr txBox="1"/>
          <p:nvPr/>
        </p:nvSpPr>
        <p:spPr>
          <a:xfrm>
            <a:off x="1028700" y="2036942"/>
            <a:ext cx="13144500" cy="677108"/>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Net: Dissatisfied with specific street features</a:t>
            </a:r>
            <a:br>
              <a:rPr lang="en-US" sz="2400" b="1">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Older and disabled Londoners are most dissatisfied with public toilet access and pavement quality</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617D28B8-3595-C0D2-88EA-B787F80A5E33}"/>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grpSp>
        <p:nvGrpSpPr>
          <p:cNvPr id="7" name="Group 8">
            <a:extLst>
              <a:ext uri="{FF2B5EF4-FFF2-40B4-BE49-F238E27FC236}">
                <a16:creationId xmlns:a16="http://schemas.microsoft.com/office/drawing/2014/main" id="{DCD38C90-C16C-8177-6789-7BF5511EB011}"/>
              </a:ext>
            </a:extLst>
          </p:cNvPr>
          <p:cNvGrpSpPr/>
          <p:nvPr/>
        </p:nvGrpSpPr>
        <p:grpSpPr>
          <a:xfrm>
            <a:off x="12542253" y="3392062"/>
            <a:ext cx="4221745" cy="2584420"/>
            <a:chOff x="0" y="0"/>
            <a:chExt cx="1343957" cy="1384816"/>
          </a:xfrm>
        </p:grpSpPr>
        <p:sp>
          <p:nvSpPr>
            <p:cNvPr id="9" name="Freeform 9">
              <a:extLst>
                <a:ext uri="{FF2B5EF4-FFF2-40B4-BE49-F238E27FC236}">
                  <a16:creationId xmlns:a16="http://schemas.microsoft.com/office/drawing/2014/main" id="{89753013-F2C2-25B6-164D-0E9375C53B5E}"/>
                </a:ext>
              </a:extLst>
            </p:cNvPr>
            <p:cNvSpPr/>
            <p:nvPr/>
          </p:nvSpPr>
          <p:spPr>
            <a:xfrm>
              <a:off x="0" y="0"/>
              <a:ext cx="1343957" cy="1384816"/>
            </a:xfrm>
            <a:custGeom>
              <a:avLst/>
              <a:gdLst/>
              <a:ahLst/>
              <a:cxnLst/>
              <a:rect l="l" t="t" r="r" b="b"/>
              <a:pathLst>
                <a:path w="1343957" h="1384816">
                  <a:moveTo>
                    <a:pt x="0" y="0"/>
                  </a:moveTo>
                  <a:lnTo>
                    <a:pt x="1343957" y="0"/>
                  </a:lnTo>
                  <a:lnTo>
                    <a:pt x="1343957" y="1384816"/>
                  </a:lnTo>
                  <a:lnTo>
                    <a:pt x="0" y="1384816"/>
                  </a:lnTo>
                  <a:close/>
                </a:path>
              </a:pathLst>
            </a:custGeom>
            <a:solidFill>
              <a:srgbClr val="083519"/>
            </a:solidFill>
          </p:spPr>
          <p:txBody>
            <a:bodyPr/>
            <a:lstStyle/>
            <a:p>
              <a:endParaRPr lang="en-GB"/>
            </a:p>
          </p:txBody>
        </p:sp>
        <p:sp>
          <p:nvSpPr>
            <p:cNvPr id="14" name="TextBox 10">
              <a:extLst>
                <a:ext uri="{FF2B5EF4-FFF2-40B4-BE49-F238E27FC236}">
                  <a16:creationId xmlns:a16="http://schemas.microsoft.com/office/drawing/2014/main" id="{F5075ABC-190A-8D4C-7E3B-8E3149575D80}"/>
                </a:ext>
              </a:extLst>
            </p:cNvPr>
            <p:cNvSpPr txBox="1"/>
            <p:nvPr/>
          </p:nvSpPr>
          <p:spPr>
            <a:xfrm>
              <a:off x="0" y="-85725"/>
              <a:ext cx="1343957" cy="1470541"/>
            </a:xfrm>
            <a:prstGeom prst="rect">
              <a:avLst/>
            </a:prstGeom>
          </p:spPr>
          <p:txBody>
            <a:bodyPr lIns="50800" tIns="50800" rIns="50800" bIns="50800" rtlCol="0" anchor="ctr"/>
            <a:lstStyle/>
            <a:p>
              <a:pPr algn="ctr">
                <a:lnSpc>
                  <a:spcPts val="2800"/>
                </a:lnSpc>
              </a:pPr>
              <a:endParaRPr/>
            </a:p>
          </p:txBody>
        </p:sp>
      </p:grpSp>
      <p:sp>
        <p:nvSpPr>
          <p:cNvPr id="17" name="TextBox 21">
            <a:extLst>
              <a:ext uri="{FF2B5EF4-FFF2-40B4-BE49-F238E27FC236}">
                <a16:creationId xmlns:a16="http://schemas.microsoft.com/office/drawing/2014/main" id="{EC2A208C-0ECD-0856-5A6F-F7212C9D9E27}"/>
              </a:ext>
            </a:extLst>
          </p:cNvPr>
          <p:cNvSpPr txBox="1"/>
          <p:nvPr/>
        </p:nvSpPr>
        <p:spPr>
          <a:xfrm>
            <a:off x="12774817" y="3622339"/>
            <a:ext cx="3756615" cy="2031325"/>
          </a:xfrm>
          <a:prstGeom prst="rect">
            <a:avLst/>
          </a:prstGeom>
        </p:spPr>
        <p:txBody>
          <a:bodyPr wrap="square" lIns="0" tIns="0" rIns="0" bIns="0" rtlCol="0" anchor="t">
            <a:spAutoFit/>
          </a:bodyPr>
          <a:lstStyle/>
          <a:p>
            <a:pPr algn="ctr"/>
            <a:r>
              <a:rPr lang="en-US" sz="1600">
                <a:solidFill>
                  <a:srgbClr val="FFFFFF"/>
                </a:solidFill>
                <a:latin typeface="Arial"/>
                <a:ea typeface="Arial"/>
                <a:cs typeface="Arial"/>
                <a:sym typeface="Arial"/>
              </a:rPr>
              <a:t>We looked at the provision of accessible toilets in our report for </a:t>
            </a:r>
            <a:r>
              <a:rPr lang="en-US" sz="1600" err="1">
                <a:solidFill>
                  <a:srgbClr val="FFFFFF"/>
                </a:solidFill>
                <a:latin typeface="Arial"/>
                <a:ea typeface="Arial"/>
                <a:cs typeface="Arial"/>
                <a:sym typeface="Arial"/>
              </a:rPr>
              <a:t>prioritising</a:t>
            </a:r>
            <a:r>
              <a:rPr lang="en-US" sz="1600">
                <a:solidFill>
                  <a:srgbClr val="FFFFFF"/>
                </a:solidFill>
                <a:latin typeface="Arial"/>
                <a:ea typeface="Arial"/>
                <a:cs typeface="Arial"/>
                <a:sym typeface="Arial"/>
              </a:rPr>
              <a:t> funding of resources, because that was something that disabled people fed back which could really make or break a decision for them of where they travel.</a:t>
            </a:r>
            <a:endParaRPr lang="en-US" sz="1800">
              <a:solidFill>
                <a:srgbClr val="FFFFFF"/>
              </a:solidFill>
              <a:latin typeface="Arial"/>
              <a:ea typeface="Arial"/>
              <a:cs typeface="Arial"/>
              <a:sym typeface="Arial"/>
            </a:endParaRPr>
          </a:p>
          <a:p>
            <a:pPr algn="ctr"/>
            <a:endParaRPr lang="en-US" sz="1800" b="1">
              <a:solidFill>
                <a:srgbClr val="FFFFFF"/>
              </a:solidFill>
              <a:latin typeface="Arial"/>
              <a:ea typeface="Arial"/>
              <a:cs typeface="Arial"/>
              <a:sym typeface="Arial"/>
            </a:endParaRPr>
          </a:p>
          <a:p>
            <a:pPr algn="ctr"/>
            <a:r>
              <a:rPr lang="en-US" sz="1800" b="1">
                <a:solidFill>
                  <a:srgbClr val="FFFFFF"/>
                </a:solidFill>
                <a:latin typeface="Arial"/>
                <a:ea typeface="Arial"/>
                <a:cs typeface="Arial"/>
                <a:sym typeface="Arial"/>
              </a:rPr>
              <a:t>Transport for All</a:t>
            </a:r>
          </a:p>
        </p:txBody>
      </p:sp>
      <p:sp>
        <p:nvSpPr>
          <p:cNvPr id="18" name="TextBox 17">
            <a:extLst>
              <a:ext uri="{FF2B5EF4-FFF2-40B4-BE49-F238E27FC236}">
                <a16:creationId xmlns:a16="http://schemas.microsoft.com/office/drawing/2014/main" id="{A0A369B1-E7E1-CAE1-6D58-3A0F2FB7326B}"/>
              </a:ext>
            </a:extLst>
          </p:cNvPr>
          <p:cNvSpPr txBox="1"/>
          <p:nvPr/>
        </p:nvSpPr>
        <p:spPr>
          <a:xfrm>
            <a:off x="16114755" y="2036942"/>
            <a:ext cx="381000" cy="3939540"/>
          </a:xfrm>
          <a:prstGeom prst="rect">
            <a:avLst/>
          </a:prstGeom>
          <a:noFill/>
        </p:spPr>
        <p:txBody>
          <a:bodyPr wrap="square" rtlCol="0">
            <a:spAutoFit/>
          </a:bodyPr>
          <a:lstStyle/>
          <a:p>
            <a:r>
              <a:rPr lang="en-GB" sz="25000">
                <a:solidFill>
                  <a:srgbClr val="15843E"/>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6B938D8C-9DBB-2A29-3FE6-AF5735E0251D}"/>
              </a:ext>
            </a:extLst>
          </p:cNvPr>
          <p:cNvPicPr>
            <a:picLocks noChangeAspect="1"/>
          </p:cNvPicPr>
          <p:nvPr/>
        </p:nvPicPr>
        <p:blipFill>
          <a:blip r:embed="rId4"/>
          <a:stretch>
            <a:fillRect/>
          </a:stretch>
        </p:blipFill>
        <p:spPr>
          <a:xfrm>
            <a:off x="279368" y="2904837"/>
            <a:ext cx="11325760" cy="5953760"/>
          </a:xfrm>
          <a:prstGeom prst="rect">
            <a:avLst/>
          </a:prstGeom>
        </p:spPr>
      </p:pic>
    </p:spTree>
    <p:extLst>
      <p:ext uri="{BB962C8B-B14F-4D97-AF65-F5344CB8AC3E}">
        <p14:creationId xmlns:p14="http://schemas.microsoft.com/office/powerpoint/2010/main" val="64187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7BC27-FD25-82C3-7D39-1ACA9707624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9A42A10-9199-91C0-9200-5782B8B129F9}"/>
              </a:ext>
            </a:extLst>
          </p:cNvPr>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Money allocation task – How Mayor should divide budget (Mean score)</a:t>
            </a:r>
          </a:p>
          <a:p>
            <a:r>
              <a:rPr lang="en-US" sz="2000">
                <a:latin typeface="Arial" panose="020B0604020202020204" pitchFamily="34" charset="0"/>
                <a:cs typeface="Arial" panose="020B0604020202020204" pitchFamily="34" charset="0"/>
              </a:rPr>
              <a:t>Pavement quality tops Londoners’ priorities for street investment, followed by providing better</a:t>
            </a:r>
          </a:p>
          <a:p>
            <a:r>
              <a:rPr lang="en-US" sz="2000">
                <a:latin typeface="Arial" panose="020B0604020202020204" pitchFamily="34" charset="0"/>
                <a:cs typeface="Arial" panose="020B0604020202020204" pitchFamily="34" charset="0"/>
              </a:rPr>
              <a:t>facilities and making them safer and more accessibility</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F3098E64-4E8D-433F-B329-E50FC1EDC074}"/>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pic>
        <p:nvPicPr>
          <p:cNvPr id="4" name="Picture 3">
            <a:extLst>
              <a:ext uri="{FF2B5EF4-FFF2-40B4-BE49-F238E27FC236}">
                <a16:creationId xmlns:a16="http://schemas.microsoft.com/office/drawing/2014/main" id="{C8FAAD66-5B79-5F44-49D4-B9E54EEEF210}"/>
              </a:ext>
            </a:extLst>
          </p:cNvPr>
          <p:cNvPicPr>
            <a:picLocks noChangeAspect="1"/>
          </p:cNvPicPr>
          <p:nvPr/>
        </p:nvPicPr>
        <p:blipFill>
          <a:blip r:embed="rId4"/>
          <a:stretch>
            <a:fillRect/>
          </a:stretch>
        </p:blipFill>
        <p:spPr>
          <a:xfrm>
            <a:off x="381000" y="3364028"/>
            <a:ext cx="17068800" cy="6729046"/>
          </a:xfrm>
          <a:prstGeom prst="rect">
            <a:avLst/>
          </a:prstGeom>
        </p:spPr>
      </p:pic>
      <p:pic>
        <p:nvPicPr>
          <p:cNvPr id="8" name="Picture 7">
            <a:extLst>
              <a:ext uri="{FF2B5EF4-FFF2-40B4-BE49-F238E27FC236}">
                <a16:creationId xmlns:a16="http://schemas.microsoft.com/office/drawing/2014/main" id="{F6894050-CECB-B4CC-729B-1D634A8A2D98}"/>
              </a:ext>
            </a:extLst>
          </p:cNvPr>
          <p:cNvPicPr>
            <a:picLocks noChangeAspect="1"/>
          </p:cNvPicPr>
          <p:nvPr/>
        </p:nvPicPr>
        <p:blipFill>
          <a:blip r:embed="rId5"/>
          <a:stretch>
            <a:fillRect/>
          </a:stretch>
        </p:blipFill>
        <p:spPr>
          <a:xfrm>
            <a:off x="14334626" y="2705100"/>
            <a:ext cx="3572374" cy="2705478"/>
          </a:xfrm>
          <a:prstGeom prst="rect">
            <a:avLst/>
          </a:prstGeom>
        </p:spPr>
      </p:pic>
    </p:spTree>
    <p:extLst>
      <p:ext uri="{BB962C8B-B14F-4D97-AF65-F5344CB8AC3E}">
        <p14:creationId xmlns:p14="http://schemas.microsoft.com/office/powerpoint/2010/main" val="1230906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A8E26-52DF-C515-D7D0-17CA18F9277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0D10ECD-EB17-2EA3-B1E4-349859E70AA6}"/>
              </a:ext>
            </a:extLst>
          </p:cNvPr>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Money allocation task – How Mayor should divide budget (Mean score)</a:t>
            </a:r>
          </a:p>
          <a:p>
            <a:r>
              <a:rPr lang="en-US" sz="2000">
                <a:latin typeface="Arial" panose="020B0604020202020204" pitchFamily="34" charset="0"/>
                <a:cs typeface="Arial" panose="020B0604020202020204" pitchFamily="34" charset="0"/>
              </a:rPr>
              <a:t>Public transport leads where Londoners want future investment from the Mayor, but walking/</a:t>
            </a:r>
          </a:p>
          <a:p>
            <a:r>
              <a:rPr lang="en-US" sz="2000">
                <a:latin typeface="Arial" panose="020B0604020202020204" pitchFamily="34" charset="0"/>
                <a:cs typeface="Arial" panose="020B0604020202020204" pitchFamily="34" charset="0"/>
              </a:rPr>
              <a:t>wheeling are seen as a core part of the city’s transport future</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14D97B6C-B03F-4CAC-625C-63E6DC7EF10D}"/>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pic>
        <p:nvPicPr>
          <p:cNvPr id="6" name="Picture 5">
            <a:extLst>
              <a:ext uri="{FF2B5EF4-FFF2-40B4-BE49-F238E27FC236}">
                <a16:creationId xmlns:a16="http://schemas.microsoft.com/office/drawing/2014/main" id="{FE5C1D0B-E9EB-2800-A38F-18F93CA98036}"/>
              </a:ext>
            </a:extLst>
          </p:cNvPr>
          <p:cNvPicPr>
            <a:picLocks noChangeAspect="1"/>
          </p:cNvPicPr>
          <p:nvPr/>
        </p:nvPicPr>
        <p:blipFill>
          <a:blip r:embed="rId4"/>
          <a:stretch>
            <a:fillRect/>
          </a:stretch>
        </p:blipFill>
        <p:spPr>
          <a:xfrm>
            <a:off x="195013" y="3212614"/>
            <a:ext cx="17897974" cy="6990943"/>
          </a:xfrm>
          <a:prstGeom prst="rect">
            <a:avLst/>
          </a:prstGeom>
        </p:spPr>
      </p:pic>
      <p:pic>
        <p:nvPicPr>
          <p:cNvPr id="8" name="Picture 7">
            <a:extLst>
              <a:ext uri="{FF2B5EF4-FFF2-40B4-BE49-F238E27FC236}">
                <a16:creationId xmlns:a16="http://schemas.microsoft.com/office/drawing/2014/main" id="{F927E37A-4603-5732-4093-4CD39A1E4570}"/>
              </a:ext>
            </a:extLst>
          </p:cNvPr>
          <p:cNvPicPr>
            <a:picLocks noChangeAspect="1"/>
          </p:cNvPicPr>
          <p:nvPr/>
        </p:nvPicPr>
        <p:blipFill>
          <a:blip r:embed="rId5"/>
          <a:stretch>
            <a:fillRect/>
          </a:stretch>
        </p:blipFill>
        <p:spPr>
          <a:xfrm>
            <a:off x="14715626" y="2324100"/>
            <a:ext cx="3572374" cy="2705478"/>
          </a:xfrm>
          <a:prstGeom prst="rect">
            <a:avLst/>
          </a:prstGeom>
        </p:spPr>
      </p:pic>
    </p:spTree>
    <p:extLst>
      <p:ext uri="{BB962C8B-B14F-4D97-AF65-F5344CB8AC3E}">
        <p14:creationId xmlns:p14="http://schemas.microsoft.com/office/powerpoint/2010/main" val="341800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19731" y="-1277113"/>
            <a:ext cx="13807932" cy="7766962"/>
          </a:xfrm>
          <a:custGeom>
            <a:avLst/>
            <a:gdLst/>
            <a:ahLst/>
            <a:cxnLst/>
            <a:rect l="l" t="t" r="r" b="b"/>
            <a:pathLst>
              <a:path w="13807932" h="7766962">
                <a:moveTo>
                  <a:pt x="0" y="0"/>
                </a:moveTo>
                <a:lnTo>
                  <a:pt x="13807932" y="0"/>
                </a:lnTo>
                <a:lnTo>
                  <a:pt x="13807932" y="7766962"/>
                </a:lnTo>
                <a:lnTo>
                  <a:pt x="0" y="7766962"/>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3">
            <a:extLst>
              <a:ext uri="{FF2B5EF4-FFF2-40B4-BE49-F238E27FC236}">
                <a16:creationId xmlns:a16="http://schemas.microsoft.com/office/drawing/2014/main" id="{D4189C15-218A-0D9C-22E2-E2DAC8C0FAA9}"/>
              </a:ext>
            </a:extLst>
          </p:cNvPr>
          <p:cNvSpPr/>
          <p:nvPr/>
        </p:nvSpPr>
        <p:spPr>
          <a:xfrm>
            <a:off x="10744630" y="1937088"/>
            <a:ext cx="6111589" cy="7683928"/>
          </a:xfrm>
          <a:custGeom>
            <a:avLst/>
            <a:gdLst/>
            <a:ahLst/>
            <a:cxnLst/>
            <a:rect l="l" t="t" r="r" b="b"/>
            <a:pathLst>
              <a:path w="1609637" h="2023751">
                <a:moveTo>
                  <a:pt x="64605" y="0"/>
                </a:moveTo>
                <a:lnTo>
                  <a:pt x="1545032" y="0"/>
                </a:lnTo>
                <a:cubicBezTo>
                  <a:pt x="1562166" y="0"/>
                  <a:pt x="1578599" y="6807"/>
                  <a:pt x="1590714" y="18922"/>
                </a:cubicBezTo>
                <a:cubicBezTo>
                  <a:pt x="1602830" y="31038"/>
                  <a:pt x="1609637" y="47471"/>
                  <a:pt x="1609637" y="64605"/>
                </a:cubicBezTo>
                <a:lnTo>
                  <a:pt x="1609637" y="1959146"/>
                </a:lnTo>
                <a:cubicBezTo>
                  <a:pt x="1609637" y="1976280"/>
                  <a:pt x="1602830" y="1992712"/>
                  <a:pt x="1590714" y="2004828"/>
                </a:cubicBezTo>
                <a:cubicBezTo>
                  <a:pt x="1578599" y="2016944"/>
                  <a:pt x="1562166" y="2023751"/>
                  <a:pt x="1545032" y="2023751"/>
                </a:cubicBezTo>
                <a:lnTo>
                  <a:pt x="64605" y="2023751"/>
                </a:lnTo>
                <a:cubicBezTo>
                  <a:pt x="47471" y="2023751"/>
                  <a:pt x="31038" y="2016944"/>
                  <a:pt x="18922" y="2004828"/>
                </a:cubicBezTo>
                <a:cubicBezTo>
                  <a:pt x="6807" y="1992712"/>
                  <a:pt x="0" y="1976280"/>
                  <a:pt x="0" y="1959146"/>
                </a:cubicBezTo>
                <a:lnTo>
                  <a:pt x="0" y="64605"/>
                </a:lnTo>
                <a:cubicBezTo>
                  <a:pt x="0" y="47471"/>
                  <a:pt x="6807" y="31038"/>
                  <a:pt x="18922" y="18922"/>
                </a:cubicBezTo>
                <a:cubicBezTo>
                  <a:pt x="31038" y="6807"/>
                  <a:pt x="47471" y="0"/>
                  <a:pt x="64605" y="0"/>
                </a:cubicBezTo>
                <a:close/>
              </a:path>
            </a:pathLst>
          </a:custGeom>
          <a:solidFill>
            <a:srgbClr val="083519"/>
          </a:solidFill>
        </p:spPr>
        <p:txBody>
          <a:bodyPr/>
          <a:lstStyle/>
          <a:p>
            <a:endParaRPr lang="en-GB" sz="1200"/>
          </a:p>
        </p:txBody>
      </p:sp>
      <p:sp>
        <p:nvSpPr>
          <p:cNvPr id="3" name="Freeform 3"/>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4"/>
            <a:stretch>
              <a:fillRect/>
            </a:stretch>
          </a:blipFill>
        </p:spPr>
        <p:txBody>
          <a:bodyPr/>
          <a:lstStyle/>
          <a:p>
            <a:endParaRPr lang="en-GB"/>
          </a:p>
        </p:txBody>
      </p:sp>
      <p:sp>
        <p:nvSpPr>
          <p:cNvPr id="4" name="AutoShape 4"/>
          <p:cNvSpPr/>
          <p:nvPr/>
        </p:nvSpPr>
        <p:spPr>
          <a:xfrm>
            <a:off x="1186220" y="3535542"/>
            <a:ext cx="7751149" cy="0"/>
          </a:xfrm>
          <a:prstGeom prst="line">
            <a:avLst/>
          </a:prstGeom>
          <a:ln w="19050" cap="flat">
            <a:solidFill>
              <a:srgbClr val="15843E"/>
            </a:solidFill>
            <a:prstDash val="solid"/>
            <a:headEnd type="none" w="sm" len="sm"/>
            <a:tailEnd type="none" w="sm" len="sm"/>
          </a:ln>
        </p:spPr>
        <p:txBody>
          <a:bodyPr/>
          <a:lstStyle/>
          <a:p>
            <a:endParaRPr lang="en-GB"/>
          </a:p>
        </p:txBody>
      </p:sp>
      <p:sp>
        <p:nvSpPr>
          <p:cNvPr id="6" name="TextBox 6"/>
          <p:cNvSpPr txBox="1"/>
          <p:nvPr/>
        </p:nvSpPr>
        <p:spPr>
          <a:xfrm>
            <a:off x="1181099" y="3695700"/>
            <a:ext cx="8267702" cy="3600986"/>
          </a:xfrm>
          <a:prstGeom prst="rect">
            <a:avLst/>
          </a:prstGeom>
        </p:spPr>
        <p:txBody>
          <a:bodyPr wrap="square" lIns="0" tIns="0" rIns="0" bIns="0" rtlCol="0" anchor="t">
            <a:spAutoFit/>
          </a:bodyPr>
          <a:lstStyle/>
          <a:p>
            <a:r>
              <a:rPr lang="en-US">
                <a:latin typeface="Arial" panose="020B0604020202020204" pitchFamily="34" charset="0"/>
                <a:cs typeface="Arial" panose="020B0604020202020204" pitchFamily="34" charset="0"/>
              </a:rPr>
              <a:t>Streets are a vital part of London’s transport network. Every day, 6.7 million trips are made by walking or wheeling, accounting for 25.8 percent of all journeys in the city.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However, street conditions are not meeting public expectations, and barriers to safe and accessible travel remain widespread.</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London TravelWatch has commissioned Yonder Consulting to conduct research to understand what people need from their streets and how improvements should be </a:t>
            </a:r>
            <a:r>
              <a:rPr lang="en-US" err="1">
                <a:latin typeface="Arial" panose="020B0604020202020204" pitchFamily="34" charset="0"/>
                <a:cs typeface="Arial" panose="020B0604020202020204" pitchFamily="34" charset="0"/>
              </a:rPr>
              <a:t>prioritised</a:t>
            </a:r>
            <a:r>
              <a:rPr lang="en-US">
                <a:latin typeface="Arial" panose="020B0604020202020204" pitchFamily="34" charset="0"/>
                <a:cs typeface="Arial" panose="020B0604020202020204" pitchFamily="34" charset="0"/>
              </a:rPr>
              <a:t>.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findings will shape London TravelWatch’s work and help advocate for safer, more accessible, and better-quality streets.</a:t>
            </a:r>
          </a:p>
        </p:txBody>
      </p:sp>
      <p:sp>
        <p:nvSpPr>
          <p:cNvPr id="8" name="TextBox 8"/>
          <p:cNvSpPr txBox="1"/>
          <p:nvPr/>
        </p:nvSpPr>
        <p:spPr>
          <a:xfrm>
            <a:off x="1134746" y="2363490"/>
            <a:ext cx="10371454" cy="1179810"/>
          </a:xfrm>
          <a:prstGeom prst="rect">
            <a:avLst/>
          </a:prstGeom>
        </p:spPr>
        <p:txBody>
          <a:bodyPr lIns="0" tIns="0" rIns="0" bIns="0" rtlCol="0" anchor="t">
            <a:spAutoFit/>
          </a:bodyPr>
          <a:lstStyle/>
          <a:p>
            <a:pPr algn="l">
              <a:lnSpc>
                <a:spcPts val="9200"/>
              </a:lnSpc>
            </a:pPr>
            <a:r>
              <a:rPr lang="en-US" sz="8000" b="1">
                <a:solidFill>
                  <a:srgbClr val="15843E"/>
                </a:solidFill>
                <a:latin typeface="Arial Bold"/>
                <a:ea typeface="Arial Bold"/>
                <a:cs typeface="Arial Bold"/>
                <a:sym typeface="Arial Bold"/>
              </a:rPr>
              <a:t>Background</a:t>
            </a:r>
          </a:p>
        </p:txBody>
      </p:sp>
      <p:sp>
        <p:nvSpPr>
          <p:cNvPr id="11" name="TextBox 14">
            <a:extLst>
              <a:ext uri="{FF2B5EF4-FFF2-40B4-BE49-F238E27FC236}">
                <a16:creationId xmlns:a16="http://schemas.microsoft.com/office/drawing/2014/main" id="{CEF31703-3B45-8321-F9E7-31A352E091FB}"/>
              </a:ext>
            </a:extLst>
          </p:cNvPr>
          <p:cNvSpPr txBox="1"/>
          <p:nvPr/>
        </p:nvSpPr>
        <p:spPr>
          <a:xfrm>
            <a:off x="11400154" y="3494187"/>
            <a:ext cx="4758323" cy="5078313"/>
          </a:xfrm>
          <a:prstGeom prst="rect">
            <a:avLst/>
          </a:prstGeom>
        </p:spPr>
        <p:txBody>
          <a:bodyPr wrap="square" lIns="0" tIns="0" rIns="0" bIns="0" rtlCol="0" anchor="t">
            <a:spAutoFit/>
          </a:bodyPr>
          <a:lstStyle/>
          <a:p>
            <a:pPr marL="342900" indent="-342900">
              <a:buAutoNum type="arabicPeriod"/>
            </a:pPr>
            <a:r>
              <a:rPr lang="en-US" sz="2400" b="1">
                <a:solidFill>
                  <a:schemeClr val="bg1"/>
                </a:solidFill>
                <a:latin typeface="Arial" panose="020B0604020202020204" pitchFamily="34" charset="0"/>
                <a:cs typeface="Arial" panose="020B0604020202020204" pitchFamily="34" charset="0"/>
              </a:rPr>
              <a:t>Refresh understanding of public priorities for London’s street space</a:t>
            </a:r>
            <a:r>
              <a:rPr lang="en-US" sz="2400">
                <a:solidFill>
                  <a:schemeClr val="bg1"/>
                </a:solidFill>
                <a:latin typeface="Arial" panose="020B0604020202020204" pitchFamily="34" charset="0"/>
                <a:cs typeface="Arial" panose="020B0604020202020204" pitchFamily="34" charset="0"/>
              </a:rPr>
              <a:t>	</a:t>
            </a:r>
          </a:p>
          <a:p>
            <a:pPr marL="342900" indent="-342900">
              <a:buAutoNum type="arabicPeriod"/>
            </a:pPr>
            <a:endParaRPr lang="en-US" sz="2400">
              <a:solidFill>
                <a:schemeClr val="bg1"/>
              </a:solidFill>
              <a:latin typeface="Arial" panose="020B0604020202020204" pitchFamily="34" charset="0"/>
              <a:cs typeface="Arial" panose="020B0604020202020204" pitchFamily="34" charset="0"/>
            </a:endParaRPr>
          </a:p>
          <a:p>
            <a:pPr marL="342900" indent="-342900">
              <a:buAutoNum type="arabicPeriod" startAt="2"/>
            </a:pPr>
            <a:r>
              <a:rPr lang="en-US" sz="2400" b="1">
                <a:solidFill>
                  <a:schemeClr val="bg1"/>
                </a:solidFill>
                <a:latin typeface="Arial" panose="020B0604020202020204" pitchFamily="34" charset="0"/>
                <a:cs typeface="Arial" panose="020B0604020202020204" pitchFamily="34" charset="0"/>
              </a:rPr>
              <a:t>Explore differences in views by location and demographic groups, including people with disabilities, families, and older adults</a:t>
            </a:r>
            <a:r>
              <a:rPr lang="en-US" sz="2400">
                <a:solidFill>
                  <a:schemeClr val="bg1"/>
                </a:solidFill>
                <a:latin typeface="Arial" panose="020B0604020202020204" pitchFamily="34" charset="0"/>
                <a:cs typeface="Arial" panose="020B0604020202020204" pitchFamily="34" charset="0"/>
              </a:rPr>
              <a:t>	</a:t>
            </a:r>
          </a:p>
          <a:p>
            <a:pPr marL="342900" indent="-342900">
              <a:buAutoNum type="arabicPeriod" startAt="2"/>
            </a:pPr>
            <a:endParaRPr lang="en-US" sz="2400">
              <a:solidFill>
                <a:schemeClr val="bg1"/>
              </a:solidFill>
              <a:latin typeface="Arial" panose="020B0604020202020204" pitchFamily="34" charset="0"/>
              <a:cs typeface="Arial" panose="020B0604020202020204" pitchFamily="34" charset="0"/>
            </a:endParaRPr>
          </a:p>
          <a:p>
            <a:pPr marL="342900" indent="-342900">
              <a:buAutoNum type="arabicPeriod" startAt="3"/>
            </a:pPr>
            <a:r>
              <a:rPr lang="en-US" sz="2400" b="1">
                <a:solidFill>
                  <a:schemeClr val="bg1"/>
                </a:solidFill>
                <a:latin typeface="Arial" panose="020B0604020202020204" pitchFamily="34" charset="0"/>
                <a:cs typeface="Arial" panose="020B0604020202020204" pitchFamily="34" charset="0"/>
              </a:rPr>
              <a:t>Assess public support for potential solutions to street-related challenges</a:t>
            </a:r>
          </a:p>
          <a:p>
            <a:r>
              <a:rPr lang="en-US">
                <a:latin typeface="Arial" panose="020B0604020202020204" pitchFamily="34" charset="0"/>
                <a:cs typeface="Arial" panose="020B0604020202020204" pitchFamily="34" charset="0"/>
              </a:rPr>
              <a:t>	</a:t>
            </a:r>
          </a:p>
        </p:txBody>
      </p:sp>
      <p:sp>
        <p:nvSpPr>
          <p:cNvPr id="12" name="TextBox 15">
            <a:extLst>
              <a:ext uri="{FF2B5EF4-FFF2-40B4-BE49-F238E27FC236}">
                <a16:creationId xmlns:a16="http://schemas.microsoft.com/office/drawing/2014/main" id="{E3069063-4EAE-4C29-1EC4-B8E4DDBCD0FC}"/>
              </a:ext>
            </a:extLst>
          </p:cNvPr>
          <p:cNvSpPr txBox="1"/>
          <p:nvPr/>
        </p:nvSpPr>
        <p:spPr>
          <a:xfrm>
            <a:off x="11372445" y="2626847"/>
            <a:ext cx="3937394" cy="544060"/>
          </a:xfrm>
          <a:prstGeom prst="rect">
            <a:avLst/>
          </a:prstGeom>
        </p:spPr>
        <p:txBody>
          <a:bodyPr lIns="0" tIns="0" rIns="0" bIns="0" rtlCol="0" anchor="t">
            <a:spAutoFit/>
          </a:bodyPr>
          <a:lstStyle/>
          <a:p>
            <a:pPr algn="l">
              <a:lnSpc>
                <a:spcPts val="4200"/>
              </a:lnSpc>
            </a:pPr>
            <a:r>
              <a:rPr lang="en-US" sz="4800" b="1">
                <a:solidFill>
                  <a:srgbClr val="FFFFFF"/>
                </a:solidFill>
                <a:latin typeface="Arial Bold"/>
                <a:ea typeface="Arial Bold"/>
                <a:cs typeface="Arial Bold"/>
                <a:sym typeface="Arial Bold"/>
              </a:rPr>
              <a:t>Objectives</a:t>
            </a:r>
          </a:p>
        </p:txBody>
      </p:sp>
      <p:sp>
        <p:nvSpPr>
          <p:cNvPr id="10" name="TextBox 9">
            <a:extLst>
              <a:ext uri="{FF2B5EF4-FFF2-40B4-BE49-F238E27FC236}">
                <a16:creationId xmlns:a16="http://schemas.microsoft.com/office/drawing/2014/main" id="{01E8BDAF-7958-08E5-A52C-DCEBFB66A5E3}"/>
              </a:ext>
            </a:extLst>
          </p:cNvPr>
          <p:cNvSpPr txBox="1"/>
          <p:nvPr/>
        </p:nvSpPr>
        <p:spPr>
          <a:xfrm>
            <a:off x="5430982" y="4324988"/>
            <a:ext cx="10861962" cy="369332"/>
          </a:xfrm>
          <a:prstGeom prst="rect">
            <a:avLst/>
          </a:prstGeom>
          <a:noFill/>
        </p:spPr>
        <p:txBody>
          <a:bodyPr wrap="square">
            <a:spAutoFit/>
          </a:bodyPr>
          <a:lstStyle/>
          <a:p>
            <a:endParaRPr lang="en-GB"/>
          </a:p>
        </p:txBody>
      </p:sp>
      <p:pic>
        <p:nvPicPr>
          <p:cNvPr id="15" name="Picture 14" descr="A white symbol of a person in a wheelchair&#10;&#10;AI-generated content may be incorrect.">
            <a:extLst>
              <a:ext uri="{FF2B5EF4-FFF2-40B4-BE49-F238E27FC236}">
                <a16:creationId xmlns:a16="http://schemas.microsoft.com/office/drawing/2014/main" id="{3F8896C7-1C67-EF37-41DF-2A64611B9981}"/>
              </a:ext>
            </a:extLst>
          </p:cNvPr>
          <p:cNvPicPr>
            <a:picLocks noChangeAspect="1"/>
          </p:cNvPicPr>
          <p:nvPr/>
        </p:nvPicPr>
        <p:blipFill>
          <a:blip r:embed="rId5" cstate="print">
            <a:duotone>
              <a:prstClr val="black"/>
              <a:srgbClr val="D9C3A5">
                <a:tint val="50000"/>
                <a:satMod val="180000"/>
              </a:srgbClr>
            </a:duotone>
            <a:alphaModFix/>
            <a:extLst>
              <a:ext uri="{28A0092B-C50C-407E-A947-70E740481C1C}">
                <a14:useLocalDpi xmlns:a14="http://schemas.microsoft.com/office/drawing/2010/main" val="0"/>
              </a:ext>
            </a:extLst>
          </a:blip>
          <a:stretch>
            <a:fillRect/>
          </a:stretch>
        </p:blipFill>
        <p:spPr>
          <a:xfrm flipH="1">
            <a:off x="15161038" y="944009"/>
            <a:ext cx="1899399" cy="268656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744630" y="3407539"/>
            <a:ext cx="6111589" cy="6213477"/>
          </a:xfrm>
          <a:prstGeom prst="rect">
            <a:avLst/>
          </a:prstGeom>
        </p:spPr>
        <p:txBody>
          <a:bodyPr lIns="50800" tIns="50800" rIns="50800" bIns="50800" rtlCol="0" anchor="ctr"/>
          <a:lstStyle/>
          <a:p>
            <a:pPr algn="ctr">
              <a:lnSpc>
                <a:spcPts val="2355"/>
              </a:lnSpc>
            </a:pPr>
            <a:endParaRPr/>
          </a:p>
        </p:txBody>
      </p:sp>
      <p:sp>
        <p:nvSpPr>
          <p:cNvPr id="5" name="AutoShape 5"/>
          <p:cNvSpPr/>
          <p:nvPr/>
        </p:nvSpPr>
        <p:spPr>
          <a:xfrm flipV="1">
            <a:off x="1033820" y="3358744"/>
            <a:ext cx="10777180" cy="24397"/>
          </a:xfrm>
          <a:prstGeom prst="line">
            <a:avLst/>
          </a:prstGeom>
          <a:ln w="19050" cap="flat">
            <a:solidFill>
              <a:srgbClr val="15843E"/>
            </a:solidFill>
            <a:prstDash val="solid"/>
            <a:headEnd type="none" w="sm" len="sm"/>
            <a:tailEnd type="none" w="sm" len="sm"/>
          </a:ln>
        </p:spPr>
        <p:txBody>
          <a:bodyPr/>
          <a:lstStyle/>
          <a:p>
            <a:endParaRPr lang="en-GB"/>
          </a:p>
        </p:txBody>
      </p:sp>
      <p:sp>
        <p:nvSpPr>
          <p:cNvPr id="6" name="Freeform 6"/>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sp>
        <p:nvSpPr>
          <p:cNvPr id="7" name="Freeform 7"/>
          <p:cNvSpPr/>
          <p:nvPr/>
        </p:nvSpPr>
        <p:spPr>
          <a:xfrm>
            <a:off x="716076" y="3549532"/>
            <a:ext cx="1798523" cy="1048759"/>
          </a:xfrm>
          <a:custGeom>
            <a:avLst/>
            <a:gdLst/>
            <a:ahLst/>
            <a:cxnLst/>
            <a:rect l="l" t="t" r="r" b="b"/>
            <a:pathLst>
              <a:path w="2459272" h="1383340">
                <a:moveTo>
                  <a:pt x="0" y="0"/>
                </a:moveTo>
                <a:lnTo>
                  <a:pt x="2459271" y="0"/>
                </a:lnTo>
                <a:lnTo>
                  <a:pt x="2459271" y="1383340"/>
                </a:lnTo>
                <a:lnTo>
                  <a:pt x="0" y="1383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solidFill>
                <a:schemeClr val="tx2"/>
              </a:solidFill>
            </a:endParaRPr>
          </a:p>
        </p:txBody>
      </p:sp>
      <p:sp>
        <p:nvSpPr>
          <p:cNvPr id="12" name="TextBox 12"/>
          <p:cNvSpPr txBox="1"/>
          <p:nvPr/>
        </p:nvSpPr>
        <p:spPr>
          <a:xfrm>
            <a:off x="1028699" y="2287290"/>
            <a:ext cx="11163301" cy="1179810"/>
          </a:xfrm>
          <a:prstGeom prst="rect">
            <a:avLst/>
          </a:prstGeom>
        </p:spPr>
        <p:txBody>
          <a:bodyPr wrap="square" lIns="0" tIns="0" rIns="0" bIns="0" rtlCol="0" anchor="t">
            <a:spAutoFit/>
          </a:bodyPr>
          <a:lstStyle/>
          <a:p>
            <a:pPr algn="l">
              <a:lnSpc>
                <a:spcPts val="9200"/>
              </a:lnSpc>
            </a:pPr>
            <a:r>
              <a:rPr lang="en-US" sz="8000" b="1">
                <a:solidFill>
                  <a:srgbClr val="15843E"/>
                </a:solidFill>
                <a:latin typeface="Arial Bold"/>
                <a:ea typeface="Arial Bold"/>
                <a:cs typeface="Arial Bold"/>
                <a:sym typeface="Arial Bold"/>
              </a:rPr>
              <a:t>Our recommendations</a:t>
            </a:r>
          </a:p>
        </p:txBody>
      </p:sp>
      <p:sp>
        <p:nvSpPr>
          <p:cNvPr id="13" name="TextBox 13"/>
          <p:cNvSpPr txBox="1"/>
          <p:nvPr/>
        </p:nvSpPr>
        <p:spPr>
          <a:xfrm>
            <a:off x="2114549" y="3549532"/>
            <a:ext cx="10300403" cy="1015663"/>
          </a:xfrm>
          <a:prstGeom prst="rect">
            <a:avLst/>
          </a:prstGeom>
        </p:spPr>
        <p:txBody>
          <a:bodyPr wrap="square" lIns="0" tIns="0" rIns="0" bIns="0" rtlCol="0" anchor="t">
            <a:spAutoFit/>
          </a:bodyPr>
          <a:lstStyle/>
          <a:p>
            <a:pPr marL="0" lvl="0" indent="0" algn="l">
              <a:spcBef>
                <a:spcPct val="0"/>
              </a:spcBef>
            </a:pPr>
            <a:r>
              <a:rPr lang="en-US" b="1">
                <a:solidFill>
                  <a:schemeClr val="tx2"/>
                </a:solidFill>
                <a:latin typeface="Arial"/>
                <a:ea typeface="Arial"/>
                <a:cs typeface="Arial"/>
                <a:sym typeface="Arial"/>
              </a:rPr>
              <a:t>Improving overall pavement quality and facilities to make streets safer and more accessible</a:t>
            </a:r>
            <a:r>
              <a:rPr lang="en-US" sz="1600" b="1">
                <a:solidFill>
                  <a:schemeClr val="tx2"/>
                </a:solidFill>
                <a:latin typeface="Arial"/>
                <a:ea typeface="Arial"/>
                <a:cs typeface="Arial"/>
                <a:sym typeface="Arial"/>
              </a:rPr>
              <a:t> </a:t>
            </a:r>
          </a:p>
          <a:p>
            <a:pPr marL="0" lvl="0" indent="0" algn="l">
              <a:spcBef>
                <a:spcPct val="0"/>
              </a:spcBef>
            </a:pPr>
            <a:r>
              <a:rPr lang="en-US" sz="1600">
                <a:solidFill>
                  <a:srgbClr val="083519"/>
                </a:solidFill>
                <a:latin typeface="Arial"/>
                <a:ea typeface="Arial"/>
                <a:cs typeface="Arial"/>
                <a:sym typeface="Arial"/>
              </a:rPr>
              <a:t>Steps to repair damaged or uneven pavements, expand public toilet provision and seating, and add </a:t>
            </a:r>
            <a:br>
              <a:rPr lang="en-US" sz="1600">
                <a:solidFill>
                  <a:srgbClr val="083519"/>
                </a:solidFill>
                <a:latin typeface="Arial"/>
                <a:ea typeface="Arial"/>
                <a:cs typeface="Arial"/>
                <a:sym typeface="Arial"/>
              </a:rPr>
            </a:br>
            <a:r>
              <a:rPr lang="en-US" sz="1600">
                <a:solidFill>
                  <a:srgbClr val="083519"/>
                </a:solidFill>
                <a:latin typeface="Arial"/>
                <a:ea typeface="Arial"/>
                <a:cs typeface="Arial"/>
                <a:sym typeface="Arial"/>
              </a:rPr>
              <a:t>accessibility features like tactile paving and dropped </a:t>
            </a:r>
            <a:r>
              <a:rPr lang="en-US" sz="1600" err="1">
                <a:solidFill>
                  <a:srgbClr val="083519"/>
                </a:solidFill>
                <a:latin typeface="Arial"/>
                <a:ea typeface="Arial"/>
                <a:cs typeface="Arial"/>
                <a:sym typeface="Arial"/>
              </a:rPr>
              <a:t>kerbs</a:t>
            </a:r>
            <a:r>
              <a:rPr lang="en-US" sz="1600">
                <a:solidFill>
                  <a:srgbClr val="083519"/>
                </a:solidFill>
                <a:latin typeface="Arial"/>
                <a:ea typeface="Arial"/>
                <a:cs typeface="Arial"/>
                <a:sym typeface="Arial"/>
              </a:rPr>
              <a:t> (including at crossings and busy junctions) </a:t>
            </a:r>
            <a:br>
              <a:rPr lang="en-US" sz="1600">
                <a:solidFill>
                  <a:srgbClr val="083519"/>
                </a:solidFill>
                <a:latin typeface="Arial"/>
                <a:ea typeface="Arial"/>
                <a:cs typeface="Arial"/>
                <a:sym typeface="Arial"/>
              </a:rPr>
            </a:br>
            <a:r>
              <a:rPr lang="en-US" sz="1600">
                <a:solidFill>
                  <a:srgbClr val="083519"/>
                </a:solidFill>
                <a:latin typeface="Arial"/>
                <a:ea typeface="Arial"/>
                <a:cs typeface="Arial"/>
                <a:sym typeface="Arial"/>
              </a:rPr>
              <a:t>can all make for a better journey.</a:t>
            </a:r>
          </a:p>
        </p:txBody>
      </p:sp>
      <p:sp>
        <p:nvSpPr>
          <p:cNvPr id="19" name="Freeform 7">
            <a:extLst>
              <a:ext uri="{FF2B5EF4-FFF2-40B4-BE49-F238E27FC236}">
                <a16:creationId xmlns:a16="http://schemas.microsoft.com/office/drawing/2014/main" id="{B8073E5C-D790-1B18-D774-2FA06485A340}"/>
              </a:ext>
            </a:extLst>
          </p:cNvPr>
          <p:cNvSpPr/>
          <p:nvPr/>
        </p:nvSpPr>
        <p:spPr>
          <a:xfrm>
            <a:off x="716076" y="4870727"/>
            <a:ext cx="1798523" cy="1048759"/>
          </a:xfrm>
          <a:custGeom>
            <a:avLst/>
            <a:gdLst/>
            <a:ahLst/>
            <a:cxnLst/>
            <a:rect l="l" t="t" r="r" b="b"/>
            <a:pathLst>
              <a:path w="2459272" h="1383340">
                <a:moveTo>
                  <a:pt x="0" y="0"/>
                </a:moveTo>
                <a:lnTo>
                  <a:pt x="2459271" y="0"/>
                </a:lnTo>
                <a:lnTo>
                  <a:pt x="2459271" y="1383340"/>
                </a:lnTo>
                <a:lnTo>
                  <a:pt x="0" y="1383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1" name="Freeform 7">
            <a:extLst>
              <a:ext uri="{FF2B5EF4-FFF2-40B4-BE49-F238E27FC236}">
                <a16:creationId xmlns:a16="http://schemas.microsoft.com/office/drawing/2014/main" id="{93B54D2B-2A6A-BC83-D870-94E48D15322E}"/>
              </a:ext>
            </a:extLst>
          </p:cNvPr>
          <p:cNvSpPr/>
          <p:nvPr/>
        </p:nvSpPr>
        <p:spPr>
          <a:xfrm>
            <a:off x="716076" y="6191922"/>
            <a:ext cx="1798523" cy="1048759"/>
          </a:xfrm>
          <a:custGeom>
            <a:avLst/>
            <a:gdLst/>
            <a:ahLst/>
            <a:cxnLst/>
            <a:rect l="l" t="t" r="r" b="b"/>
            <a:pathLst>
              <a:path w="2459272" h="1383340">
                <a:moveTo>
                  <a:pt x="0" y="0"/>
                </a:moveTo>
                <a:lnTo>
                  <a:pt x="2459271" y="0"/>
                </a:lnTo>
                <a:lnTo>
                  <a:pt x="2459271" y="1383340"/>
                </a:lnTo>
                <a:lnTo>
                  <a:pt x="0" y="1383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3" name="Freeform 7">
            <a:extLst>
              <a:ext uri="{FF2B5EF4-FFF2-40B4-BE49-F238E27FC236}">
                <a16:creationId xmlns:a16="http://schemas.microsoft.com/office/drawing/2014/main" id="{BA76D308-7936-0BC4-5896-AFE6EF9A23C9}"/>
              </a:ext>
            </a:extLst>
          </p:cNvPr>
          <p:cNvSpPr/>
          <p:nvPr/>
        </p:nvSpPr>
        <p:spPr>
          <a:xfrm>
            <a:off x="716076" y="7525555"/>
            <a:ext cx="1798523" cy="1048759"/>
          </a:xfrm>
          <a:custGeom>
            <a:avLst/>
            <a:gdLst/>
            <a:ahLst/>
            <a:cxnLst/>
            <a:rect l="l" t="t" r="r" b="b"/>
            <a:pathLst>
              <a:path w="2459272" h="1383340">
                <a:moveTo>
                  <a:pt x="0" y="0"/>
                </a:moveTo>
                <a:lnTo>
                  <a:pt x="2459271" y="0"/>
                </a:lnTo>
                <a:lnTo>
                  <a:pt x="2459271" y="1383340"/>
                </a:lnTo>
                <a:lnTo>
                  <a:pt x="0" y="1383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pic>
        <p:nvPicPr>
          <p:cNvPr id="26" name="Picture 25" descr="A pavement with an uneven surface">
            <a:extLst>
              <a:ext uri="{FF2B5EF4-FFF2-40B4-BE49-F238E27FC236}">
                <a16:creationId xmlns:a16="http://schemas.microsoft.com/office/drawing/2014/main" id="{E59D894B-31E3-AEFD-68F6-09630F50D0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4952" y="2324100"/>
            <a:ext cx="4839228" cy="6453597"/>
          </a:xfrm>
          <a:prstGeom prst="rect">
            <a:avLst/>
          </a:prstGeom>
        </p:spPr>
      </p:pic>
      <p:sp>
        <p:nvSpPr>
          <p:cNvPr id="2" name="TextBox 13">
            <a:extLst>
              <a:ext uri="{FF2B5EF4-FFF2-40B4-BE49-F238E27FC236}">
                <a16:creationId xmlns:a16="http://schemas.microsoft.com/office/drawing/2014/main" id="{D4CD00D1-3CC6-515C-CE26-74A6F3972885}"/>
              </a:ext>
            </a:extLst>
          </p:cNvPr>
          <p:cNvSpPr txBox="1"/>
          <p:nvPr/>
        </p:nvSpPr>
        <p:spPr>
          <a:xfrm>
            <a:off x="2114549" y="5035611"/>
            <a:ext cx="10300403" cy="769441"/>
          </a:xfrm>
          <a:prstGeom prst="rect">
            <a:avLst/>
          </a:prstGeom>
        </p:spPr>
        <p:txBody>
          <a:bodyPr wrap="square" lIns="0" tIns="0" rIns="0" bIns="0" rtlCol="0" anchor="t">
            <a:spAutoFit/>
          </a:bodyPr>
          <a:lstStyle/>
          <a:p>
            <a:pPr marL="0" lvl="0" indent="0" algn="l">
              <a:spcBef>
                <a:spcPct val="0"/>
              </a:spcBef>
            </a:pPr>
            <a:r>
              <a:rPr lang="en-US" b="1">
                <a:solidFill>
                  <a:schemeClr val="tx2"/>
                </a:solidFill>
                <a:latin typeface="Arial"/>
                <a:ea typeface="Arial"/>
                <a:cs typeface="Arial"/>
                <a:sym typeface="Arial"/>
              </a:rPr>
              <a:t>Co-designing street spaces with different groups to make sure they work for everyone</a:t>
            </a:r>
          </a:p>
          <a:p>
            <a:pPr marL="0" lvl="0" indent="0" algn="l">
              <a:spcBef>
                <a:spcPct val="0"/>
              </a:spcBef>
            </a:pPr>
            <a:r>
              <a:rPr lang="en-US" sz="1600">
                <a:solidFill>
                  <a:srgbClr val="083519"/>
                </a:solidFill>
                <a:latin typeface="Arial"/>
                <a:ea typeface="Arial"/>
                <a:cs typeface="Arial"/>
                <a:sym typeface="Arial"/>
              </a:rPr>
              <a:t>This includes working with groups most affected by changes, particularly those with additional accessibility requirements including disabled people, older adults and parents.</a:t>
            </a:r>
          </a:p>
        </p:txBody>
      </p:sp>
      <p:sp>
        <p:nvSpPr>
          <p:cNvPr id="3" name="TextBox 13">
            <a:extLst>
              <a:ext uri="{FF2B5EF4-FFF2-40B4-BE49-F238E27FC236}">
                <a16:creationId xmlns:a16="http://schemas.microsoft.com/office/drawing/2014/main" id="{CA3B9143-FDCF-6A81-EED9-28E722E6CBCB}"/>
              </a:ext>
            </a:extLst>
          </p:cNvPr>
          <p:cNvSpPr txBox="1"/>
          <p:nvPr/>
        </p:nvSpPr>
        <p:spPr>
          <a:xfrm>
            <a:off x="2114549" y="6275468"/>
            <a:ext cx="10077452" cy="1046440"/>
          </a:xfrm>
          <a:prstGeom prst="rect">
            <a:avLst/>
          </a:prstGeom>
        </p:spPr>
        <p:txBody>
          <a:bodyPr wrap="square" lIns="0" tIns="0" rIns="0" bIns="0" rtlCol="0" anchor="t">
            <a:spAutoFit/>
          </a:bodyPr>
          <a:lstStyle/>
          <a:p>
            <a:pPr marL="0" lvl="0" indent="0" algn="l">
              <a:spcBef>
                <a:spcPct val="0"/>
              </a:spcBef>
            </a:pPr>
            <a:r>
              <a:rPr lang="en-US" b="1">
                <a:solidFill>
                  <a:schemeClr val="tx2"/>
                </a:solidFill>
                <a:latin typeface="Arial"/>
                <a:ea typeface="Arial"/>
                <a:cs typeface="Arial"/>
                <a:sym typeface="Arial"/>
              </a:rPr>
              <a:t>Working between TfL, boroughs and businesses to remove unnecessary obstacles to reduce barriers to walking and wheeling</a:t>
            </a:r>
          </a:p>
          <a:p>
            <a:pPr marL="0" lvl="0" indent="0" algn="l">
              <a:spcBef>
                <a:spcPct val="0"/>
              </a:spcBef>
            </a:pPr>
            <a:r>
              <a:rPr lang="en-US" sz="1600">
                <a:solidFill>
                  <a:srgbClr val="083519"/>
                </a:solidFill>
                <a:latin typeface="Arial"/>
                <a:ea typeface="Arial"/>
                <a:cs typeface="Arial"/>
                <a:sym typeface="Arial"/>
              </a:rPr>
              <a:t>This includes things like A-boards and e-bikes on pavements, and only placing things like bins, benches and micromobility infrastructure in places where they will not impede or narrow the sidewalk for pedestrians.</a:t>
            </a:r>
          </a:p>
        </p:txBody>
      </p:sp>
      <p:sp>
        <p:nvSpPr>
          <p:cNvPr id="8" name="TextBox 13">
            <a:extLst>
              <a:ext uri="{FF2B5EF4-FFF2-40B4-BE49-F238E27FC236}">
                <a16:creationId xmlns:a16="http://schemas.microsoft.com/office/drawing/2014/main" id="{A215F291-1B31-A411-4608-4F65DA743968}"/>
              </a:ext>
            </a:extLst>
          </p:cNvPr>
          <p:cNvSpPr txBox="1"/>
          <p:nvPr/>
        </p:nvSpPr>
        <p:spPr>
          <a:xfrm>
            <a:off x="2114549" y="7636652"/>
            <a:ext cx="10153652" cy="769441"/>
          </a:xfrm>
          <a:prstGeom prst="rect">
            <a:avLst/>
          </a:prstGeom>
        </p:spPr>
        <p:txBody>
          <a:bodyPr wrap="square" lIns="0" tIns="0" rIns="0" bIns="0" rtlCol="0" anchor="t">
            <a:spAutoFit/>
          </a:bodyPr>
          <a:lstStyle/>
          <a:p>
            <a:pPr marL="0" lvl="0" indent="0" algn="l">
              <a:spcBef>
                <a:spcPct val="0"/>
              </a:spcBef>
            </a:pPr>
            <a:r>
              <a:rPr lang="en-US" b="1">
                <a:solidFill>
                  <a:schemeClr val="tx2"/>
                </a:solidFill>
                <a:latin typeface="Arial"/>
                <a:ea typeface="Arial"/>
                <a:cs typeface="Arial"/>
                <a:sym typeface="Arial"/>
              </a:rPr>
              <a:t>Better use of available funding to focus on Londoners’ priorities for improvement </a:t>
            </a:r>
          </a:p>
          <a:p>
            <a:pPr marL="0" lvl="0" indent="0" algn="l">
              <a:spcBef>
                <a:spcPct val="0"/>
              </a:spcBef>
            </a:pPr>
            <a:r>
              <a:rPr lang="en-US" sz="1600">
                <a:solidFill>
                  <a:srgbClr val="083519"/>
                </a:solidFill>
                <a:latin typeface="Arial"/>
                <a:ea typeface="Arial"/>
                <a:cs typeface="Arial"/>
                <a:sym typeface="Arial"/>
              </a:rPr>
              <a:t>Consistent, longer term and focused funding can help give local authorities the tools they need to more effectively plan and implement the measures needed to improve London’s streets.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E1DE3-AEE0-E61E-634B-2A373E31B37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8317920-1457-BC3E-F94C-0CC7CB4131F1}"/>
              </a:ext>
            </a:extLst>
          </p:cNvPr>
          <p:cNvSpPr txBox="1"/>
          <p:nvPr/>
        </p:nvSpPr>
        <p:spPr>
          <a:xfrm>
            <a:off x="1028700" y="2036942"/>
            <a:ext cx="13144500" cy="369332"/>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Profile of the quantitative respondents</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6D8A23F6-8B18-C3A8-5069-E826B72467E3}"/>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pic>
        <p:nvPicPr>
          <p:cNvPr id="4" name="Picture 3">
            <a:extLst>
              <a:ext uri="{FF2B5EF4-FFF2-40B4-BE49-F238E27FC236}">
                <a16:creationId xmlns:a16="http://schemas.microsoft.com/office/drawing/2014/main" id="{3CA11DF0-9B6E-9F35-3EAE-A26EF1D1F7BC}"/>
              </a:ext>
            </a:extLst>
          </p:cNvPr>
          <p:cNvPicPr>
            <a:picLocks noChangeAspect="1"/>
          </p:cNvPicPr>
          <p:nvPr/>
        </p:nvPicPr>
        <p:blipFill>
          <a:blip r:embed="rId4"/>
          <a:srcRect b="1094"/>
          <a:stretch>
            <a:fillRect/>
          </a:stretch>
        </p:blipFill>
        <p:spPr>
          <a:xfrm>
            <a:off x="983318" y="2597061"/>
            <a:ext cx="16321364" cy="6889840"/>
          </a:xfrm>
          <a:prstGeom prst="rect">
            <a:avLst/>
          </a:prstGeom>
        </p:spPr>
      </p:pic>
    </p:spTree>
    <p:extLst>
      <p:ext uri="{BB962C8B-B14F-4D97-AF65-F5344CB8AC3E}">
        <p14:creationId xmlns:p14="http://schemas.microsoft.com/office/powerpoint/2010/main" val="2993297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2CA2B-F18A-CE77-A1E9-1F4B0F03130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D5233B49-203E-CD6F-8C3B-7865C0B78DE1}"/>
              </a:ext>
            </a:extLst>
          </p:cNvPr>
          <p:cNvSpPr txBox="1"/>
          <p:nvPr/>
        </p:nvSpPr>
        <p:spPr>
          <a:xfrm>
            <a:off x="1028700" y="2036942"/>
            <a:ext cx="15887700" cy="738664"/>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While many are satisfied with walking and wheeling in London, they are aware of ways to improve the streets in London further and can see how others may find it dissatisfying – particularly those with mobility aids</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0D270190-F30B-283D-FB30-D2637BDCB51B}"/>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pic>
        <p:nvPicPr>
          <p:cNvPr id="6" name="Picture 5">
            <a:extLst>
              <a:ext uri="{FF2B5EF4-FFF2-40B4-BE49-F238E27FC236}">
                <a16:creationId xmlns:a16="http://schemas.microsoft.com/office/drawing/2014/main" id="{FC944CDA-EDF0-848C-8BFC-AE0777ECB8D3}"/>
              </a:ext>
            </a:extLst>
          </p:cNvPr>
          <p:cNvPicPr>
            <a:picLocks noChangeAspect="1"/>
          </p:cNvPicPr>
          <p:nvPr/>
        </p:nvPicPr>
        <p:blipFill>
          <a:blip r:embed="rId4"/>
          <a:stretch>
            <a:fillRect/>
          </a:stretch>
        </p:blipFill>
        <p:spPr>
          <a:xfrm>
            <a:off x="1028700" y="2775606"/>
            <a:ext cx="16216271" cy="6635094"/>
          </a:xfrm>
          <a:prstGeom prst="rect">
            <a:avLst/>
          </a:prstGeom>
        </p:spPr>
      </p:pic>
    </p:spTree>
    <p:extLst>
      <p:ext uri="{BB962C8B-B14F-4D97-AF65-F5344CB8AC3E}">
        <p14:creationId xmlns:p14="http://schemas.microsoft.com/office/powerpoint/2010/main" val="2967172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83519"/>
        </a:solidFill>
        <a:effectLst/>
      </p:bgPr>
    </p:bg>
    <p:spTree>
      <p:nvGrpSpPr>
        <p:cNvPr id="1" name=""/>
        <p:cNvGrpSpPr/>
        <p:nvPr/>
      </p:nvGrpSpPr>
      <p:grpSpPr>
        <a:xfrm>
          <a:off x="0" y="0"/>
          <a:ext cx="0" cy="0"/>
          <a:chOff x="0" y="0"/>
          <a:chExt cx="0" cy="0"/>
        </a:xfrm>
      </p:grpSpPr>
      <p:sp>
        <p:nvSpPr>
          <p:cNvPr id="2" name="AutoShape 2"/>
          <p:cNvSpPr/>
          <p:nvPr/>
        </p:nvSpPr>
        <p:spPr>
          <a:xfrm flipV="1">
            <a:off x="1028700" y="8411093"/>
            <a:ext cx="16230697" cy="0"/>
          </a:xfrm>
          <a:prstGeom prst="line">
            <a:avLst/>
          </a:prstGeom>
          <a:ln w="19050" cap="flat">
            <a:solidFill>
              <a:srgbClr val="E8F3EC"/>
            </a:solidFill>
            <a:prstDash val="solid"/>
            <a:headEnd type="none" w="sm" len="sm"/>
            <a:tailEnd type="none" w="sm" len="sm"/>
          </a:ln>
        </p:spPr>
        <p:txBody>
          <a:bodyPr/>
          <a:lstStyle/>
          <a:p>
            <a:endParaRPr lang="en-GB"/>
          </a:p>
        </p:txBody>
      </p:sp>
      <p:sp>
        <p:nvSpPr>
          <p:cNvPr id="3" name="Freeform 3"/>
          <p:cNvSpPr/>
          <p:nvPr/>
        </p:nvSpPr>
        <p:spPr>
          <a:xfrm>
            <a:off x="7919731" y="-1277113"/>
            <a:ext cx="13807932" cy="7766962"/>
          </a:xfrm>
          <a:custGeom>
            <a:avLst/>
            <a:gdLst/>
            <a:ahLst/>
            <a:cxnLst/>
            <a:rect l="l" t="t" r="r" b="b"/>
            <a:pathLst>
              <a:path w="13807932" h="7766962">
                <a:moveTo>
                  <a:pt x="0" y="0"/>
                </a:moveTo>
                <a:lnTo>
                  <a:pt x="13807932" y="0"/>
                </a:lnTo>
                <a:lnTo>
                  <a:pt x="13807932" y="7766962"/>
                </a:lnTo>
                <a:lnTo>
                  <a:pt x="0" y="776696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268505" y="503448"/>
            <a:ext cx="3270709" cy="1131463"/>
          </a:xfrm>
          <a:custGeom>
            <a:avLst/>
            <a:gdLst/>
            <a:ahLst/>
            <a:cxnLst/>
            <a:rect l="l" t="t" r="r" b="b"/>
            <a:pathLst>
              <a:path w="3270709" h="1131463">
                <a:moveTo>
                  <a:pt x="0" y="0"/>
                </a:moveTo>
                <a:lnTo>
                  <a:pt x="3270709" y="0"/>
                </a:lnTo>
                <a:lnTo>
                  <a:pt x="3270709" y="1131463"/>
                </a:lnTo>
                <a:lnTo>
                  <a:pt x="0" y="1131463"/>
                </a:lnTo>
                <a:lnTo>
                  <a:pt x="0" y="0"/>
                </a:lnTo>
                <a:close/>
              </a:path>
            </a:pathLst>
          </a:custGeom>
          <a:blipFill>
            <a:blip r:embed="rId4"/>
            <a:stretch>
              <a:fillRect t="-44495" b="-48217"/>
            </a:stretch>
          </a:blipFill>
        </p:spPr>
        <p:txBody>
          <a:bodyPr/>
          <a:lstStyle/>
          <a:p>
            <a:endParaRPr lang="en-GB"/>
          </a:p>
        </p:txBody>
      </p:sp>
      <p:sp>
        <p:nvSpPr>
          <p:cNvPr id="5" name="TextBox 5"/>
          <p:cNvSpPr txBox="1"/>
          <p:nvPr/>
        </p:nvSpPr>
        <p:spPr>
          <a:xfrm>
            <a:off x="1028700" y="3804815"/>
            <a:ext cx="13362596" cy="1952625"/>
          </a:xfrm>
          <a:prstGeom prst="rect">
            <a:avLst/>
          </a:prstGeom>
        </p:spPr>
        <p:txBody>
          <a:bodyPr lIns="0" tIns="0" rIns="0" bIns="0" rtlCol="0" anchor="t">
            <a:spAutoFit/>
          </a:bodyPr>
          <a:lstStyle/>
          <a:p>
            <a:pPr algn="l">
              <a:lnSpc>
                <a:spcPts val="13200"/>
              </a:lnSpc>
            </a:pPr>
            <a:r>
              <a:rPr lang="en-US" sz="12000" b="1">
                <a:solidFill>
                  <a:srgbClr val="FFFFFF"/>
                </a:solidFill>
                <a:latin typeface="Arial Bold"/>
                <a:ea typeface="Arial Bold"/>
                <a:cs typeface="Arial Bold"/>
                <a:sym typeface="Arial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BB830-7072-EDA7-96F2-F2F5C3E21F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518C17-DA10-6C43-208D-CF3E5C399ABD}"/>
              </a:ext>
            </a:extLst>
          </p:cNvPr>
          <p:cNvSpPr/>
          <p:nvPr/>
        </p:nvSpPr>
        <p:spPr>
          <a:xfrm>
            <a:off x="7919731" y="-1277113"/>
            <a:ext cx="13807932" cy="7766962"/>
          </a:xfrm>
          <a:custGeom>
            <a:avLst/>
            <a:gdLst/>
            <a:ahLst/>
            <a:cxnLst/>
            <a:rect l="l" t="t" r="r" b="b"/>
            <a:pathLst>
              <a:path w="13807932" h="7766962">
                <a:moveTo>
                  <a:pt x="0" y="0"/>
                </a:moveTo>
                <a:lnTo>
                  <a:pt x="13807932" y="0"/>
                </a:lnTo>
                <a:lnTo>
                  <a:pt x="13807932" y="7766962"/>
                </a:lnTo>
                <a:lnTo>
                  <a:pt x="0" y="7766962"/>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3">
            <a:extLst>
              <a:ext uri="{FF2B5EF4-FFF2-40B4-BE49-F238E27FC236}">
                <a16:creationId xmlns:a16="http://schemas.microsoft.com/office/drawing/2014/main" id="{F04BD71F-9C78-B669-3DD5-E9594A3A69B4}"/>
              </a:ext>
            </a:extLst>
          </p:cNvPr>
          <p:cNvSpPr/>
          <p:nvPr/>
        </p:nvSpPr>
        <p:spPr>
          <a:xfrm>
            <a:off x="1084282" y="4414571"/>
            <a:ext cx="8669318" cy="5426265"/>
          </a:xfrm>
          <a:custGeom>
            <a:avLst/>
            <a:gdLst/>
            <a:ahLst/>
            <a:cxnLst/>
            <a:rect l="l" t="t" r="r" b="b"/>
            <a:pathLst>
              <a:path w="1609637" h="2023751">
                <a:moveTo>
                  <a:pt x="64605" y="0"/>
                </a:moveTo>
                <a:lnTo>
                  <a:pt x="1545032" y="0"/>
                </a:lnTo>
                <a:cubicBezTo>
                  <a:pt x="1562166" y="0"/>
                  <a:pt x="1578599" y="6807"/>
                  <a:pt x="1590714" y="18922"/>
                </a:cubicBezTo>
                <a:cubicBezTo>
                  <a:pt x="1602830" y="31038"/>
                  <a:pt x="1609637" y="47471"/>
                  <a:pt x="1609637" y="64605"/>
                </a:cubicBezTo>
                <a:lnTo>
                  <a:pt x="1609637" y="1959146"/>
                </a:lnTo>
                <a:cubicBezTo>
                  <a:pt x="1609637" y="1976280"/>
                  <a:pt x="1602830" y="1992712"/>
                  <a:pt x="1590714" y="2004828"/>
                </a:cubicBezTo>
                <a:cubicBezTo>
                  <a:pt x="1578599" y="2016944"/>
                  <a:pt x="1562166" y="2023751"/>
                  <a:pt x="1545032" y="2023751"/>
                </a:cubicBezTo>
                <a:lnTo>
                  <a:pt x="64605" y="2023751"/>
                </a:lnTo>
                <a:cubicBezTo>
                  <a:pt x="47471" y="2023751"/>
                  <a:pt x="31038" y="2016944"/>
                  <a:pt x="18922" y="2004828"/>
                </a:cubicBezTo>
                <a:cubicBezTo>
                  <a:pt x="6807" y="1992712"/>
                  <a:pt x="0" y="1976280"/>
                  <a:pt x="0" y="1959146"/>
                </a:cubicBezTo>
                <a:lnTo>
                  <a:pt x="0" y="64605"/>
                </a:lnTo>
                <a:cubicBezTo>
                  <a:pt x="0" y="47471"/>
                  <a:pt x="6807" y="31038"/>
                  <a:pt x="18922" y="18922"/>
                </a:cubicBezTo>
                <a:cubicBezTo>
                  <a:pt x="31038" y="6807"/>
                  <a:pt x="47471" y="0"/>
                  <a:pt x="64605" y="0"/>
                </a:cubicBezTo>
                <a:close/>
              </a:path>
            </a:pathLst>
          </a:custGeom>
          <a:noFill/>
          <a:ln>
            <a:solidFill>
              <a:schemeClr val="tx1"/>
            </a:solidFill>
          </a:ln>
        </p:spPr>
        <p:txBody>
          <a:bodyPr/>
          <a:lstStyle/>
          <a:p>
            <a:endParaRPr lang="en-GB" sz="1200"/>
          </a:p>
        </p:txBody>
      </p:sp>
      <p:sp>
        <p:nvSpPr>
          <p:cNvPr id="3" name="Freeform 3">
            <a:extLst>
              <a:ext uri="{FF2B5EF4-FFF2-40B4-BE49-F238E27FC236}">
                <a16:creationId xmlns:a16="http://schemas.microsoft.com/office/drawing/2014/main" id="{A902CC84-3136-F468-E3AA-54D34DEC9B6B}"/>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4"/>
            <a:stretch>
              <a:fillRect/>
            </a:stretch>
          </a:blipFill>
        </p:spPr>
        <p:txBody>
          <a:bodyPr/>
          <a:lstStyle/>
          <a:p>
            <a:endParaRPr lang="en-GB"/>
          </a:p>
        </p:txBody>
      </p:sp>
      <p:sp>
        <p:nvSpPr>
          <p:cNvPr id="4" name="AutoShape 4">
            <a:extLst>
              <a:ext uri="{FF2B5EF4-FFF2-40B4-BE49-F238E27FC236}">
                <a16:creationId xmlns:a16="http://schemas.microsoft.com/office/drawing/2014/main" id="{465AEFE7-D9E1-0DF0-25C9-09C2586A3E45}"/>
              </a:ext>
            </a:extLst>
          </p:cNvPr>
          <p:cNvSpPr/>
          <p:nvPr/>
        </p:nvSpPr>
        <p:spPr>
          <a:xfrm>
            <a:off x="1186220" y="3535542"/>
            <a:ext cx="7751149" cy="0"/>
          </a:xfrm>
          <a:prstGeom prst="line">
            <a:avLst/>
          </a:prstGeom>
          <a:ln w="19050" cap="flat">
            <a:solidFill>
              <a:srgbClr val="15843E"/>
            </a:solidFill>
            <a:prstDash val="solid"/>
            <a:headEnd type="none" w="sm" len="sm"/>
            <a:tailEnd type="none" w="sm" len="sm"/>
          </a:ln>
        </p:spPr>
        <p:txBody>
          <a:bodyPr/>
          <a:lstStyle/>
          <a:p>
            <a:endParaRPr lang="en-GB"/>
          </a:p>
        </p:txBody>
      </p:sp>
      <p:sp>
        <p:nvSpPr>
          <p:cNvPr id="8" name="TextBox 8">
            <a:extLst>
              <a:ext uri="{FF2B5EF4-FFF2-40B4-BE49-F238E27FC236}">
                <a16:creationId xmlns:a16="http://schemas.microsoft.com/office/drawing/2014/main" id="{0AA2AF84-1D35-DFFE-51FC-23F262D142EA}"/>
              </a:ext>
            </a:extLst>
          </p:cNvPr>
          <p:cNvSpPr txBox="1"/>
          <p:nvPr/>
        </p:nvSpPr>
        <p:spPr>
          <a:xfrm>
            <a:off x="1134746" y="2363490"/>
            <a:ext cx="10371454" cy="1179810"/>
          </a:xfrm>
          <a:prstGeom prst="rect">
            <a:avLst/>
          </a:prstGeom>
        </p:spPr>
        <p:txBody>
          <a:bodyPr lIns="0" tIns="0" rIns="0" bIns="0" rtlCol="0" anchor="t">
            <a:spAutoFit/>
          </a:bodyPr>
          <a:lstStyle/>
          <a:p>
            <a:pPr algn="l">
              <a:lnSpc>
                <a:spcPts val="9200"/>
              </a:lnSpc>
            </a:pPr>
            <a:r>
              <a:rPr lang="en-US" sz="8000" b="1">
                <a:solidFill>
                  <a:srgbClr val="15843E"/>
                </a:solidFill>
                <a:latin typeface="Arial Bold"/>
                <a:ea typeface="Arial Bold"/>
                <a:cs typeface="Arial Bold"/>
                <a:sym typeface="Arial Bold"/>
              </a:rPr>
              <a:t>Methodology</a:t>
            </a:r>
          </a:p>
        </p:txBody>
      </p:sp>
      <p:sp>
        <p:nvSpPr>
          <p:cNvPr id="11" name="TextBox 14">
            <a:extLst>
              <a:ext uri="{FF2B5EF4-FFF2-40B4-BE49-F238E27FC236}">
                <a16:creationId xmlns:a16="http://schemas.microsoft.com/office/drawing/2014/main" id="{39271802-64F9-AE03-F6D9-5D888429ABDF}"/>
              </a:ext>
            </a:extLst>
          </p:cNvPr>
          <p:cNvSpPr txBox="1"/>
          <p:nvPr/>
        </p:nvSpPr>
        <p:spPr>
          <a:xfrm>
            <a:off x="1306426" y="5034320"/>
            <a:ext cx="8276159" cy="4985980"/>
          </a:xfrm>
          <a:prstGeom prst="rect">
            <a:avLst/>
          </a:prstGeom>
        </p:spPr>
        <p:txBody>
          <a:bodyPr wrap="square" lIns="0" tIns="0" rIns="0" bIns="0" rtlCol="0" anchor="t">
            <a:spAutoFit/>
          </a:bodyPr>
          <a:lstStyle/>
          <a:p>
            <a:endParaRPr lang="en-US" b="1">
              <a:solidFill>
                <a:srgbClr val="083519"/>
              </a:solidFill>
              <a:latin typeface="Arial" panose="020B0604020202020204" pitchFamily="34" charset="0"/>
              <a:cs typeface="Arial" panose="020B0604020202020204" pitchFamily="34" charset="0"/>
            </a:endParaRPr>
          </a:p>
          <a:p>
            <a:r>
              <a:rPr lang="en-US" b="1">
                <a:solidFill>
                  <a:srgbClr val="083519"/>
                </a:solidFill>
                <a:latin typeface="Arial" panose="020B0604020202020204" pitchFamily="34" charset="0"/>
                <a:cs typeface="Arial" panose="020B0604020202020204" pitchFamily="34" charset="0"/>
              </a:rPr>
              <a:t>4x 30-minute online interviews with London TravelWatch’s key stakeholders in the urban planning, transport and civil infrastructure sector.</a:t>
            </a:r>
          </a:p>
          <a:p>
            <a:endParaRPr lang="en-US">
              <a:solidFill>
                <a:srgbClr val="083519"/>
              </a:solidFill>
              <a:latin typeface="Arial" panose="020B0604020202020204" pitchFamily="34" charset="0"/>
              <a:cs typeface="Arial" panose="020B0604020202020204" pitchFamily="34" charset="0"/>
            </a:endParaRPr>
          </a:p>
          <a:p>
            <a:r>
              <a:rPr lang="en-GB" b="1">
                <a:solidFill>
                  <a:srgbClr val="083519"/>
                </a:solidFill>
                <a:latin typeface="Arial" panose="020B0604020202020204" pitchFamily="34" charset="0"/>
                <a:cs typeface="Arial" panose="020B0604020202020204" pitchFamily="34" charset="0"/>
              </a:rPr>
              <a:t>These interviews helped to:</a:t>
            </a:r>
          </a:p>
          <a:p>
            <a:r>
              <a:rPr lang="en-US">
                <a:solidFill>
                  <a:srgbClr val="083519"/>
                </a:solidFill>
                <a:latin typeface="Arial" panose="020B0604020202020204" pitchFamily="34" charset="0"/>
                <a:cs typeface="Arial" panose="020B0604020202020204" pitchFamily="34" charset="0"/>
              </a:rPr>
              <a:t>• Identify strategic priorities and pain points across the transport and urban </a:t>
            </a:r>
            <a:r>
              <a:rPr lang="en-GB">
                <a:solidFill>
                  <a:srgbClr val="083519"/>
                </a:solidFill>
                <a:latin typeface="Arial" panose="020B0604020202020204" pitchFamily="34" charset="0"/>
                <a:cs typeface="Arial" panose="020B0604020202020204" pitchFamily="34" charset="0"/>
              </a:rPr>
              <a:t>mobility system.</a:t>
            </a:r>
          </a:p>
          <a:p>
            <a:r>
              <a:rPr lang="en-US">
                <a:solidFill>
                  <a:srgbClr val="083519"/>
                </a:solidFill>
                <a:latin typeface="Arial" panose="020B0604020202020204" pitchFamily="34" charset="0"/>
                <a:cs typeface="Arial" panose="020B0604020202020204" pitchFamily="34" charset="0"/>
              </a:rPr>
              <a:t>• Understand what policy-makers and advocacy groups see as key gaps in </a:t>
            </a:r>
            <a:r>
              <a:rPr lang="en-GB">
                <a:solidFill>
                  <a:srgbClr val="083519"/>
                </a:solidFill>
                <a:latin typeface="Arial" panose="020B0604020202020204" pitchFamily="34" charset="0"/>
                <a:cs typeface="Arial" panose="020B0604020202020204" pitchFamily="34" charset="0"/>
              </a:rPr>
              <a:t>Londoners' street experiences.</a:t>
            </a:r>
          </a:p>
          <a:p>
            <a:r>
              <a:rPr lang="en-US">
                <a:solidFill>
                  <a:srgbClr val="083519"/>
                </a:solidFill>
                <a:latin typeface="Arial" panose="020B0604020202020204" pitchFamily="34" charset="0"/>
                <a:cs typeface="Arial" panose="020B0604020202020204" pitchFamily="34" charset="0"/>
              </a:rPr>
              <a:t>• Surface hypotheses and dimensions to test in the quantitative survey.</a:t>
            </a:r>
          </a:p>
          <a:p>
            <a:r>
              <a:rPr lang="en-US">
                <a:solidFill>
                  <a:srgbClr val="083519"/>
                </a:solidFill>
                <a:latin typeface="Arial" panose="020B0604020202020204" pitchFamily="34" charset="0"/>
                <a:cs typeface="Arial" panose="020B0604020202020204" pitchFamily="34" charset="0"/>
              </a:rPr>
              <a:t>• Align survey content with emerging policy, infrastructure priorities, and</a:t>
            </a:r>
          </a:p>
          <a:p>
            <a:r>
              <a:rPr lang="en-GB">
                <a:solidFill>
                  <a:srgbClr val="083519"/>
                </a:solidFill>
                <a:latin typeface="Arial" panose="020B0604020202020204" pitchFamily="34" charset="0"/>
                <a:cs typeface="Arial" panose="020B0604020202020204" pitchFamily="34" charset="0"/>
              </a:rPr>
              <a:t>lived reality.</a:t>
            </a:r>
          </a:p>
          <a:p>
            <a:endParaRPr lang="en-GB">
              <a:solidFill>
                <a:srgbClr val="083519"/>
              </a:solidFill>
              <a:latin typeface="Arial" panose="020B0604020202020204" pitchFamily="34" charset="0"/>
              <a:cs typeface="Arial" panose="020B0604020202020204" pitchFamily="34" charset="0"/>
            </a:endParaRPr>
          </a:p>
          <a:p>
            <a:r>
              <a:rPr lang="en-US">
                <a:solidFill>
                  <a:srgbClr val="083519"/>
                </a:solidFill>
                <a:latin typeface="Arial" panose="020B0604020202020204" pitchFamily="34" charset="0"/>
                <a:cs typeface="Arial" panose="020B0604020202020204" pitchFamily="34" charset="0"/>
              </a:rPr>
              <a:t>Analysis was then conducted to pull out key themes and findings to inform the survey at both the overall and subgroup level (e.g., people with disabilities, families with young children, inner and outer London), where relevant, to </a:t>
            </a:r>
            <a:r>
              <a:rPr lang="en-GB">
                <a:solidFill>
                  <a:srgbClr val="083519"/>
                </a:solidFill>
                <a:latin typeface="Arial" panose="020B0604020202020204" pitchFamily="34" charset="0"/>
                <a:cs typeface="Arial" panose="020B0604020202020204" pitchFamily="34" charset="0"/>
              </a:rPr>
              <a:t>highlight nuances in experience.</a:t>
            </a:r>
          </a:p>
          <a:p>
            <a:endParaRPr lang="en-US">
              <a:solidFill>
                <a:srgbClr val="083519"/>
              </a:solidFill>
              <a:latin typeface="Arial" panose="020B0604020202020204" pitchFamily="34" charset="0"/>
              <a:cs typeface="Arial" panose="020B0604020202020204" pitchFamily="34" charset="0"/>
            </a:endParaRPr>
          </a:p>
        </p:txBody>
      </p:sp>
      <p:sp>
        <p:nvSpPr>
          <p:cNvPr id="12" name="TextBox 15">
            <a:extLst>
              <a:ext uri="{FF2B5EF4-FFF2-40B4-BE49-F238E27FC236}">
                <a16:creationId xmlns:a16="http://schemas.microsoft.com/office/drawing/2014/main" id="{B1B32556-FA9D-68AE-9A0B-1C9F3E292D9A}"/>
              </a:ext>
            </a:extLst>
          </p:cNvPr>
          <p:cNvSpPr txBox="1"/>
          <p:nvPr/>
        </p:nvSpPr>
        <p:spPr>
          <a:xfrm>
            <a:off x="1278718" y="4541828"/>
            <a:ext cx="8009067" cy="369332"/>
          </a:xfrm>
          <a:prstGeom prst="rect">
            <a:avLst/>
          </a:prstGeom>
        </p:spPr>
        <p:txBody>
          <a:bodyPr wrap="square" lIns="0" tIns="0" rIns="0" bIns="0" rtlCol="0" anchor="t">
            <a:spAutoFit/>
          </a:bodyPr>
          <a:lstStyle/>
          <a:p>
            <a:pPr algn="l"/>
            <a:r>
              <a:rPr lang="en-US" sz="2400" b="1">
                <a:solidFill>
                  <a:srgbClr val="083519"/>
                </a:solidFill>
                <a:latin typeface="Arial Bold"/>
                <a:ea typeface="Arial Bold"/>
                <a:cs typeface="Arial Bold"/>
                <a:sym typeface="Arial Bold"/>
              </a:rPr>
              <a:t>Gathering strategic insights from stakeholders</a:t>
            </a:r>
          </a:p>
        </p:txBody>
      </p:sp>
      <p:sp>
        <p:nvSpPr>
          <p:cNvPr id="5" name="Freeform 3">
            <a:extLst>
              <a:ext uri="{FF2B5EF4-FFF2-40B4-BE49-F238E27FC236}">
                <a16:creationId xmlns:a16="http://schemas.microsoft.com/office/drawing/2014/main" id="{A3248776-F36D-6D44-854D-898A639F4CC4}"/>
              </a:ext>
            </a:extLst>
          </p:cNvPr>
          <p:cNvSpPr/>
          <p:nvPr/>
        </p:nvSpPr>
        <p:spPr>
          <a:xfrm>
            <a:off x="9965517" y="4414572"/>
            <a:ext cx="7305785" cy="5426264"/>
          </a:xfrm>
          <a:custGeom>
            <a:avLst/>
            <a:gdLst/>
            <a:ahLst/>
            <a:cxnLst/>
            <a:rect l="l" t="t" r="r" b="b"/>
            <a:pathLst>
              <a:path w="1609637" h="2023751">
                <a:moveTo>
                  <a:pt x="64605" y="0"/>
                </a:moveTo>
                <a:lnTo>
                  <a:pt x="1545032" y="0"/>
                </a:lnTo>
                <a:cubicBezTo>
                  <a:pt x="1562166" y="0"/>
                  <a:pt x="1578599" y="6807"/>
                  <a:pt x="1590714" y="18922"/>
                </a:cubicBezTo>
                <a:cubicBezTo>
                  <a:pt x="1602830" y="31038"/>
                  <a:pt x="1609637" y="47471"/>
                  <a:pt x="1609637" y="64605"/>
                </a:cubicBezTo>
                <a:lnTo>
                  <a:pt x="1609637" y="1959146"/>
                </a:lnTo>
                <a:cubicBezTo>
                  <a:pt x="1609637" y="1976280"/>
                  <a:pt x="1602830" y="1992712"/>
                  <a:pt x="1590714" y="2004828"/>
                </a:cubicBezTo>
                <a:cubicBezTo>
                  <a:pt x="1578599" y="2016944"/>
                  <a:pt x="1562166" y="2023751"/>
                  <a:pt x="1545032" y="2023751"/>
                </a:cubicBezTo>
                <a:lnTo>
                  <a:pt x="64605" y="2023751"/>
                </a:lnTo>
                <a:cubicBezTo>
                  <a:pt x="47471" y="2023751"/>
                  <a:pt x="31038" y="2016944"/>
                  <a:pt x="18922" y="2004828"/>
                </a:cubicBezTo>
                <a:cubicBezTo>
                  <a:pt x="6807" y="1992712"/>
                  <a:pt x="0" y="1976280"/>
                  <a:pt x="0" y="1959146"/>
                </a:cubicBezTo>
                <a:lnTo>
                  <a:pt x="0" y="64605"/>
                </a:lnTo>
                <a:cubicBezTo>
                  <a:pt x="0" y="47471"/>
                  <a:pt x="6807" y="31038"/>
                  <a:pt x="18922" y="18922"/>
                </a:cubicBezTo>
                <a:cubicBezTo>
                  <a:pt x="31038" y="6807"/>
                  <a:pt x="47471" y="0"/>
                  <a:pt x="64605" y="0"/>
                </a:cubicBezTo>
                <a:close/>
              </a:path>
            </a:pathLst>
          </a:custGeom>
          <a:noFill/>
          <a:ln>
            <a:solidFill>
              <a:schemeClr val="tx1"/>
            </a:solidFill>
          </a:ln>
        </p:spPr>
        <p:txBody>
          <a:bodyPr/>
          <a:lstStyle/>
          <a:p>
            <a:endParaRPr lang="en-GB" sz="1200"/>
          </a:p>
        </p:txBody>
      </p:sp>
      <p:sp>
        <p:nvSpPr>
          <p:cNvPr id="7" name="TextBox 14">
            <a:extLst>
              <a:ext uri="{FF2B5EF4-FFF2-40B4-BE49-F238E27FC236}">
                <a16:creationId xmlns:a16="http://schemas.microsoft.com/office/drawing/2014/main" id="{88505A51-D7CB-0F72-36B5-E79538BDD0AE}"/>
              </a:ext>
            </a:extLst>
          </p:cNvPr>
          <p:cNvSpPr txBox="1"/>
          <p:nvPr/>
        </p:nvSpPr>
        <p:spPr>
          <a:xfrm>
            <a:off x="10260317" y="5338725"/>
            <a:ext cx="6656083" cy="4154984"/>
          </a:xfrm>
          <a:prstGeom prst="rect">
            <a:avLst/>
          </a:prstGeom>
        </p:spPr>
        <p:txBody>
          <a:bodyPr wrap="square" lIns="0" tIns="0" rIns="0" bIns="0" rtlCol="0" anchor="t">
            <a:spAutoFit/>
          </a:bodyPr>
          <a:lstStyle/>
          <a:p>
            <a:r>
              <a:rPr lang="en-US" b="1">
                <a:solidFill>
                  <a:srgbClr val="083519"/>
                </a:solidFill>
                <a:latin typeface="Arial" panose="020B0604020202020204" pitchFamily="34" charset="0"/>
                <a:cs typeface="Arial" panose="020B0604020202020204" pitchFamily="34" charset="0"/>
              </a:rPr>
              <a:t>A 15-question survey conducted with 1,003 Londoners aged 18+ via </a:t>
            </a:r>
            <a:r>
              <a:rPr lang="en-US" b="1" err="1">
                <a:solidFill>
                  <a:srgbClr val="083519"/>
                </a:solidFill>
                <a:latin typeface="Arial" panose="020B0604020202020204" pitchFamily="34" charset="0"/>
                <a:cs typeface="Arial" panose="020B0604020202020204" pitchFamily="34" charset="0"/>
              </a:rPr>
              <a:t>Yonder’s</a:t>
            </a:r>
            <a:r>
              <a:rPr lang="en-US" b="1">
                <a:solidFill>
                  <a:srgbClr val="083519"/>
                </a:solidFill>
                <a:latin typeface="Arial" panose="020B0604020202020204" pitchFamily="34" charset="0"/>
                <a:cs typeface="Arial" panose="020B0604020202020204" pitchFamily="34" charset="0"/>
              </a:rPr>
              <a:t> online London Omnibus.</a:t>
            </a:r>
          </a:p>
          <a:p>
            <a:endParaRPr lang="en-US">
              <a:solidFill>
                <a:srgbClr val="083519"/>
              </a:solidFill>
              <a:latin typeface="Arial" panose="020B0604020202020204" pitchFamily="34" charset="0"/>
              <a:cs typeface="Arial" panose="020B0604020202020204" pitchFamily="34" charset="0"/>
            </a:endParaRPr>
          </a:p>
          <a:p>
            <a:r>
              <a:rPr lang="en-US">
                <a:solidFill>
                  <a:srgbClr val="083519"/>
                </a:solidFill>
                <a:latin typeface="Arial" panose="020B0604020202020204" pitchFamily="34" charset="0"/>
                <a:cs typeface="Arial" panose="020B0604020202020204" pitchFamily="34" charset="0"/>
              </a:rPr>
              <a:t>• Fieldwork was conducted between 4th and 9th July 2025.</a:t>
            </a:r>
          </a:p>
          <a:p>
            <a:r>
              <a:rPr lang="en-US">
                <a:solidFill>
                  <a:srgbClr val="083519"/>
                </a:solidFill>
                <a:latin typeface="Arial" panose="020B0604020202020204" pitchFamily="34" charset="0"/>
                <a:cs typeface="Arial" panose="020B0604020202020204" pitchFamily="34" charset="0"/>
              </a:rPr>
              <a:t>• Quotas set on London region, age, ethnicity and gender.</a:t>
            </a:r>
          </a:p>
          <a:p>
            <a:r>
              <a:rPr lang="en-US">
                <a:solidFill>
                  <a:srgbClr val="083519"/>
                </a:solidFill>
                <a:latin typeface="Arial" panose="020B0604020202020204" pitchFamily="34" charset="0"/>
                <a:cs typeface="Arial" panose="020B0604020202020204" pitchFamily="34" charset="0"/>
              </a:rPr>
              <a:t>• Post-field weighting on the London population’s age, gender, region, ethnicity, working status and home ownership.</a:t>
            </a:r>
          </a:p>
          <a:p>
            <a:r>
              <a:rPr lang="en-US">
                <a:solidFill>
                  <a:srgbClr val="083519"/>
                </a:solidFill>
                <a:latin typeface="Arial" panose="020B0604020202020204" pitchFamily="34" charset="0"/>
                <a:cs typeface="Arial" panose="020B0604020202020204" pitchFamily="34" charset="0"/>
              </a:rPr>
              <a:t>• Data was overlaid with the Index of Multiple Deprivation which is a composite measure of relative deprivation across income, employment, education, health, crime, housing and environment to explore how experiences vary by socio-economic need.</a:t>
            </a:r>
          </a:p>
          <a:p>
            <a:endParaRPr lang="en-US">
              <a:solidFill>
                <a:srgbClr val="083519"/>
              </a:solidFill>
              <a:latin typeface="Arial" panose="020B0604020202020204" pitchFamily="34" charset="0"/>
              <a:cs typeface="Arial" panose="020B0604020202020204" pitchFamily="34" charset="0"/>
            </a:endParaRPr>
          </a:p>
          <a:p>
            <a:r>
              <a:rPr lang="en-US">
                <a:solidFill>
                  <a:srgbClr val="083519"/>
                </a:solidFill>
                <a:latin typeface="Arial" panose="020B0604020202020204" pitchFamily="34" charset="0"/>
                <a:cs typeface="Arial" panose="020B0604020202020204" pitchFamily="34" charset="0"/>
              </a:rPr>
              <a:t>Analysis has been conducted at both an overall and subgroup level, calling out significant differences (at 95 percent confidence).</a:t>
            </a:r>
          </a:p>
        </p:txBody>
      </p:sp>
      <p:sp>
        <p:nvSpPr>
          <p:cNvPr id="9" name="TextBox 15">
            <a:extLst>
              <a:ext uri="{FF2B5EF4-FFF2-40B4-BE49-F238E27FC236}">
                <a16:creationId xmlns:a16="http://schemas.microsoft.com/office/drawing/2014/main" id="{EE91FD2D-0888-046B-5A45-35C9BF016F35}"/>
              </a:ext>
            </a:extLst>
          </p:cNvPr>
          <p:cNvSpPr txBox="1"/>
          <p:nvPr/>
        </p:nvSpPr>
        <p:spPr>
          <a:xfrm>
            <a:off x="10278933" y="4541828"/>
            <a:ext cx="6924785" cy="738664"/>
          </a:xfrm>
          <a:prstGeom prst="rect">
            <a:avLst/>
          </a:prstGeom>
        </p:spPr>
        <p:txBody>
          <a:bodyPr wrap="square" lIns="0" tIns="0" rIns="0" bIns="0" rtlCol="0" anchor="t">
            <a:spAutoFit/>
          </a:bodyPr>
          <a:lstStyle/>
          <a:p>
            <a:pPr algn="l"/>
            <a:r>
              <a:rPr lang="en-US" sz="2400" b="1">
                <a:solidFill>
                  <a:srgbClr val="083519"/>
                </a:solidFill>
                <a:latin typeface="Arial Bold"/>
                <a:ea typeface="Arial Bold"/>
                <a:cs typeface="Arial Bold"/>
                <a:sym typeface="Arial Bold"/>
              </a:rPr>
              <a:t>Understanding Londoners’ walking and wheeling experiences</a:t>
            </a:r>
          </a:p>
        </p:txBody>
      </p:sp>
      <p:sp>
        <p:nvSpPr>
          <p:cNvPr id="10" name="TextBox 15">
            <a:extLst>
              <a:ext uri="{FF2B5EF4-FFF2-40B4-BE49-F238E27FC236}">
                <a16:creationId xmlns:a16="http://schemas.microsoft.com/office/drawing/2014/main" id="{6F2BBE40-AAB0-9039-D7B6-39FD24A3ABCA}"/>
              </a:ext>
            </a:extLst>
          </p:cNvPr>
          <p:cNvSpPr txBox="1"/>
          <p:nvPr/>
        </p:nvSpPr>
        <p:spPr>
          <a:xfrm>
            <a:off x="1134746" y="3889057"/>
            <a:ext cx="8009067" cy="492443"/>
          </a:xfrm>
          <a:prstGeom prst="rect">
            <a:avLst/>
          </a:prstGeom>
        </p:spPr>
        <p:txBody>
          <a:bodyPr wrap="square" lIns="0" tIns="0" rIns="0" bIns="0" rtlCol="0" anchor="t">
            <a:spAutoFit/>
          </a:bodyPr>
          <a:lstStyle/>
          <a:p>
            <a:pPr marL="342900" indent="-342900" algn="l">
              <a:buAutoNum type="arabicPeriod"/>
            </a:pPr>
            <a:r>
              <a:rPr lang="en-US" sz="3200" b="1">
                <a:solidFill>
                  <a:schemeClr val="tx2"/>
                </a:solidFill>
                <a:latin typeface="Arial Bold"/>
                <a:ea typeface="Arial Bold"/>
                <a:cs typeface="Arial Bold"/>
                <a:sym typeface="Arial Bold"/>
              </a:rPr>
              <a:t>Qualitative research</a:t>
            </a:r>
            <a:endParaRPr lang="en-US" sz="2400" b="1">
              <a:solidFill>
                <a:schemeClr val="tx2"/>
              </a:solidFill>
              <a:latin typeface="Arial Bold"/>
              <a:ea typeface="Arial Bold"/>
              <a:cs typeface="Arial Bold"/>
              <a:sym typeface="Arial Bold"/>
            </a:endParaRPr>
          </a:p>
        </p:txBody>
      </p:sp>
      <p:sp>
        <p:nvSpPr>
          <p:cNvPr id="14" name="TextBox 15">
            <a:extLst>
              <a:ext uri="{FF2B5EF4-FFF2-40B4-BE49-F238E27FC236}">
                <a16:creationId xmlns:a16="http://schemas.microsoft.com/office/drawing/2014/main" id="{7A062BA6-810E-2A2C-254F-E76923A5604A}"/>
              </a:ext>
            </a:extLst>
          </p:cNvPr>
          <p:cNvSpPr txBox="1"/>
          <p:nvPr/>
        </p:nvSpPr>
        <p:spPr>
          <a:xfrm>
            <a:off x="10058400" y="3889057"/>
            <a:ext cx="8009067" cy="492443"/>
          </a:xfrm>
          <a:prstGeom prst="rect">
            <a:avLst/>
          </a:prstGeom>
        </p:spPr>
        <p:txBody>
          <a:bodyPr wrap="square" lIns="0" tIns="0" rIns="0" bIns="0" rtlCol="0" anchor="t">
            <a:spAutoFit/>
          </a:bodyPr>
          <a:lstStyle/>
          <a:p>
            <a:pPr algn="l"/>
            <a:r>
              <a:rPr lang="en-US" sz="3200" b="1">
                <a:solidFill>
                  <a:schemeClr val="tx2"/>
                </a:solidFill>
                <a:latin typeface="Arial Bold"/>
                <a:ea typeface="Arial Bold"/>
                <a:cs typeface="Arial Bold"/>
                <a:sym typeface="Arial Bold"/>
              </a:rPr>
              <a:t>2. Quantitative</a:t>
            </a:r>
            <a:r>
              <a:rPr lang="en-US" sz="2400" b="1">
                <a:solidFill>
                  <a:schemeClr val="tx2"/>
                </a:solidFill>
                <a:latin typeface="Arial Bold"/>
                <a:ea typeface="Arial Bold"/>
                <a:cs typeface="Arial Bold"/>
                <a:sym typeface="Arial Bold"/>
              </a:rPr>
              <a:t> </a:t>
            </a:r>
            <a:r>
              <a:rPr lang="en-US" sz="3200" b="1">
                <a:solidFill>
                  <a:schemeClr val="tx2"/>
                </a:solidFill>
                <a:latin typeface="Arial Bold"/>
                <a:ea typeface="Arial Bold"/>
                <a:cs typeface="Arial Bold"/>
                <a:sym typeface="Arial Bold"/>
              </a:rPr>
              <a:t>survey</a:t>
            </a:r>
            <a:endParaRPr lang="en-US" b="1">
              <a:solidFill>
                <a:schemeClr val="tx2"/>
              </a:solidFill>
              <a:latin typeface="Arial Bold"/>
              <a:ea typeface="Arial Bold"/>
              <a:cs typeface="Arial Bold"/>
              <a:sym typeface="Arial Bold"/>
            </a:endParaRPr>
          </a:p>
        </p:txBody>
      </p:sp>
    </p:spTree>
    <p:extLst>
      <p:ext uri="{BB962C8B-B14F-4D97-AF65-F5344CB8AC3E}">
        <p14:creationId xmlns:p14="http://schemas.microsoft.com/office/powerpoint/2010/main" val="268476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353386"/>
            <a:ext cx="5219700" cy="3009316"/>
            <a:chOff x="0" y="-86481"/>
            <a:chExt cx="1343957" cy="1471298"/>
          </a:xfrm>
          <a:solidFill>
            <a:schemeClr val="bg1"/>
          </a:solidFill>
        </p:grpSpPr>
        <p:sp>
          <p:nvSpPr>
            <p:cNvPr id="3" name="Freeform 3"/>
            <p:cNvSpPr/>
            <p:nvPr/>
          </p:nvSpPr>
          <p:spPr>
            <a:xfrm>
              <a:off x="0" y="-86481"/>
              <a:ext cx="1343957" cy="1471298"/>
            </a:xfrm>
            <a:custGeom>
              <a:avLst/>
              <a:gdLst/>
              <a:ahLst/>
              <a:cxnLst/>
              <a:rect l="l" t="t" r="r" b="b"/>
              <a:pathLst>
                <a:path w="1343957" h="1384816">
                  <a:moveTo>
                    <a:pt x="0" y="0"/>
                  </a:moveTo>
                  <a:lnTo>
                    <a:pt x="1343957" y="0"/>
                  </a:lnTo>
                  <a:lnTo>
                    <a:pt x="1343957" y="1384816"/>
                  </a:lnTo>
                  <a:lnTo>
                    <a:pt x="0" y="1384816"/>
                  </a:lnTo>
                  <a:close/>
                </a:path>
              </a:pathLst>
            </a:custGeom>
            <a:grpFill/>
            <a:ln>
              <a:solidFill>
                <a:srgbClr val="15843E"/>
              </a:solidFill>
            </a:ln>
          </p:spPr>
          <p:txBody>
            <a:bodyPr/>
            <a:lstStyle/>
            <a:p>
              <a:endParaRPr lang="en-GB"/>
            </a:p>
          </p:txBody>
        </p:sp>
        <p:sp>
          <p:nvSpPr>
            <p:cNvPr id="4" name="TextBox 4"/>
            <p:cNvSpPr txBox="1"/>
            <p:nvPr/>
          </p:nvSpPr>
          <p:spPr>
            <a:xfrm>
              <a:off x="0" y="-85725"/>
              <a:ext cx="1343957" cy="1470541"/>
            </a:xfrm>
            <a:prstGeom prst="rect">
              <a:avLst/>
            </a:prstGeom>
            <a:grpFill/>
            <a:ln>
              <a:solidFill>
                <a:srgbClr val="15843E"/>
              </a:solidFill>
            </a:ln>
          </p:spPr>
          <p:txBody>
            <a:bodyPr lIns="50800" tIns="50800" rIns="50800" bIns="50800" rtlCol="0" anchor="ctr"/>
            <a:lstStyle/>
            <a:p>
              <a:pPr algn="ctr">
                <a:lnSpc>
                  <a:spcPts val="2800"/>
                </a:lnSpc>
              </a:pPr>
              <a:endParaRPr/>
            </a:p>
          </p:txBody>
        </p:sp>
      </p:grpSp>
      <p:sp>
        <p:nvSpPr>
          <p:cNvPr id="11" name="Freeform 11"/>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2"/>
            <a:stretch>
              <a:fillRect/>
            </a:stretch>
          </a:blipFill>
        </p:spPr>
        <p:txBody>
          <a:bodyPr/>
          <a:lstStyle/>
          <a:p>
            <a:endParaRPr lang="en-GB"/>
          </a:p>
        </p:txBody>
      </p:sp>
      <p:sp>
        <p:nvSpPr>
          <p:cNvPr id="15" name="TextBox 15"/>
          <p:cNvSpPr txBox="1"/>
          <p:nvPr/>
        </p:nvSpPr>
        <p:spPr>
          <a:xfrm>
            <a:off x="1380982" y="3534818"/>
            <a:ext cx="4503727" cy="276999"/>
          </a:xfrm>
          <a:prstGeom prst="rect">
            <a:avLst/>
          </a:prstGeom>
        </p:spPr>
        <p:txBody>
          <a:bodyPr wrap="square" lIns="0" tIns="0" rIns="0" bIns="0" rtlCol="0" anchor="t">
            <a:spAutoFit/>
          </a:bodyPr>
          <a:lstStyle/>
          <a:p>
            <a:r>
              <a:rPr lang="en-US" b="1">
                <a:solidFill>
                  <a:srgbClr val="083519"/>
                </a:solidFill>
                <a:latin typeface="Arial" panose="020B0604020202020204" pitchFamily="34" charset="0"/>
                <a:cs typeface="Arial" panose="020B0604020202020204" pitchFamily="34" charset="0"/>
              </a:rPr>
              <a:t>Walking is integral to daily life in London</a:t>
            </a:r>
            <a:endParaRPr lang="en-US">
              <a:solidFill>
                <a:srgbClr val="083519"/>
              </a:solidFill>
              <a:latin typeface="Arial" panose="020B0604020202020204" pitchFamily="34" charset="0"/>
              <a:cs typeface="Arial" panose="020B0604020202020204" pitchFamily="34" charset="0"/>
            </a:endParaRPr>
          </a:p>
        </p:txBody>
      </p:sp>
      <p:sp>
        <p:nvSpPr>
          <p:cNvPr id="16" name="TextBox 16"/>
          <p:cNvSpPr txBox="1"/>
          <p:nvPr/>
        </p:nvSpPr>
        <p:spPr>
          <a:xfrm>
            <a:off x="1169693" y="3929541"/>
            <a:ext cx="4926307" cy="2154436"/>
          </a:xfrm>
          <a:prstGeom prst="rect">
            <a:avLst/>
          </a:prstGeom>
        </p:spPr>
        <p:txBody>
          <a:bodyPr wrap="square" lIns="0" tIns="0" rIns="0" bIns="0" rtlCol="0" anchor="t">
            <a:spAutoFit/>
          </a:bodyPr>
          <a:lstStyle/>
          <a:p>
            <a:pPr algn="ctr"/>
            <a:r>
              <a:rPr lang="en-US" sz="1400">
                <a:solidFill>
                  <a:srgbClr val="15843E"/>
                </a:solidFill>
                <a:latin typeface="Arial"/>
                <a:ea typeface="Arial"/>
                <a:cs typeface="Arial"/>
                <a:sym typeface="Arial"/>
              </a:rPr>
              <a:t>Walking is the most common way Londoners get around. Two-thirds walk regularly, and is particularly common among younger, wealthier, and ethnically diverse Londoners. In the past six months, 12% of Londoners have wheeled using wheelchairs, mobility aids, or buggies with higher rates among parents, people living in Central London, and those with eyesight conditions. One in four Londoners carry additional items such as pushchairs, trolleys, or luggage, with this being most common among disabled people, parents, and those in Inner London.</a:t>
            </a:r>
          </a:p>
        </p:txBody>
      </p:sp>
      <p:sp>
        <p:nvSpPr>
          <p:cNvPr id="17" name="TextBox 17"/>
          <p:cNvSpPr txBox="1"/>
          <p:nvPr/>
        </p:nvSpPr>
        <p:spPr>
          <a:xfrm>
            <a:off x="1028700" y="2036942"/>
            <a:ext cx="10371454" cy="1179810"/>
          </a:xfrm>
          <a:prstGeom prst="rect">
            <a:avLst/>
          </a:prstGeom>
        </p:spPr>
        <p:txBody>
          <a:bodyPr lIns="0" tIns="0" rIns="0" bIns="0" rtlCol="0" anchor="t">
            <a:spAutoFit/>
          </a:bodyPr>
          <a:lstStyle/>
          <a:p>
            <a:pPr algn="l">
              <a:lnSpc>
                <a:spcPts val="9200"/>
              </a:lnSpc>
            </a:pPr>
            <a:r>
              <a:rPr lang="en-US" sz="8000" b="1">
                <a:solidFill>
                  <a:srgbClr val="15843E"/>
                </a:solidFill>
                <a:latin typeface="Arial Bold"/>
                <a:ea typeface="Arial Bold"/>
                <a:cs typeface="Arial Bold"/>
                <a:sym typeface="Arial Bold"/>
              </a:rPr>
              <a:t>Key findings</a:t>
            </a:r>
          </a:p>
        </p:txBody>
      </p:sp>
      <p:grpSp>
        <p:nvGrpSpPr>
          <p:cNvPr id="22" name="Group 2">
            <a:extLst>
              <a:ext uri="{FF2B5EF4-FFF2-40B4-BE49-F238E27FC236}">
                <a16:creationId xmlns:a16="http://schemas.microsoft.com/office/drawing/2014/main" id="{0E422EEC-F2EA-7608-029C-4FC7E6BC9061}"/>
              </a:ext>
            </a:extLst>
          </p:cNvPr>
          <p:cNvGrpSpPr/>
          <p:nvPr/>
        </p:nvGrpSpPr>
        <p:grpSpPr>
          <a:xfrm>
            <a:off x="6600682" y="3338868"/>
            <a:ext cx="5438920" cy="3023832"/>
            <a:chOff x="0" y="-93579"/>
            <a:chExt cx="1343957" cy="1478395"/>
          </a:xfrm>
          <a:solidFill>
            <a:schemeClr val="bg1"/>
          </a:solidFill>
        </p:grpSpPr>
        <p:sp>
          <p:nvSpPr>
            <p:cNvPr id="23" name="Freeform 3">
              <a:extLst>
                <a:ext uri="{FF2B5EF4-FFF2-40B4-BE49-F238E27FC236}">
                  <a16:creationId xmlns:a16="http://schemas.microsoft.com/office/drawing/2014/main" id="{E6E145C4-841E-4314-E102-BAFD0207D3A4}"/>
                </a:ext>
              </a:extLst>
            </p:cNvPr>
            <p:cNvSpPr/>
            <p:nvPr/>
          </p:nvSpPr>
          <p:spPr>
            <a:xfrm>
              <a:off x="0" y="-93579"/>
              <a:ext cx="1343957" cy="1478395"/>
            </a:xfrm>
            <a:custGeom>
              <a:avLst/>
              <a:gdLst/>
              <a:ahLst/>
              <a:cxnLst/>
              <a:rect l="l" t="t" r="r" b="b"/>
              <a:pathLst>
                <a:path w="1343957" h="1384816">
                  <a:moveTo>
                    <a:pt x="0" y="0"/>
                  </a:moveTo>
                  <a:lnTo>
                    <a:pt x="1343957" y="0"/>
                  </a:lnTo>
                  <a:lnTo>
                    <a:pt x="1343957" y="1384816"/>
                  </a:lnTo>
                  <a:lnTo>
                    <a:pt x="0" y="1384816"/>
                  </a:lnTo>
                  <a:close/>
                </a:path>
              </a:pathLst>
            </a:custGeom>
            <a:grpFill/>
            <a:ln>
              <a:solidFill>
                <a:srgbClr val="15843E"/>
              </a:solidFill>
            </a:ln>
          </p:spPr>
          <p:txBody>
            <a:bodyPr/>
            <a:lstStyle/>
            <a:p>
              <a:pPr algn="ctr"/>
              <a:endParaRPr lang="en-GB"/>
            </a:p>
          </p:txBody>
        </p:sp>
        <p:sp>
          <p:nvSpPr>
            <p:cNvPr id="24" name="TextBox 4">
              <a:extLst>
                <a:ext uri="{FF2B5EF4-FFF2-40B4-BE49-F238E27FC236}">
                  <a16:creationId xmlns:a16="http://schemas.microsoft.com/office/drawing/2014/main" id="{170D1022-8602-E019-6044-CB74784A5097}"/>
                </a:ext>
              </a:extLst>
            </p:cNvPr>
            <p:cNvSpPr txBox="1"/>
            <p:nvPr/>
          </p:nvSpPr>
          <p:spPr>
            <a:xfrm>
              <a:off x="0" y="-85725"/>
              <a:ext cx="1343957" cy="1470541"/>
            </a:xfrm>
            <a:prstGeom prst="rect">
              <a:avLst/>
            </a:prstGeom>
            <a:grpFill/>
            <a:ln>
              <a:solidFill>
                <a:srgbClr val="15843E"/>
              </a:solidFill>
            </a:ln>
          </p:spPr>
          <p:txBody>
            <a:bodyPr lIns="50800" tIns="50800" rIns="50800" bIns="50800" rtlCol="0" anchor="ctr"/>
            <a:lstStyle/>
            <a:p>
              <a:pPr algn="ctr">
                <a:lnSpc>
                  <a:spcPts val="2800"/>
                </a:lnSpc>
              </a:pPr>
              <a:endParaRPr/>
            </a:p>
          </p:txBody>
        </p:sp>
      </p:grpSp>
      <p:grpSp>
        <p:nvGrpSpPr>
          <p:cNvPr id="27" name="Group 2">
            <a:extLst>
              <a:ext uri="{FF2B5EF4-FFF2-40B4-BE49-F238E27FC236}">
                <a16:creationId xmlns:a16="http://schemas.microsoft.com/office/drawing/2014/main" id="{CBA8B3CC-E8AF-069B-625D-2A66A6BF4C17}"/>
              </a:ext>
            </a:extLst>
          </p:cNvPr>
          <p:cNvGrpSpPr/>
          <p:nvPr/>
        </p:nvGrpSpPr>
        <p:grpSpPr>
          <a:xfrm>
            <a:off x="12391884" y="3338867"/>
            <a:ext cx="5119228" cy="3023833"/>
            <a:chOff x="0" y="-85725"/>
            <a:chExt cx="1343957" cy="1470541"/>
          </a:xfrm>
          <a:solidFill>
            <a:schemeClr val="bg1"/>
          </a:solidFill>
        </p:grpSpPr>
        <p:sp>
          <p:nvSpPr>
            <p:cNvPr id="28" name="Freeform 3">
              <a:extLst>
                <a:ext uri="{FF2B5EF4-FFF2-40B4-BE49-F238E27FC236}">
                  <a16:creationId xmlns:a16="http://schemas.microsoft.com/office/drawing/2014/main" id="{45A3BD3B-D121-539C-6424-267EBEAB7486}"/>
                </a:ext>
              </a:extLst>
            </p:cNvPr>
            <p:cNvSpPr/>
            <p:nvPr/>
          </p:nvSpPr>
          <p:spPr>
            <a:xfrm>
              <a:off x="0" y="-85725"/>
              <a:ext cx="1343957" cy="1470541"/>
            </a:xfrm>
            <a:custGeom>
              <a:avLst/>
              <a:gdLst/>
              <a:ahLst/>
              <a:cxnLst/>
              <a:rect l="l" t="t" r="r" b="b"/>
              <a:pathLst>
                <a:path w="1343957" h="1384816">
                  <a:moveTo>
                    <a:pt x="0" y="0"/>
                  </a:moveTo>
                  <a:lnTo>
                    <a:pt x="1343957" y="0"/>
                  </a:lnTo>
                  <a:lnTo>
                    <a:pt x="1343957" y="1384816"/>
                  </a:lnTo>
                  <a:lnTo>
                    <a:pt x="0" y="1384816"/>
                  </a:lnTo>
                  <a:close/>
                </a:path>
              </a:pathLst>
            </a:custGeom>
            <a:grpFill/>
            <a:ln>
              <a:solidFill>
                <a:srgbClr val="15843E"/>
              </a:solidFill>
            </a:ln>
          </p:spPr>
          <p:txBody>
            <a:bodyPr/>
            <a:lstStyle/>
            <a:p>
              <a:endParaRPr lang="en-GB"/>
            </a:p>
          </p:txBody>
        </p:sp>
        <p:sp>
          <p:nvSpPr>
            <p:cNvPr id="29" name="TextBox 4">
              <a:extLst>
                <a:ext uri="{FF2B5EF4-FFF2-40B4-BE49-F238E27FC236}">
                  <a16:creationId xmlns:a16="http://schemas.microsoft.com/office/drawing/2014/main" id="{AEC6F258-78A8-9753-BA2D-7E55C6509E14}"/>
                </a:ext>
              </a:extLst>
            </p:cNvPr>
            <p:cNvSpPr txBox="1"/>
            <p:nvPr/>
          </p:nvSpPr>
          <p:spPr>
            <a:xfrm>
              <a:off x="0" y="-85725"/>
              <a:ext cx="1343957" cy="1470541"/>
            </a:xfrm>
            <a:prstGeom prst="rect">
              <a:avLst/>
            </a:prstGeom>
            <a:grpFill/>
            <a:ln>
              <a:solidFill>
                <a:srgbClr val="15843E"/>
              </a:solidFill>
            </a:ln>
          </p:spPr>
          <p:txBody>
            <a:bodyPr lIns="50800" tIns="50800" rIns="50800" bIns="50800" rtlCol="0" anchor="ctr"/>
            <a:lstStyle/>
            <a:p>
              <a:pPr algn="ctr">
                <a:lnSpc>
                  <a:spcPts val="2800"/>
                </a:lnSpc>
              </a:pPr>
              <a:endParaRPr/>
            </a:p>
          </p:txBody>
        </p:sp>
      </p:grpSp>
      <p:grpSp>
        <p:nvGrpSpPr>
          <p:cNvPr id="32" name="Group 2">
            <a:extLst>
              <a:ext uri="{FF2B5EF4-FFF2-40B4-BE49-F238E27FC236}">
                <a16:creationId xmlns:a16="http://schemas.microsoft.com/office/drawing/2014/main" id="{09370A97-F861-2C47-0766-3B4B659373E5}"/>
              </a:ext>
            </a:extLst>
          </p:cNvPr>
          <p:cNvGrpSpPr/>
          <p:nvPr/>
        </p:nvGrpSpPr>
        <p:grpSpPr>
          <a:xfrm>
            <a:off x="1028700" y="6553782"/>
            <a:ext cx="5219700" cy="3009317"/>
            <a:chOff x="0" y="-85725"/>
            <a:chExt cx="1343957" cy="1470541"/>
          </a:xfrm>
          <a:solidFill>
            <a:schemeClr val="bg1"/>
          </a:solidFill>
        </p:grpSpPr>
        <p:sp>
          <p:nvSpPr>
            <p:cNvPr id="33" name="Freeform 3">
              <a:extLst>
                <a:ext uri="{FF2B5EF4-FFF2-40B4-BE49-F238E27FC236}">
                  <a16:creationId xmlns:a16="http://schemas.microsoft.com/office/drawing/2014/main" id="{C63DEB89-D938-C20C-5872-C41BE6D26865}"/>
                </a:ext>
              </a:extLst>
            </p:cNvPr>
            <p:cNvSpPr/>
            <p:nvPr/>
          </p:nvSpPr>
          <p:spPr>
            <a:xfrm>
              <a:off x="0" y="0"/>
              <a:ext cx="1343957" cy="1384816"/>
            </a:xfrm>
            <a:custGeom>
              <a:avLst/>
              <a:gdLst/>
              <a:ahLst/>
              <a:cxnLst/>
              <a:rect l="l" t="t" r="r" b="b"/>
              <a:pathLst>
                <a:path w="1343957" h="1384816">
                  <a:moveTo>
                    <a:pt x="0" y="0"/>
                  </a:moveTo>
                  <a:lnTo>
                    <a:pt x="1343957" y="0"/>
                  </a:lnTo>
                  <a:lnTo>
                    <a:pt x="1343957" y="1384816"/>
                  </a:lnTo>
                  <a:lnTo>
                    <a:pt x="0" y="1384816"/>
                  </a:lnTo>
                  <a:close/>
                </a:path>
              </a:pathLst>
            </a:custGeom>
            <a:grpFill/>
            <a:ln>
              <a:solidFill>
                <a:srgbClr val="15843E"/>
              </a:solidFill>
            </a:ln>
          </p:spPr>
          <p:txBody>
            <a:bodyPr/>
            <a:lstStyle/>
            <a:p>
              <a:endParaRPr lang="en-GB"/>
            </a:p>
          </p:txBody>
        </p:sp>
        <p:sp>
          <p:nvSpPr>
            <p:cNvPr id="34" name="TextBox 4">
              <a:extLst>
                <a:ext uri="{FF2B5EF4-FFF2-40B4-BE49-F238E27FC236}">
                  <a16:creationId xmlns:a16="http://schemas.microsoft.com/office/drawing/2014/main" id="{BB9851C4-9220-435F-62E4-B078FF952702}"/>
                </a:ext>
              </a:extLst>
            </p:cNvPr>
            <p:cNvSpPr txBox="1"/>
            <p:nvPr/>
          </p:nvSpPr>
          <p:spPr>
            <a:xfrm>
              <a:off x="0" y="-85725"/>
              <a:ext cx="1343957" cy="1470541"/>
            </a:xfrm>
            <a:prstGeom prst="rect">
              <a:avLst/>
            </a:prstGeom>
            <a:grpFill/>
            <a:ln>
              <a:solidFill>
                <a:srgbClr val="15843E"/>
              </a:solidFill>
            </a:ln>
          </p:spPr>
          <p:txBody>
            <a:bodyPr lIns="50800" tIns="50800" rIns="50800" bIns="50800" rtlCol="0" anchor="ctr"/>
            <a:lstStyle/>
            <a:p>
              <a:pPr algn="ctr">
                <a:lnSpc>
                  <a:spcPts val="2800"/>
                </a:lnSpc>
              </a:pPr>
              <a:endParaRPr/>
            </a:p>
          </p:txBody>
        </p:sp>
      </p:grpSp>
      <p:grpSp>
        <p:nvGrpSpPr>
          <p:cNvPr id="37" name="Group 2">
            <a:extLst>
              <a:ext uri="{FF2B5EF4-FFF2-40B4-BE49-F238E27FC236}">
                <a16:creationId xmlns:a16="http://schemas.microsoft.com/office/drawing/2014/main" id="{F11015E5-A58E-110B-6D62-53872239A11A}"/>
              </a:ext>
            </a:extLst>
          </p:cNvPr>
          <p:cNvGrpSpPr/>
          <p:nvPr/>
        </p:nvGrpSpPr>
        <p:grpSpPr>
          <a:xfrm>
            <a:off x="6600682" y="6570175"/>
            <a:ext cx="5438920" cy="2992924"/>
            <a:chOff x="0" y="-85725"/>
            <a:chExt cx="1343957" cy="1470541"/>
          </a:xfrm>
          <a:solidFill>
            <a:schemeClr val="bg1"/>
          </a:solidFill>
        </p:grpSpPr>
        <p:sp>
          <p:nvSpPr>
            <p:cNvPr id="38" name="Freeform 3">
              <a:extLst>
                <a:ext uri="{FF2B5EF4-FFF2-40B4-BE49-F238E27FC236}">
                  <a16:creationId xmlns:a16="http://schemas.microsoft.com/office/drawing/2014/main" id="{44344BC8-8C35-6836-7451-C3DBBC94DA22}"/>
                </a:ext>
              </a:extLst>
            </p:cNvPr>
            <p:cNvSpPr/>
            <p:nvPr/>
          </p:nvSpPr>
          <p:spPr>
            <a:xfrm>
              <a:off x="0" y="0"/>
              <a:ext cx="1343957" cy="1384816"/>
            </a:xfrm>
            <a:custGeom>
              <a:avLst/>
              <a:gdLst/>
              <a:ahLst/>
              <a:cxnLst/>
              <a:rect l="l" t="t" r="r" b="b"/>
              <a:pathLst>
                <a:path w="1343957" h="1384816">
                  <a:moveTo>
                    <a:pt x="0" y="0"/>
                  </a:moveTo>
                  <a:lnTo>
                    <a:pt x="1343957" y="0"/>
                  </a:lnTo>
                  <a:lnTo>
                    <a:pt x="1343957" y="1384816"/>
                  </a:lnTo>
                  <a:lnTo>
                    <a:pt x="0" y="1384816"/>
                  </a:lnTo>
                  <a:close/>
                </a:path>
              </a:pathLst>
            </a:custGeom>
            <a:grpFill/>
            <a:ln>
              <a:solidFill>
                <a:srgbClr val="15843E"/>
              </a:solidFill>
            </a:ln>
          </p:spPr>
          <p:txBody>
            <a:bodyPr/>
            <a:lstStyle/>
            <a:p>
              <a:pPr algn="ctr"/>
              <a:endParaRPr lang="en-GB"/>
            </a:p>
          </p:txBody>
        </p:sp>
        <p:sp>
          <p:nvSpPr>
            <p:cNvPr id="39" name="TextBox 4">
              <a:extLst>
                <a:ext uri="{FF2B5EF4-FFF2-40B4-BE49-F238E27FC236}">
                  <a16:creationId xmlns:a16="http://schemas.microsoft.com/office/drawing/2014/main" id="{F3EC9EF7-029E-E421-1928-6A2CFE4946ED}"/>
                </a:ext>
              </a:extLst>
            </p:cNvPr>
            <p:cNvSpPr txBox="1"/>
            <p:nvPr/>
          </p:nvSpPr>
          <p:spPr>
            <a:xfrm>
              <a:off x="0" y="-85725"/>
              <a:ext cx="1343957" cy="1470541"/>
            </a:xfrm>
            <a:prstGeom prst="rect">
              <a:avLst/>
            </a:prstGeom>
            <a:grpFill/>
            <a:ln>
              <a:solidFill>
                <a:srgbClr val="15843E"/>
              </a:solidFill>
            </a:ln>
          </p:spPr>
          <p:txBody>
            <a:bodyPr lIns="50800" tIns="50800" rIns="50800" bIns="50800" rtlCol="0" anchor="ctr"/>
            <a:lstStyle/>
            <a:p>
              <a:pPr algn="ctr">
                <a:lnSpc>
                  <a:spcPts val="2800"/>
                </a:lnSpc>
              </a:pPr>
              <a:endParaRPr/>
            </a:p>
          </p:txBody>
        </p:sp>
      </p:grpSp>
      <p:sp>
        <p:nvSpPr>
          <p:cNvPr id="40" name="TextBox 15">
            <a:extLst>
              <a:ext uri="{FF2B5EF4-FFF2-40B4-BE49-F238E27FC236}">
                <a16:creationId xmlns:a16="http://schemas.microsoft.com/office/drawing/2014/main" id="{DA1F1FDC-7189-D0D0-BA4B-C473A05F5B94}"/>
              </a:ext>
            </a:extLst>
          </p:cNvPr>
          <p:cNvSpPr txBox="1"/>
          <p:nvPr/>
        </p:nvSpPr>
        <p:spPr>
          <a:xfrm>
            <a:off x="7187250" y="6717528"/>
            <a:ext cx="4279606" cy="553998"/>
          </a:xfrm>
          <a:prstGeom prst="rect">
            <a:avLst/>
          </a:prstGeom>
        </p:spPr>
        <p:txBody>
          <a:bodyPr wrap="square" lIns="0" tIns="0" rIns="0" bIns="0" rtlCol="0" anchor="t">
            <a:spAutoFit/>
          </a:bodyPr>
          <a:lstStyle/>
          <a:p>
            <a:pPr lvl="0" algn="ctr"/>
            <a:r>
              <a:rPr lang="en-US" b="1">
                <a:solidFill>
                  <a:srgbClr val="083519"/>
                </a:solidFill>
                <a:latin typeface="Arial Bold"/>
                <a:ea typeface="Arial Bold"/>
                <a:cs typeface="Arial Bold"/>
                <a:sym typeface="Arial Bold"/>
              </a:rPr>
              <a:t>Crowding, noise and physical barriers affect many journeys</a:t>
            </a:r>
          </a:p>
        </p:txBody>
      </p:sp>
      <p:grpSp>
        <p:nvGrpSpPr>
          <p:cNvPr id="42" name="Group 2">
            <a:extLst>
              <a:ext uri="{FF2B5EF4-FFF2-40B4-BE49-F238E27FC236}">
                <a16:creationId xmlns:a16="http://schemas.microsoft.com/office/drawing/2014/main" id="{354AD2ED-DDB6-8770-B590-AFD9A4B0A1F1}"/>
              </a:ext>
            </a:extLst>
          </p:cNvPr>
          <p:cNvGrpSpPr/>
          <p:nvPr/>
        </p:nvGrpSpPr>
        <p:grpSpPr>
          <a:xfrm>
            <a:off x="12391884" y="6570175"/>
            <a:ext cx="5119228" cy="2992924"/>
            <a:chOff x="0" y="-85725"/>
            <a:chExt cx="1343957" cy="1470541"/>
          </a:xfrm>
          <a:solidFill>
            <a:schemeClr val="bg1"/>
          </a:solidFill>
        </p:grpSpPr>
        <p:sp>
          <p:nvSpPr>
            <p:cNvPr id="43" name="Freeform 3">
              <a:extLst>
                <a:ext uri="{FF2B5EF4-FFF2-40B4-BE49-F238E27FC236}">
                  <a16:creationId xmlns:a16="http://schemas.microsoft.com/office/drawing/2014/main" id="{D46F27C7-5CB0-AD91-F92B-B6A792DD6EB3}"/>
                </a:ext>
              </a:extLst>
            </p:cNvPr>
            <p:cNvSpPr/>
            <p:nvPr/>
          </p:nvSpPr>
          <p:spPr>
            <a:xfrm>
              <a:off x="0" y="0"/>
              <a:ext cx="1343957" cy="1384816"/>
            </a:xfrm>
            <a:custGeom>
              <a:avLst/>
              <a:gdLst/>
              <a:ahLst/>
              <a:cxnLst/>
              <a:rect l="l" t="t" r="r" b="b"/>
              <a:pathLst>
                <a:path w="1343957" h="1384816">
                  <a:moveTo>
                    <a:pt x="0" y="0"/>
                  </a:moveTo>
                  <a:lnTo>
                    <a:pt x="1343957" y="0"/>
                  </a:lnTo>
                  <a:lnTo>
                    <a:pt x="1343957" y="1384816"/>
                  </a:lnTo>
                  <a:lnTo>
                    <a:pt x="0" y="1384816"/>
                  </a:lnTo>
                  <a:close/>
                </a:path>
              </a:pathLst>
            </a:custGeom>
            <a:grpFill/>
            <a:ln>
              <a:solidFill>
                <a:srgbClr val="15843E"/>
              </a:solidFill>
            </a:ln>
          </p:spPr>
          <p:txBody>
            <a:bodyPr/>
            <a:lstStyle/>
            <a:p>
              <a:endParaRPr lang="en-GB"/>
            </a:p>
          </p:txBody>
        </p:sp>
        <p:sp>
          <p:nvSpPr>
            <p:cNvPr id="44" name="TextBox 4">
              <a:extLst>
                <a:ext uri="{FF2B5EF4-FFF2-40B4-BE49-F238E27FC236}">
                  <a16:creationId xmlns:a16="http://schemas.microsoft.com/office/drawing/2014/main" id="{2F8DE106-8017-43DB-DAB3-55304126BD76}"/>
                </a:ext>
              </a:extLst>
            </p:cNvPr>
            <p:cNvSpPr txBox="1"/>
            <p:nvPr/>
          </p:nvSpPr>
          <p:spPr>
            <a:xfrm>
              <a:off x="0" y="-85725"/>
              <a:ext cx="1343957" cy="1470541"/>
            </a:xfrm>
            <a:prstGeom prst="rect">
              <a:avLst/>
            </a:prstGeom>
            <a:grpFill/>
            <a:ln>
              <a:solidFill>
                <a:srgbClr val="15843E"/>
              </a:solidFill>
            </a:ln>
          </p:spPr>
          <p:txBody>
            <a:bodyPr lIns="50800" tIns="50800" rIns="50800" bIns="50800" rtlCol="0" anchor="ctr"/>
            <a:lstStyle/>
            <a:p>
              <a:pPr algn="ctr">
                <a:lnSpc>
                  <a:spcPts val="2800"/>
                </a:lnSpc>
              </a:pPr>
              <a:endParaRPr/>
            </a:p>
          </p:txBody>
        </p:sp>
      </p:grpSp>
      <p:sp>
        <p:nvSpPr>
          <p:cNvPr id="45" name="TextBox 15">
            <a:extLst>
              <a:ext uri="{FF2B5EF4-FFF2-40B4-BE49-F238E27FC236}">
                <a16:creationId xmlns:a16="http://schemas.microsoft.com/office/drawing/2014/main" id="{112AE527-236F-56D2-081F-105D997AAA18}"/>
              </a:ext>
            </a:extLst>
          </p:cNvPr>
          <p:cNvSpPr txBox="1"/>
          <p:nvPr/>
        </p:nvSpPr>
        <p:spPr>
          <a:xfrm>
            <a:off x="12834398" y="6743127"/>
            <a:ext cx="4188325" cy="553998"/>
          </a:xfrm>
          <a:prstGeom prst="rect">
            <a:avLst/>
          </a:prstGeom>
        </p:spPr>
        <p:txBody>
          <a:bodyPr wrap="square" lIns="0" tIns="0" rIns="0" bIns="0" rtlCol="0" anchor="t">
            <a:spAutoFit/>
          </a:bodyPr>
          <a:lstStyle/>
          <a:p>
            <a:pPr lvl="0" algn="ctr"/>
            <a:r>
              <a:rPr lang="en-US" b="1">
                <a:solidFill>
                  <a:srgbClr val="083519"/>
                </a:solidFill>
                <a:latin typeface="Arial Bold"/>
                <a:ea typeface="Arial Bold"/>
                <a:cs typeface="Arial Bold"/>
                <a:sym typeface="Arial Bold"/>
              </a:rPr>
              <a:t>Pavements, rest stops and toilets are top investment priorities</a:t>
            </a:r>
          </a:p>
        </p:txBody>
      </p:sp>
      <p:sp>
        <p:nvSpPr>
          <p:cNvPr id="5" name="TextBox 15">
            <a:extLst>
              <a:ext uri="{FF2B5EF4-FFF2-40B4-BE49-F238E27FC236}">
                <a16:creationId xmlns:a16="http://schemas.microsoft.com/office/drawing/2014/main" id="{A78D8B63-7FB9-738E-9433-68290B5C6C25}"/>
              </a:ext>
            </a:extLst>
          </p:cNvPr>
          <p:cNvSpPr txBox="1"/>
          <p:nvPr/>
        </p:nvSpPr>
        <p:spPr>
          <a:xfrm>
            <a:off x="7075191" y="3534818"/>
            <a:ext cx="4503727" cy="553998"/>
          </a:xfrm>
          <a:prstGeom prst="rect">
            <a:avLst/>
          </a:prstGeom>
        </p:spPr>
        <p:txBody>
          <a:bodyPr wrap="square" lIns="0" tIns="0" rIns="0" bIns="0" rtlCol="0" anchor="t">
            <a:spAutoFit/>
          </a:bodyPr>
          <a:lstStyle/>
          <a:p>
            <a:pPr algn="ctr"/>
            <a:r>
              <a:rPr lang="en-US" b="1">
                <a:solidFill>
                  <a:srgbClr val="083519"/>
                </a:solidFill>
                <a:latin typeface="Arial" panose="020B0604020202020204" pitchFamily="34" charset="0"/>
                <a:cs typeface="Arial" panose="020B0604020202020204" pitchFamily="34" charset="0"/>
              </a:rPr>
              <a:t>Satisfaction with walking/ wheeling is high, but some face more barriers</a:t>
            </a:r>
            <a:endParaRPr lang="en-US">
              <a:solidFill>
                <a:srgbClr val="083519"/>
              </a:solidFill>
              <a:latin typeface="Arial" panose="020B0604020202020204" pitchFamily="34" charset="0"/>
              <a:cs typeface="Arial" panose="020B0604020202020204" pitchFamily="34" charset="0"/>
            </a:endParaRPr>
          </a:p>
        </p:txBody>
      </p:sp>
      <p:sp>
        <p:nvSpPr>
          <p:cNvPr id="6" name="TextBox 16">
            <a:extLst>
              <a:ext uri="{FF2B5EF4-FFF2-40B4-BE49-F238E27FC236}">
                <a16:creationId xmlns:a16="http://schemas.microsoft.com/office/drawing/2014/main" id="{FC9D402B-5065-45FF-B110-2BB77DB86936}"/>
              </a:ext>
            </a:extLst>
          </p:cNvPr>
          <p:cNvSpPr txBox="1"/>
          <p:nvPr/>
        </p:nvSpPr>
        <p:spPr>
          <a:xfrm>
            <a:off x="6781798" y="4208501"/>
            <a:ext cx="5029201" cy="1292662"/>
          </a:xfrm>
          <a:prstGeom prst="rect">
            <a:avLst/>
          </a:prstGeom>
        </p:spPr>
        <p:txBody>
          <a:bodyPr wrap="square" lIns="0" tIns="0" rIns="0" bIns="0" rtlCol="0" anchor="t">
            <a:spAutoFit/>
          </a:bodyPr>
          <a:lstStyle/>
          <a:p>
            <a:pPr algn="ctr"/>
            <a:r>
              <a:rPr lang="en-US" sz="1400">
                <a:solidFill>
                  <a:srgbClr val="15843E"/>
                </a:solidFill>
                <a:latin typeface="Arial"/>
                <a:ea typeface="Arial"/>
                <a:cs typeface="Arial"/>
                <a:sym typeface="Arial"/>
              </a:rPr>
              <a:t>Three in five are satisfied with their overall experience walking/wheeling in London, but older people, parents and those with physical conditions are more likely to be dissatisfied. Poor pavement conditions, crowding and safety concerns are the biggest causes of dissatisfaction. These issues disrupt everyday journeys, particularly for those with additional needs.</a:t>
            </a:r>
          </a:p>
        </p:txBody>
      </p:sp>
      <p:sp>
        <p:nvSpPr>
          <p:cNvPr id="7" name="TextBox 15">
            <a:extLst>
              <a:ext uri="{FF2B5EF4-FFF2-40B4-BE49-F238E27FC236}">
                <a16:creationId xmlns:a16="http://schemas.microsoft.com/office/drawing/2014/main" id="{394E7296-B4D4-37BB-F8F9-86FE64DEA9CA}"/>
              </a:ext>
            </a:extLst>
          </p:cNvPr>
          <p:cNvSpPr txBox="1"/>
          <p:nvPr/>
        </p:nvSpPr>
        <p:spPr>
          <a:xfrm>
            <a:off x="12676696" y="3534818"/>
            <a:ext cx="4503727" cy="553998"/>
          </a:xfrm>
          <a:prstGeom prst="rect">
            <a:avLst/>
          </a:prstGeom>
        </p:spPr>
        <p:txBody>
          <a:bodyPr wrap="square" lIns="0" tIns="0" rIns="0" bIns="0" rtlCol="0" anchor="t">
            <a:spAutoFit/>
          </a:bodyPr>
          <a:lstStyle/>
          <a:p>
            <a:pPr algn="ctr"/>
            <a:r>
              <a:rPr lang="en-US" b="1">
                <a:solidFill>
                  <a:srgbClr val="083519"/>
                </a:solidFill>
                <a:latin typeface="Arial" panose="020B0604020202020204" pitchFamily="34" charset="0"/>
                <a:cs typeface="Arial" panose="020B0604020202020204" pitchFamily="34" charset="0"/>
              </a:rPr>
              <a:t>Accessibility and space gaps persist across London’s streets</a:t>
            </a:r>
            <a:endParaRPr lang="en-US">
              <a:solidFill>
                <a:srgbClr val="083519"/>
              </a:solidFill>
              <a:latin typeface="Arial" panose="020B0604020202020204" pitchFamily="34" charset="0"/>
              <a:cs typeface="Arial" panose="020B0604020202020204" pitchFamily="34" charset="0"/>
            </a:endParaRPr>
          </a:p>
        </p:txBody>
      </p:sp>
      <p:sp>
        <p:nvSpPr>
          <p:cNvPr id="8" name="TextBox 16">
            <a:extLst>
              <a:ext uri="{FF2B5EF4-FFF2-40B4-BE49-F238E27FC236}">
                <a16:creationId xmlns:a16="http://schemas.microsoft.com/office/drawing/2014/main" id="{829700CB-F6D2-48AC-AAD9-2098B6A58805}"/>
              </a:ext>
            </a:extLst>
          </p:cNvPr>
          <p:cNvSpPr txBox="1"/>
          <p:nvPr/>
        </p:nvSpPr>
        <p:spPr>
          <a:xfrm>
            <a:off x="12573001" y="4208501"/>
            <a:ext cx="4765124" cy="1723549"/>
          </a:xfrm>
          <a:prstGeom prst="rect">
            <a:avLst/>
          </a:prstGeom>
        </p:spPr>
        <p:txBody>
          <a:bodyPr wrap="square" lIns="0" tIns="0" rIns="0" bIns="0" rtlCol="0" anchor="t">
            <a:spAutoFit/>
          </a:bodyPr>
          <a:lstStyle/>
          <a:p>
            <a:pPr algn="ctr"/>
            <a:r>
              <a:rPr lang="en-US" sz="1400">
                <a:solidFill>
                  <a:srgbClr val="15843E"/>
                </a:solidFill>
                <a:latin typeface="Arial"/>
                <a:ea typeface="Arial"/>
                <a:cs typeface="Arial"/>
                <a:sym typeface="Arial"/>
              </a:rPr>
              <a:t>While two in three find London’s streets easy to navigate, many feel they don’t work for everyone. Just 38% agree the streets are accessible for disabled people, and those with physical conditions are twice as likely to say there is a lack of rest points, safe crossings and accessible infrastructure. Three in five Londoners also feel there’s too much competition for space between walkers, cyclists and other road users.</a:t>
            </a:r>
          </a:p>
        </p:txBody>
      </p:sp>
      <p:sp>
        <p:nvSpPr>
          <p:cNvPr id="9" name="TextBox 15">
            <a:extLst>
              <a:ext uri="{FF2B5EF4-FFF2-40B4-BE49-F238E27FC236}">
                <a16:creationId xmlns:a16="http://schemas.microsoft.com/office/drawing/2014/main" id="{7DF52885-1832-0B6B-89AF-C05F2C29609E}"/>
              </a:ext>
            </a:extLst>
          </p:cNvPr>
          <p:cNvSpPr txBox="1"/>
          <p:nvPr/>
        </p:nvSpPr>
        <p:spPr>
          <a:xfrm>
            <a:off x="1237006" y="6717528"/>
            <a:ext cx="4503727" cy="276999"/>
          </a:xfrm>
          <a:prstGeom prst="rect">
            <a:avLst/>
          </a:prstGeom>
        </p:spPr>
        <p:txBody>
          <a:bodyPr wrap="square" lIns="0" tIns="0" rIns="0" bIns="0" rtlCol="0" anchor="t">
            <a:spAutoFit/>
          </a:bodyPr>
          <a:lstStyle/>
          <a:p>
            <a:pPr algn="ctr"/>
            <a:r>
              <a:rPr lang="en-US" b="1">
                <a:solidFill>
                  <a:srgbClr val="083519"/>
                </a:solidFill>
                <a:latin typeface="Arial" panose="020B0604020202020204" pitchFamily="34" charset="0"/>
                <a:cs typeface="Arial" panose="020B0604020202020204" pitchFamily="34" charset="0"/>
              </a:rPr>
              <a:t>Safety and confidence drop after dark</a:t>
            </a:r>
            <a:endParaRPr lang="en-US">
              <a:solidFill>
                <a:srgbClr val="083519"/>
              </a:solidFill>
              <a:latin typeface="Arial" panose="020B0604020202020204" pitchFamily="34" charset="0"/>
              <a:cs typeface="Arial" panose="020B0604020202020204" pitchFamily="34" charset="0"/>
            </a:endParaRPr>
          </a:p>
        </p:txBody>
      </p:sp>
      <p:sp>
        <p:nvSpPr>
          <p:cNvPr id="10" name="TextBox 16">
            <a:extLst>
              <a:ext uri="{FF2B5EF4-FFF2-40B4-BE49-F238E27FC236}">
                <a16:creationId xmlns:a16="http://schemas.microsoft.com/office/drawing/2014/main" id="{D0282B0F-6991-867D-1E59-D3923198531F}"/>
              </a:ext>
            </a:extLst>
          </p:cNvPr>
          <p:cNvSpPr txBox="1"/>
          <p:nvPr/>
        </p:nvSpPr>
        <p:spPr>
          <a:xfrm>
            <a:off x="1169692" y="7185348"/>
            <a:ext cx="4926308" cy="1292662"/>
          </a:xfrm>
          <a:prstGeom prst="rect">
            <a:avLst/>
          </a:prstGeom>
        </p:spPr>
        <p:txBody>
          <a:bodyPr wrap="square" lIns="0" tIns="0" rIns="0" bIns="0" rtlCol="0" anchor="t">
            <a:spAutoFit/>
          </a:bodyPr>
          <a:lstStyle/>
          <a:p>
            <a:pPr algn="ctr"/>
            <a:r>
              <a:rPr lang="en-US" sz="1400">
                <a:solidFill>
                  <a:srgbClr val="15843E"/>
                </a:solidFill>
                <a:latin typeface="Arial"/>
                <a:ea typeface="Arial"/>
                <a:cs typeface="Arial"/>
                <a:sym typeface="Arial"/>
              </a:rPr>
              <a:t>Most Londoners feel comfortable and safe walking or wheeling during the day. However, two in five feel unsafe walking alone at night, and over half say London’s streets can feel overwhelming or stressful. These concerns are especially pronounced among women and people with physical or mental health conditions.</a:t>
            </a:r>
          </a:p>
        </p:txBody>
      </p:sp>
      <p:sp>
        <p:nvSpPr>
          <p:cNvPr id="12" name="TextBox 16">
            <a:extLst>
              <a:ext uri="{FF2B5EF4-FFF2-40B4-BE49-F238E27FC236}">
                <a16:creationId xmlns:a16="http://schemas.microsoft.com/office/drawing/2014/main" id="{6FE5A009-0663-5BEA-3405-630D1EF4D0D3}"/>
              </a:ext>
            </a:extLst>
          </p:cNvPr>
          <p:cNvSpPr txBox="1"/>
          <p:nvPr/>
        </p:nvSpPr>
        <p:spPr>
          <a:xfrm>
            <a:off x="6781798" y="7449030"/>
            <a:ext cx="5029201" cy="1508105"/>
          </a:xfrm>
          <a:prstGeom prst="rect">
            <a:avLst/>
          </a:prstGeom>
        </p:spPr>
        <p:txBody>
          <a:bodyPr wrap="square" lIns="0" tIns="0" rIns="0" bIns="0" rtlCol="0" anchor="t">
            <a:spAutoFit/>
          </a:bodyPr>
          <a:lstStyle/>
          <a:p>
            <a:pPr algn="ctr"/>
            <a:r>
              <a:rPr lang="en-US" sz="1400">
                <a:solidFill>
                  <a:srgbClr val="15843E"/>
                </a:solidFill>
                <a:latin typeface="Arial"/>
                <a:ea typeface="Arial"/>
                <a:cs typeface="Arial"/>
                <a:sym typeface="Arial"/>
              </a:rPr>
              <a:t>Crowded pavements, noise, and physical obstacles are the most frequently reported issues, and two in five Londoners have experienced a disruption to their journey in the past month. Access barriers, such as missing or uneven pavements and a lack of toilets are especially common among disabled and older people. Parents and those in deprived areas are more likely to cite crowded pavements as a key barrier.</a:t>
            </a:r>
          </a:p>
        </p:txBody>
      </p:sp>
      <p:sp>
        <p:nvSpPr>
          <p:cNvPr id="13" name="TextBox 16">
            <a:extLst>
              <a:ext uri="{FF2B5EF4-FFF2-40B4-BE49-F238E27FC236}">
                <a16:creationId xmlns:a16="http://schemas.microsoft.com/office/drawing/2014/main" id="{A94D2096-1B3F-8EBF-5CF2-872F84145C05}"/>
              </a:ext>
            </a:extLst>
          </p:cNvPr>
          <p:cNvSpPr txBox="1"/>
          <p:nvPr/>
        </p:nvSpPr>
        <p:spPr>
          <a:xfrm>
            <a:off x="12573002" y="7364075"/>
            <a:ext cx="4765124" cy="1938992"/>
          </a:xfrm>
          <a:prstGeom prst="rect">
            <a:avLst/>
          </a:prstGeom>
        </p:spPr>
        <p:txBody>
          <a:bodyPr wrap="square" lIns="0" tIns="0" rIns="0" bIns="0" rtlCol="0" anchor="t">
            <a:spAutoFit/>
          </a:bodyPr>
          <a:lstStyle/>
          <a:p>
            <a:pPr algn="ctr"/>
            <a:r>
              <a:rPr lang="en-US" sz="1400">
                <a:solidFill>
                  <a:srgbClr val="15843E"/>
                </a:solidFill>
                <a:latin typeface="Arial"/>
                <a:ea typeface="Arial"/>
                <a:cs typeface="Arial"/>
                <a:sym typeface="Arial"/>
              </a:rPr>
              <a:t>Well-lit streets, good pavements and green spaces are seen as the top priorities for making London’s streets work well, but dissatisfaction is highest for pavement quality, toilet access and pedestrian congestion. These areas, alongside safer crossings and more rest points, top funding priorities, particularly among older and disabled Londoners. While public transport dominates long-term investment preferences, walking and wheeling are clearly viewed as a core part of London’s transport future.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Overall satisfaction with walking / wheeling in London </a:t>
            </a:r>
            <a:endParaRPr lang="en-US" sz="2000" b="1">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Three in five Londoners are satisfied walking/wheeling, though older people, Londoners with physical conditions and those with young children are more likely to be dissatisfied </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2"/>
            <a:stretch>
              <a:fillRect/>
            </a:stretch>
          </a:blipFill>
        </p:spPr>
        <p:txBody>
          <a:bodyPr/>
          <a:lstStyle/>
          <a:p>
            <a:endParaRPr lang="en-GB"/>
          </a:p>
        </p:txBody>
      </p:sp>
      <p:pic>
        <p:nvPicPr>
          <p:cNvPr id="15" name="Picture 14">
            <a:extLst>
              <a:ext uri="{FF2B5EF4-FFF2-40B4-BE49-F238E27FC236}">
                <a16:creationId xmlns:a16="http://schemas.microsoft.com/office/drawing/2014/main" id="{0F70C9D3-E332-05D2-864B-CF284404CC70}"/>
              </a:ext>
            </a:extLst>
          </p:cNvPr>
          <p:cNvPicPr>
            <a:picLocks noChangeAspect="1"/>
          </p:cNvPicPr>
          <p:nvPr/>
        </p:nvPicPr>
        <p:blipFill>
          <a:blip r:embed="rId3"/>
          <a:srcRect b="12937"/>
          <a:stretch>
            <a:fillRect/>
          </a:stretch>
        </p:blipFill>
        <p:spPr>
          <a:xfrm>
            <a:off x="304800" y="3695700"/>
            <a:ext cx="17387455" cy="5867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4B90D-78ED-D4AF-C53A-E698C39AA8F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253FF1A-938A-4586-6B1C-0DDE4DA1630F}"/>
              </a:ext>
            </a:extLst>
          </p:cNvPr>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Reasons why dissatisfied with overall walking / wheeling experience in London</a:t>
            </a:r>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Poor pavement conditions, crowding and feeling unsafe are causing dissatisfaction, especially</a:t>
            </a:r>
          </a:p>
          <a:p>
            <a:r>
              <a:rPr lang="en-US" sz="2000">
                <a:latin typeface="Arial" panose="020B0604020202020204" pitchFamily="34" charset="0"/>
                <a:cs typeface="Arial" panose="020B0604020202020204" pitchFamily="34" charset="0"/>
              </a:rPr>
              <a:t>among older Londoners and those with physical or mental conditions</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72D39C49-5F4D-AA5D-178C-FADCA2644A3D}"/>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2"/>
            <a:stretch>
              <a:fillRect/>
            </a:stretch>
          </a:blipFill>
        </p:spPr>
        <p:txBody>
          <a:bodyPr/>
          <a:lstStyle/>
          <a:p>
            <a:endParaRPr lang="en-GB"/>
          </a:p>
        </p:txBody>
      </p:sp>
      <p:pic>
        <p:nvPicPr>
          <p:cNvPr id="4" name="Picture 3">
            <a:extLst>
              <a:ext uri="{FF2B5EF4-FFF2-40B4-BE49-F238E27FC236}">
                <a16:creationId xmlns:a16="http://schemas.microsoft.com/office/drawing/2014/main" id="{51150A64-2D83-B2AE-CFAE-A87D2DB3A300}"/>
              </a:ext>
            </a:extLst>
          </p:cNvPr>
          <p:cNvPicPr>
            <a:picLocks noChangeAspect="1"/>
          </p:cNvPicPr>
          <p:nvPr/>
        </p:nvPicPr>
        <p:blipFill>
          <a:blip r:embed="rId3"/>
          <a:stretch>
            <a:fillRect/>
          </a:stretch>
        </p:blipFill>
        <p:spPr>
          <a:xfrm>
            <a:off x="762000" y="3520391"/>
            <a:ext cx="16154400" cy="6233420"/>
          </a:xfrm>
          <a:prstGeom prst="rect">
            <a:avLst/>
          </a:prstGeom>
        </p:spPr>
      </p:pic>
    </p:spTree>
    <p:extLst>
      <p:ext uri="{BB962C8B-B14F-4D97-AF65-F5344CB8AC3E}">
        <p14:creationId xmlns:p14="http://schemas.microsoft.com/office/powerpoint/2010/main" val="344582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BDB34-5137-92E3-BF62-C1BE10FF0AE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C575FDB9-5F67-422D-5457-10B3AD628FF9}"/>
              </a:ext>
            </a:extLst>
          </p:cNvPr>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Attitudes towards physical environment and accessibility – Total sample</a:t>
            </a:r>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Two in three find London’s streets easy to navigate, but fewer agree they’re accessible for disabled people or offer enough places to rest. Three in five also feel there’s too much competition for space</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07D2625F-DB27-BAB1-D9BC-63B7F3F48B76}"/>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pic>
        <p:nvPicPr>
          <p:cNvPr id="6" name="Picture 5">
            <a:extLst>
              <a:ext uri="{FF2B5EF4-FFF2-40B4-BE49-F238E27FC236}">
                <a16:creationId xmlns:a16="http://schemas.microsoft.com/office/drawing/2014/main" id="{E90B5E15-BFE4-EFFB-90C8-F4E6C767FA1D}"/>
              </a:ext>
            </a:extLst>
          </p:cNvPr>
          <p:cNvPicPr>
            <a:picLocks noChangeAspect="1"/>
          </p:cNvPicPr>
          <p:nvPr/>
        </p:nvPicPr>
        <p:blipFill>
          <a:blip r:embed="rId4"/>
          <a:srcRect l="3333" r="1249" b="4301"/>
          <a:stretch>
            <a:fillRect/>
          </a:stretch>
        </p:blipFill>
        <p:spPr>
          <a:xfrm>
            <a:off x="457200" y="3038157"/>
            <a:ext cx="17449800" cy="7037600"/>
          </a:xfrm>
          <a:prstGeom prst="rect">
            <a:avLst/>
          </a:prstGeom>
        </p:spPr>
      </p:pic>
    </p:spTree>
    <p:extLst>
      <p:ext uri="{BB962C8B-B14F-4D97-AF65-F5344CB8AC3E}">
        <p14:creationId xmlns:p14="http://schemas.microsoft.com/office/powerpoint/2010/main" val="145970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01437-3AA2-CA05-4283-A9FC266A25F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4F80353-0BDB-B3AA-4E8E-76306E051218}"/>
              </a:ext>
            </a:extLst>
          </p:cNvPr>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Attitudes towards physical environment and accessibility – by condition</a:t>
            </a:r>
            <a:br>
              <a:rPr lang="en-US" sz="2400" b="1">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Londoners with a physical condition are twice as likely to say streets lack rest points, accessibility</a:t>
            </a:r>
          </a:p>
          <a:p>
            <a:r>
              <a:rPr lang="en-US" sz="2000">
                <a:latin typeface="Arial" panose="020B0604020202020204" pitchFamily="34" charset="0"/>
                <a:cs typeface="Arial" panose="020B0604020202020204" pitchFamily="34" charset="0"/>
              </a:rPr>
              <a:t>and safe crossings compared to those with no conditions</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81034662-752D-F8A2-E7B8-4FCB3D39255B}"/>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3"/>
            <a:stretch>
              <a:fillRect/>
            </a:stretch>
          </a:blipFill>
        </p:spPr>
        <p:txBody>
          <a:bodyPr/>
          <a:lstStyle/>
          <a:p>
            <a:endParaRPr lang="en-GB"/>
          </a:p>
        </p:txBody>
      </p:sp>
      <p:pic>
        <p:nvPicPr>
          <p:cNvPr id="4" name="Picture 3">
            <a:extLst>
              <a:ext uri="{FF2B5EF4-FFF2-40B4-BE49-F238E27FC236}">
                <a16:creationId xmlns:a16="http://schemas.microsoft.com/office/drawing/2014/main" id="{FBAF8306-ED38-1C34-8D6D-2084BCC6746E}"/>
              </a:ext>
            </a:extLst>
          </p:cNvPr>
          <p:cNvPicPr>
            <a:picLocks noChangeAspect="1"/>
          </p:cNvPicPr>
          <p:nvPr/>
        </p:nvPicPr>
        <p:blipFill>
          <a:blip r:embed="rId4"/>
          <a:srcRect l="24583" r="24167" b="91435"/>
          <a:stretch>
            <a:fillRect/>
          </a:stretch>
        </p:blipFill>
        <p:spPr>
          <a:xfrm>
            <a:off x="533400" y="3915179"/>
            <a:ext cx="9372600" cy="614368"/>
          </a:xfrm>
          <a:prstGeom prst="rect">
            <a:avLst/>
          </a:prstGeom>
        </p:spPr>
      </p:pic>
      <p:pic>
        <p:nvPicPr>
          <p:cNvPr id="10" name="Picture 9">
            <a:extLst>
              <a:ext uri="{FF2B5EF4-FFF2-40B4-BE49-F238E27FC236}">
                <a16:creationId xmlns:a16="http://schemas.microsoft.com/office/drawing/2014/main" id="{FF936509-B7FA-CBA6-F407-EA0FDAEE23AA}"/>
              </a:ext>
            </a:extLst>
          </p:cNvPr>
          <p:cNvPicPr>
            <a:picLocks noChangeAspect="1"/>
          </p:cNvPicPr>
          <p:nvPr/>
        </p:nvPicPr>
        <p:blipFill>
          <a:blip r:embed="rId4"/>
          <a:srcRect l="60000" t="54250" r="2917" b="4316"/>
          <a:stretch>
            <a:fillRect/>
          </a:stretch>
        </p:blipFill>
        <p:spPr>
          <a:xfrm>
            <a:off x="10820400" y="6438900"/>
            <a:ext cx="6781800" cy="2971800"/>
          </a:xfrm>
          <a:prstGeom prst="rect">
            <a:avLst/>
          </a:prstGeom>
        </p:spPr>
      </p:pic>
      <p:pic>
        <p:nvPicPr>
          <p:cNvPr id="8" name="Picture 7">
            <a:extLst>
              <a:ext uri="{FF2B5EF4-FFF2-40B4-BE49-F238E27FC236}">
                <a16:creationId xmlns:a16="http://schemas.microsoft.com/office/drawing/2014/main" id="{C2596BEE-2DEB-E51D-67DC-544E59EA485D}"/>
              </a:ext>
            </a:extLst>
          </p:cNvPr>
          <p:cNvPicPr>
            <a:picLocks noChangeAspect="1"/>
          </p:cNvPicPr>
          <p:nvPr/>
        </p:nvPicPr>
        <p:blipFill>
          <a:blip r:embed="rId4"/>
          <a:srcRect l="2916" t="43625" r="40833" b="4316"/>
          <a:stretch>
            <a:fillRect/>
          </a:stretch>
        </p:blipFill>
        <p:spPr>
          <a:xfrm>
            <a:off x="533400" y="5676900"/>
            <a:ext cx="10287000" cy="3733800"/>
          </a:xfrm>
          <a:prstGeom prst="rect">
            <a:avLst/>
          </a:prstGeom>
        </p:spPr>
      </p:pic>
      <p:grpSp>
        <p:nvGrpSpPr>
          <p:cNvPr id="11" name="Group 8">
            <a:extLst>
              <a:ext uri="{FF2B5EF4-FFF2-40B4-BE49-F238E27FC236}">
                <a16:creationId xmlns:a16="http://schemas.microsoft.com/office/drawing/2014/main" id="{0045F51F-90F3-998F-40B4-840B55CA9EF4}"/>
              </a:ext>
            </a:extLst>
          </p:cNvPr>
          <p:cNvGrpSpPr/>
          <p:nvPr/>
        </p:nvGrpSpPr>
        <p:grpSpPr>
          <a:xfrm>
            <a:off x="12455445" y="2112361"/>
            <a:ext cx="4785712" cy="3488339"/>
            <a:chOff x="0" y="0"/>
            <a:chExt cx="1343957" cy="1384816"/>
          </a:xfrm>
        </p:grpSpPr>
        <p:sp>
          <p:nvSpPr>
            <p:cNvPr id="12" name="Freeform 9">
              <a:extLst>
                <a:ext uri="{FF2B5EF4-FFF2-40B4-BE49-F238E27FC236}">
                  <a16:creationId xmlns:a16="http://schemas.microsoft.com/office/drawing/2014/main" id="{B868EF10-6BB1-88C2-9652-E3406A7869E9}"/>
                </a:ext>
              </a:extLst>
            </p:cNvPr>
            <p:cNvSpPr/>
            <p:nvPr/>
          </p:nvSpPr>
          <p:spPr>
            <a:xfrm>
              <a:off x="0" y="0"/>
              <a:ext cx="1343957" cy="1384816"/>
            </a:xfrm>
            <a:custGeom>
              <a:avLst/>
              <a:gdLst/>
              <a:ahLst/>
              <a:cxnLst/>
              <a:rect l="l" t="t" r="r" b="b"/>
              <a:pathLst>
                <a:path w="1343957" h="1384816">
                  <a:moveTo>
                    <a:pt x="0" y="0"/>
                  </a:moveTo>
                  <a:lnTo>
                    <a:pt x="1343957" y="0"/>
                  </a:lnTo>
                  <a:lnTo>
                    <a:pt x="1343957" y="1384816"/>
                  </a:lnTo>
                  <a:lnTo>
                    <a:pt x="0" y="1384816"/>
                  </a:lnTo>
                  <a:close/>
                </a:path>
              </a:pathLst>
            </a:custGeom>
            <a:solidFill>
              <a:srgbClr val="083519"/>
            </a:solidFill>
          </p:spPr>
          <p:txBody>
            <a:bodyPr/>
            <a:lstStyle/>
            <a:p>
              <a:endParaRPr lang="en-GB"/>
            </a:p>
          </p:txBody>
        </p:sp>
        <p:sp>
          <p:nvSpPr>
            <p:cNvPr id="13" name="TextBox 10">
              <a:extLst>
                <a:ext uri="{FF2B5EF4-FFF2-40B4-BE49-F238E27FC236}">
                  <a16:creationId xmlns:a16="http://schemas.microsoft.com/office/drawing/2014/main" id="{0C80A28D-9F0A-4FF0-4714-0ABD9B1B0208}"/>
                </a:ext>
              </a:extLst>
            </p:cNvPr>
            <p:cNvSpPr txBox="1"/>
            <p:nvPr/>
          </p:nvSpPr>
          <p:spPr>
            <a:xfrm>
              <a:off x="0" y="-85725"/>
              <a:ext cx="1343957" cy="1470541"/>
            </a:xfrm>
            <a:prstGeom prst="rect">
              <a:avLst/>
            </a:prstGeom>
          </p:spPr>
          <p:txBody>
            <a:bodyPr lIns="50800" tIns="50800" rIns="50800" bIns="50800" rtlCol="0" anchor="ctr"/>
            <a:lstStyle/>
            <a:p>
              <a:pPr algn="ctr">
                <a:lnSpc>
                  <a:spcPts val="2800"/>
                </a:lnSpc>
              </a:pPr>
              <a:endParaRPr/>
            </a:p>
          </p:txBody>
        </p:sp>
      </p:grpSp>
      <p:sp>
        <p:nvSpPr>
          <p:cNvPr id="15" name="TextBox 21">
            <a:extLst>
              <a:ext uri="{FF2B5EF4-FFF2-40B4-BE49-F238E27FC236}">
                <a16:creationId xmlns:a16="http://schemas.microsoft.com/office/drawing/2014/main" id="{D54CF328-5306-34B4-B848-90E1B60F1C9A}"/>
              </a:ext>
            </a:extLst>
          </p:cNvPr>
          <p:cNvSpPr txBox="1"/>
          <p:nvPr/>
        </p:nvSpPr>
        <p:spPr>
          <a:xfrm>
            <a:off x="12737429" y="2400300"/>
            <a:ext cx="4221744" cy="3016210"/>
          </a:xfrm>
          <a:prstGeom prst="rect">
            <a:avLst/>
          </a:prstGeom>
        </p:spPr>
        <p:txBody>
          <a:bodyPr lIns="0" tIns="0" rIns="0" bIns="0" rtlCol="0" anchor="t">
            <a:spAutoFit/>
          </a:bodyPr>
          <a:lstStyle/>
          <a:p>
            <a:pPr algn="ctr"/>
            <a:r>
              <a:rPr lang="en-US" sz="1600" err="1">
                <a:solidFill>
                  <a:srgbClr val="FFFFFF"/>
                </a:solidFill>
                <a:latin typeface="Arial"/>
                <a:ea typeface="Arial"/>
                <a:cs typeface="Arial"/>
                <a:sym typeface="Arial"/>
              </a:rPr>
              <a:t>Colourful</a:t>
            </a:r>
            <a:r>
              <a:rPr lang="en-US" sz="1600">
                <a:solidFill>
                  <a:srgbClr val="FFFFFF"/>
                </a:solidFill>
                <a:latin typeface="Arial"/>
                <a:ea typeface="Arial"/>
                <a:cs typeface="Arial"/>
                <a:sym typeface="Arial"/>
              </a:rPr>
              <a:t> crossings and art in public spaces creates a lot of barriers for a range of disabled people making it inaccessible and difficult </a:t>
            </a:r>
            <a:br>
              <a:rPr lang="en-US" sz="1600">
                <a:solidFill>
                  <a:srgbClr val="FFFFFF"/>
                </a:solidFill>
                <a:latin typeface="Arial"/>
                <a:ea typeface="Arial"/>
                <a:cs typeface="Arial"/>
                <a:sym typeface="Arial"/>
              </a:rPr>
            </a:br>
            <a:r>
              <a:rPr lang="en-US" sz="1600">
                <a:solidFill>
                  <a:srgbClr val="FFFFFF"/>
                </a:solidFill>
                <a:latin typeface="Arial"/>
                <a:ea typeface="Arial"/>
                <a:cs typeface="Arial"/>
                <a:sym typeface="Arial"/>
              </a:rPr>
              <a:t>to cross.</a:t>
            </a:r>
          </a:p>
          <a:p>
            <a:pPr algn="ctr"/>
            <a:endParaRPr lang="en-US" sz="1600">
              <a:solidFill>
                <a:srgbClr val="FFFFFF"/>
              </a:solidFill>
              <a:latin typeface="Arial"/>
              <a:ea typeface="Arial"/>
              <a:cs typeface="Arial"/>
              <a:sym typeface="Arial"/>
            </a:endParaRPr>
          </a:p>
          <a:p>
            <a:pPr algn="ctr"/>
            <a:r>
              <a:rPr lang="en-US" sz="1600">
                <a:solidFill>
                  <a:srgbClr val="FFFFFF"/>
                </a:solidFill>
                <a:latin typeface="Arial"/>
                <a:ea typeface="Arial"/>
                <a:cs typeface="Arial"/>
                <a:sym typeface="Arial"/>
              </a:rPr>
              <a:t>For assistance dog handlers, for example, the dogs often are really reluctant or hesitant, or just will refuse to cross a street that has a </a:t>
            </a:r>
            <a:r>
              <a:rPr lang="en-US" sz="1600" err="1">
                <a:solidFill>
                  <a:srgbClr val="FFFFFF"/>
                </a:solidFill>
                <a:latin typeface="Arial"/>
                <a:ea typeface="Arial"/>
                <a:cs typeface="Arial"/>
                <a:sym typeface="Arial"/>
              </a:rPr>
              <a:t>colourful</a:t>
            </a:r>
            <a:r>
              <a:rPr lang="en-US" sz="1600">
                <a:solidFill>
                  <a:srgbClr val="FFFFFF"/>
                </a:solidFill>
                <a:latin typeface="Arial"/>
                <a:ea typeface="Arial"/>
                <a:cs typeface="Arial"/>
                <a:sym typeface="Arial"/>
              </a:rPr>
              <a:t> crossing because they haven’t been trained how to navigate in that space.</a:t>
            </a:r>
          </a:p>
          <a:p>
            <a:pPr algn="ctr"/>
            <a:br>
              <a:rPr lang="en-US" sz="1800">
                <a:solidFill>
                  <a:srgbClr val="FFFFFF"/>
                </a:solidFill>
                <a:latin typeface="Arial"/>
                <a:ea typeface="Arial"/>
                <a:cs typeface="Arial"/>
                <a:sym typeface="Arial"/>
              </a:rPr>
            </a:br>
            <a:r>
              <a:rPr lang="en-US" sz="1800" b="1">
                <a:solidFill>
                  <a:srgbClr val="FFFFFF"/>
                </a:solidFill>
                <a:latin typeface="Arial"/>
                <a:ea typeface="Arial"/>
                <a:cs typeface="Arial"/>
                <a:sym typeface="Arial"/>
              </a:rPr>
              <a:t>Transport for All</a:t>
            </a:r>
          </a:p>
        </p:txBody>
      </p:sp>
      <p:sp>
        <p:nvSpPr>
          <p:cNvPr id="16" name="TextBox 15">
            <a:extLst>
              <a:ext uri="{FF2B5EF4-FFF2-40B4-BE49-F238E27FC236}">
                <a16:creationId xmlns:a16="http://schemas.microsoft.com/office/drawing/2014/main" id="{7CD6A438-1CA8-C0AF-A1CB-FC022D6412E9}"/>
              </a:ext>
            </a:extLst>
          </p:cNvPr>
          <p:cNvSpPr txBox="1"/>
          <p:nvPr/>
        </p:nvSpPr>
        <p:spPr>
          <a:xfrm>
            <a:off x="16383000" y="746760"/>
            <a:ext cx="381000" cy="3939540"/>
          </a:xfrm>
          <a:prstGeom prst="rect">
            <a:avLst/>
          </a:prstGeom>
          <a:noFill/>
        </p:spPr>
        <p:txBody>
          <a:bodyPr wrap="square" rtlCol="0">
            <a:spAutoFit/>
          </a:bodyPr>
          <a:lstStyle/>
          <a:p>
            <a:r>
              <a:rPr lang="en-GB" sz="25000">
                <a:solidFill>
                  <a:srgbClr val="15843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523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E6B24-C66C-47DD-8667-A9085DCF653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9B06BDB-740E-0186-4FCC-8A39C3C43388}"/>
              </a:ext>
            </a:extLst>
          </p:cNvPr>
          <p:cNvSpPr txBox="1"/>
          <p:nvPr/>
        </p:nvSpPr>
        <p:spPr>
          <a:xfrm>
            <a:off x="1028700" y="2036942"/>
            <a:ext cx="13144500" cy="984885"/>
          </a:xfrm>
          <a:prstGeom prst="rect">
            <a:avLst/>
          </a:prstGeom>
        </p:spPr>
        <p:txBody>
          <a:bodyPr wrap="square" lIns="0" tIns="0" rIns="0" bIns="0" rtlCol="0" anchor="t">
            <a:spAutoFit/>
          </a:bodyPr>
          <a:lstStyle/>
          <a:p>
            <a:r>
              <a:rPr lang="en-US" sz="2400" b="1">
                <a:latin typeface="Arial" panose="020B0604020202020204" pitchFamily="34" charset="0"/>
                <a:cs typeface="Arial" panose="020B0604020202020204" pitchFamily="34" charset="0"/>
              </a:rPr>
              <a:t>Attitudes towards safety and confidence by gender and disability</a:t>
            </a:r>
          </a:p>
          <a:p>
            <a:r>
              <a:rPr lang="en-US" sz="2000">
                <a:latin typeface="Arial" panose="020B0604020202020204" pitchFamily="34" charset="0"/>
                <a:cs typeface="Arial" panose="020B0604020202020204" pitchFamily="34" charset="0"/>
              </a:rPr>
              <a:t>Stress and night-time safety concerns are significantly higher for women and those with physical or</a:t>
            </a:r>
          </a:p>
          <a:p>
            <a:r>
              <a:rPr lang="en-US" sz="2000">
                <a:latin typeface="Arial" panose="020B0604020202020204" pitchFamily="34" charset="0"/>
                <a:cs typeface="Arial" panose="020B0604020202020204" pitchFamily="34" charset="0"/>
              </a:rPr>
              <a:t>mental health conditions</a:t>
            </a:r>
            <a:endParaRPr lang="en-US" sz="8800" b="1">
              <a:solidFill>
                <a:srgbClr val="15843E"/>
              </a:solidFill>
              <a:latin typeface="Arial" panose="020B0604020202020204" pitchFamily="34" charset="0"/>
              <a:ea typeface="Arial Bold"/>
              <a:cs typeface="Arial" panose="020B0604020202020204" pitchFamily="34" charset="0"/>
              <a:sym typeface="Arial Bold"/>
            </a:endParaRPr>
          </a:p>
        </p:txBody>
      </p:sp>
      <p:sp>
        <p:nvSpPr>
          <p:cNvPr id="5" name="Freeform 5">
            <a:extLst>
              <a:ext uri="{FF2B5EF4-FFF2-40B4-BE49-F238E27FC236}">
                <a16:creationId xmlns:a16="http://schemas.microsoft.com/office/drawing/2014/main" id="{DA83BFD4-1F97-356C-4D6B-443C434FD18E}"/>
              </a:ext>
            </a:extLst>
          </p:cNvPr>
          <p:cNvSpPr/>
          <p:nvPr/>
        </p:nvSpPr>
        <p:spPr>
          <a:xfrm>
            <a:off x="218161" y="211244"/>
            <a:ext cx="3270709" cy="1634911"/>
          </a:xfrm>
          <a:custGeom>
            <a:avLst/>
            <a:gdLst/>
            <a:ahLst/>
            <a:cxnLst/>
            <a:rect l="l" t="t" r="r" b="b"/>
            <a:pathLst>
              <a:path w="3270709" h="1634911">
                <a:moveTo>
                  <a:pt x="0" y="0"/>
                </a:moveTo>
                <a:lnTo>
                  <a:pt x="3270708" y="0"/>
                </a:lnTo>
                <a:lnTo>
                  <a:pt x="3270708" y="1634912"/>
                </a:lnTo>
                <a:lnTo>
                  <a:pt x="0" y="1634912"/>
                </a:lnTo>
                <a:lnTo>
                  <a:pt x="0" y="0"/>
                </a:lnTo>
                <a:close/>
              </a:path>
            </a:pathLst>
          </a:custGeom>
          <a:blipFill>
            <a:blip r:embed="rId4"/>
            <a:stretch>
              <a:fillRect/>
            </a:stretch>
          </a:blipFill>
        </p:spPr>
        <p:txBody>
          <a:bodyPr/>
          <a:lstStyle/>
          <a:p>
            <a:endParaRPr lang="en-GB"/>
          </a:p>
        </p:txBody>
      </p:sp>
      <p:pic>
        <p:nvPicPr>
          <p:cNvPr id="6" name="Picture 5">
            <a:extLst>
              <a:ext uri="{FF2B5EF4-FFF2-40B4-BE49-F238E27FC236}">
                <a16:creationId xmlns:a16="http://schemas.microsoft.com/office/drawing/2014/main" id="{1410B495-AC78-B0BE-1122-B4F66697BAD7}"/>
              </a:ext>
            </a:extLst>
          </p:cNvPr>
          <p:cNvPicPr>
            <a:picLocks noChangeAspect="1"/>
          </p:cNvPicPr>
          <p:nvPr/>
        </p:nvPicPr>
        <p:blipFill>
          <a:blip r:embed="rId5"/>
          <a:stretch>
            <a:fillRect/>
          </a:stretch>
        </p:blipFill>
        <p:spPr>
          <a:xfrm>
            <a:off x="381000" y="3311661"/>
            <a:ext cx="12588467" cy="6975339"/>
          </a:xfrm>
          <a:prstGeom prst="rect">
            <a:avLst/>
          </a:prstGeom>
        </p:spPr>
      </p:pic>
      <p:grpSp>
        <p:nvGrpSpPr>
          <p:cNvPr id="7" name="Group 8">
            <a:extLst>
              <a:ext uri="{FF2B5EF4-FFF2-40B4-BE49-F238E27FC236}">
                <a16:creationId xmlns:a16="http://schemas.microsoft.com/office/drawing/2014/main" id="{BB6FB224-E0B6-FB61-7F32-FDE94F0F3D68}"/>
              </a:ext>
            </a:extLst>
          </p:cNvPr>
          <p:cNvGrpSpPr/>
          <p:nvPr/>
        </p:nvGrpSpPr>
        <p:grpSpPr>
          <a:xfrm>
            <a:off x="13335000" y="2169388"/>
            <a:ext cx="4409293" cy="2974112"/>
            <a:chOff x="0" y="0"/>
            <a:chExt cx="1343957" cy="1384816"/>
          </a:xfrm>
        </p:grpSpPr>
        <p:sp>
          <p:nvSpPr>
            <p:cNvPr id="8" name="Freeform 9">
              <a:extLst>
                <a:ext uri="{FF2B5EF4-FFF2-40B4-BE49-F238E27FC236}">
                  <a16:creationId xmlns:a16="http://schemas.microsoft.com/office/drawing/2014/main" id="{31A64002-7DD0-2814-2425-074ED8C6E675}"/>
                </a:ext>
              </a:extLst>
            </p:cNvPr>
            <p:cNvSpPr/>
            <p:nvPr/>
          </p:nvSpPr>
          <p:spPr>
            <a:xfrm>
              <a:off x="0" y="0"/>
              <a:ext cx="1343957" cy="1384816"/>
            </a:xfrm>
            <a:custGeom>
              <a:avLst/>
              <a:gdLst/>
              <a:ahLst/>
              <a:cxnLst/>
              <a:rect l="l" t="t" r="r" b="b"/>
              <a:pathLst>
                <a:path w="1343957" h="1384816">
                  <a:moveTo>
                    <a:pt x="0" y="0"/>
                  </a:moveTo>
                  <a:lnTo>
                    <a:pt x="1343957" y="0"/>
                  </a:lnTo>
                  <a:lnTo>
                    <a:pt x="1343957" y="1384816"/>
                  </a:lnTo>
                  <a:lnTo>
                    <a:pt x="0" y="1384816"/>
                  </a:lnTo>
                  <a:close/>
                </a:path>
              </a:pathLst>
            </a:custGeom>
            <a:solidFill>
              <a:srgbClr val="083519"/>
            </a:solidFill>
          </p:spPr>
          <p:txBody>
            <a:bodyPr/>
            <a:lstStyle/>
            <a:p>
              <a:endParaRPr lang="en-GB"/>
            </a:p>
          </p:txBody>
        </p:sp>
        <p:sp>
          <p:nvSpPr>
            <p:cNvPr id="9" name="TextBox 10">
              <a:extLst>
                <a:ext uri="{FF2B5EF4-FFF2-40B4-BE49-F238E27FC236}">
                  <a16:creationId xmlns:a16="http://schemas.microsoft.com/office/drawing/2014/main" id="{FA160054-DEC3-ED0B-C9E3-C382ADA1A1A7}"/>
                </a:ext>
              </a:extLst>
            </p:cNvPr>
            <p:cNvSpPr txBox="1"/>
            <p:nvPr/>
          </p:nvSpPr>
          <p:spPr>
            <a:xfrm>
              <a:off x="0" y="-85725"/>
              <a:ext cx="1343957" cy="1470541"/>
            </a:xfrm>
            <a:prstGeom prst="rect">
              <a:avLst/>
            </a:prstGeom>
          </p:spPr>
          <p:txBody>
            <a:bodyPr lIns="50800" tIns="50800" rIns="50800" bIns="50800" rtlCol="0" anchor="ctr"/>
            <a:lstStyle/>
            <a:p>
              <a:pPr algn="ctr">
                <a:lnSpc>
                  <a:spcPts val="2800"/>
                </a:lnSpc>
              </a:pPr>
              <a:endParaRPr/>
            </a:p>
          </p:txBody>
        </p:sp>
      </p:grpSp>
      <p:sp>
        <p:nvSpPr>
          <p:cNvPr id="10" name="TextBox 21">
            <a:extLst>
              <a:ext uri="{FF2B5EF4-FFF2-40B4-BE49-F238E27FC236}">
                <a16:creationId xmlns:a16="http://schemas.microsoft.com/office/drawing/2014/main" id="{5F7EC4EA-F143-65A2-D5BD-34EC48B9259D}"/>
              </a:ext>
            </a:extLst>
          </p:cNvPr>
          <p:cNvSpPr txBox="1"/>
          <p:nvPr/>
        </p:nvSpPr>
        <p:spPr>
          <a:xfrm>
            <a:off x="13411200" y="2404572"/>
            <a:ext cx="4221744" cy="2523768"/>
          </a:xfrm>
          <a:prstGeom prst="rect">
            <a:avLst/>
          </a:prstGeom>
        </p:spPr>
        <p:txBody>
          <a:bodyPr lIns="0" tIns="0" rIns="0" bIns="0" rtlCol="0" anchor="t">
            <a:spAutoFit/>
          </a:bodyPr>
          <a:lstStyle/>
          <a:p>
            <a:pPr algn="ctr"/>
            <a:r>
              <a:rPr lang="en-US" sz="1600">
                <a:solidFill>
                  <a:srgbClr val="FFFFFF"/>
                </a:solidFill>
                <a:latin typeface="Arial"/>
                <a:ea typeface="Arial"/>
                <a:cs typeface="Arial"/>
                <a:sym typeface="Arial"/>
              </a:rPr>
              <a:t>Safety is a key concern, and some</a:t>
            </a:r>
          </a:p>
          <a:p>
            <a:pPr algn="ctr"/>
            <a:r>
              <a:rPr lang="en-US" sz="1600">
                <a:solidFill>
                  <a:srgbClr val="FFFFFF"/>
                </a:solidFill>
                <a:latin typeface="Arial"/>
                <a:ea typeface="Arial"/>
                <a:cs typeface="Arial"/>
                <a:sym typeface="Arial"/>
              </a:rPr>
              <a:t>people just don't feel safe walking – </a:t>
            </a:r>
            <a:br>
              <a:rPr lang="en-US" sz="1600">
                <a:solidFill>
                  <a:srgbClr val="FFFFFF"/>
                </a:solidFill>
                <a:latin typeface="Arial"/>
                <a:ea typeface="Arial"/>
                <a:cs typeface="Arial"/>
                <a:sym typeface="Arial"/>
              </a:rPr>
            </a:br>
            <a:r>
              <a:rPr lang="en-US" sz="1600">
                <a:solidFill>
                  <a:srgbClr val="FFFFFF"/>
                </a:solidFill>
                <a:latin typeface="Arial"/>
                <a:ea typeface="Arial"/>
                <a:cs typeface="Arial"/>
                <a:sym typeface="Arial"/>
              </a:rPr>
              <a:t>particularly at some parts of the day,</a:t>
            </a:r>
          </a:p>
          <a:p>
            <a:pPr algn="ctr"/>
            <a:r>
              <a:rPr lang="en-US" sz="1600">
                <a:solidFill>
                  <a:srgbClr val="FFFFFF"/>
                </a:solidFill>
                <a:latin typeface="Arial"/>
                <a:ea typeface="Arial"/>
                <a:cs typeface="Arial"/>
                <a:sym typeface="Arial"/>
              </a:rPr>
              <a:t>and some particular populations.</a:t>
            </a:r>
          </a:p>
          <a:p>
            <a:pPr algn="ctr"/>
            <a:endParaRPr lang="en-US" sz="1600">
              <a:solidFill>
                <a:srgbClr val="FFFFFF"/>
              </a:solidFill>
              <a:latin typeface="Arial"/>
              <a:ea typeface="Arial"/>
              <a:cs typeface="Arial"/>
              <a:sym typeface="Arial"/>
            </a:endParaRPr>
          </a:p>
          <a:p>
            <a:pPr algn="ctr"/>
            <a:r>
              <a:rPr lang="en-US" sz="1600">
                <a:solidFill>
                  <a:srgbClr val="FFFFFF"/>
                </a:solidFill>
                <a:latin typeface="Arial"/>
                <a:ea typeface="Arial"/>
                <a:cs typeface="Arial"/>
                <a:sym typeface="Arial"/>
              </a:rPr>
              <a:t>Give people the confidence and remove</a:t>
            </a:r>
          </a:p>
          <a:p>
            <a:pPr algn="ctr"/>
            <a:r>
              <a:rPr lang="en-US" sz="1600">
                <a:solidFill>
                  <a:srgbClr val="FFFFFF"/>
                </a:solidFill>
                <a:latin typeface="Arial"/>
                <a:ea typeface="Arial"/>
                <a:cs typeface="Arial"/>
                <a:sym typeface="Arial"/>
              </a:rPr>
              <a:t>the barriers around being able to travel</a:t>
            </a:r>
          </a:p>
          <a:p>
            <a:pPr algn="ctr"/>
            <a:r>
              <a:rPr lang="en-US" sz="1600">
                <a:solidFill>
                  <a:srgbClr val="FFFFFF"/>
                </a:solidFill>
                <a:latin typeface="Arial"/>
                <a:ea typeface="Arial"/>
                <a:cs typeface="Arial"/>
                <a:sym typeface="Arial"/>
              </a:rPr>
              <a:t>actively.</a:t>
            </a:r>
          </a:p>
          <a:p>
            <a:pPr algn="ctr"/>
            <a:endParaRPr lang="en-US" sz="1800">
              <a:solidFill>
                <a:srgbClr val="FFFFFF"/>
              </a:solidFill>
              <a:latin typeface="Arial"/>
              <a:ea typeface="Arial"/>
              <a:cs typeface="Arial"/>
              <a:sym typeface="Arial"/>
            </a:endParaRPr>
          </a:p>
          <a:p>
            <a:pPr algn="ctr"/>
            <a:r>
              <a:rPr lang="en-US" sz="1800" b="1">
                <a:solidFill>
                  <a:srgbClr val="FFFFFF"/>
                </a:solidFill>
                <a:latin typeface="Arial"/>
                <a:ea typeface="Arial"/>
                <a:cs typeface="Arial"/>
                <a:sym typeface="Arial"/>
              </a:rPr>
              <a:t>London Councils</a:t>
            </a:r>
          </a:p>
        </p:txBody>
      </p:sp>
      <p:sp>
        <p:nvSpPr>
          <p:cNvPr id="11" name="TextBox 10">
            <a:extLst>
              <a:ext uri="{FF2B5EF4-FFF2-40B4-BE49-F238E27FC236}">
                <a16:creationId xmlns:a16="http://schemas.microsoft.com/office/drawing/2014/main" id="{2020A26C-4411-404C-AFF8-5BA87D74262F}"/>
              </a:ext>
            </a:extLst>
          </p:cNvPr>
          <p:cNvSpPr txBox="1"/>
          <p:nvPr/>
        </p:nvSpPr>
        <p:spPr>
          <a:xfrm>
            <a:off x="16886136" y="803787"/>
            <a:ext cx="381000" cy="3939540"/>
          </a:xfrm>
          <a:prstGeom prst="rect">
            <a:avLst/>
          </a:prstGeom>
          <a:noFill/>
        </p:spPr>
        <p:txBody>
          <a:bodyPr wrap="square" rtlCol="0">
            <a:spAutoFit/>
          </a:bodyPr>
          <a:lstStyle/>
          <a:p>
            <a:r>
              <a:rPr lang="en-GB" sz="25000">
                <a:solidFill>
                  <a:srgbClr val="15843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5515333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478E856DE5D94292B0799DEAAD4C1A" ma:contentTypeVersion="18" ma:contentTypeDescription="Create a new document." ma:contentTypeScope="" ma:versionID="cd2deb94ec4d8c510c4855f75bbece9a">
  <xsd:schema xmlns:xsd="http://www.w3.org/2001/XMLSchema" xmlns:xs="http://www.w3.org/2001/XMLSchema" xmlns:p="http://schemas.microsoft.com/office/2006/metadata/properties" xmlns:ns2="7442d25a-40d1-461d-bab6-4d53f1e4cd5a" xmlns:ns3="25a4f3e1-efb7-4490-8047-be5a6c2ca26e" targetNamespace="http://schemas.microsoft.com/office/2006/metadata/properties" ma:root="true" ma:fieldsID="87da59ac5712c12949b38ff4b0823b9f" ns2:_="" ns3:_="">
    <xsd:import namespace="7442d25a-40d1-461d-bab6-4d53f1e4cd5a"/>
    <xsd:import namespace="25a4f3e1-efb7-4490-8047-be5a6c2ca2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2d25a-40d1-461d-bab6-4d53f1e4c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43a8504-d520-4286-9e4f-55620f5a7f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a4f3e1-efb7-4490-8047-be5a6c2ca26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ca7d64b-0942-4b0b-b379-a19dd1f765aa}" ma:internalName="TaxCatchAll" ma:showField="CatchAllData" ma:web="25a4f3e1-efb7-4490-8047-be5a6c2ca2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a4f3e1-efb7-4490-8047-be5a6c2ca26e" xsi:nil="true"/>
    <lcf76f155ced4ddcb4097134ff3c332f xmlns="7442d25a-40d1-461d-bab6-4d53f1e4cd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EDFAF1C-E25B-429C-B63B-C8DC0F3B3E52}">
  <ds:schemaRefs>
    <ds:schemaRef ds:uri="25a4f3e1-efb7-4490-8047-be5a6c2ca26e"/>
    <ds:schemaRef ds:uri="7442d25a-40d1-461d-bab6-4d53f1e4cd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1AF381-92C5-4C35-8CC5-ED19FE91E9C9}">
  <ds:schemaRefs>
    <ds:schemaRef ds:uri="http://schemas.microsoft.com/sharepoint/v3/contenttype/forms"/>
  </ds:schemaRefs>
</ds:datastoreItem>
</file>

<file path=customXml/itemProps3.xml><?xml version="1.0" encoding="utf-8"?>
<ds:datastoreItem xmlns:ds="http://schemas.openxmlformats.org/officeDocument/2006/customXml" ds:itemID="{6CFC6BEB-9513-4602-8149-5DA909559AE9}">
  <ds:schemaRefs>
    <ds:schemaRef ds:uri="25a4f3e1-efb7-4490-8047-be5a6c2ca26e"/>
    <ds:schemaRef ds:uri="7442d25a-40d1-461d-bab6-4d53f1e4cd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23</Slides>
  <Notes>16</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Sonya Dallat</dc:creator>
  <cp:revision>1</cp:revision>
  <dcterms:created xsi:type="dcterms:W3CDTF">2006-08-16T00:00:00Z</dcterms:created>
  <dcterms:modified xsi:type="dcterms:W3CDTF">2025-10-16T14:08:33Z</dcterms:modified>
  <dc:identifier>DAGcWY0ROq4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0x01010002478E856DE5D94292B0799DEAAD4C1A</vt:lpwstr>
  </property>
  <property fmtid="{D5CDD505-2E9C-101B-9397-08002B2CF9AE}" pid="3" name="MediaServiceImageTags">
    <vt:lpwstr/>
  </property>
</Properties>
</file>