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4"/>
  </p:sldMasterIdLst>
  <p:notesMasterIdLst>
    <p:notesMasterId r:id="rId18"/>
  </p:notesMasterIdLst>
  <p:handoutMasterIdLst>
    <p:handoutMasterId r:id="rId19"/>
  </p:handoutMasterIdLst>
  <p:sldIdLst>
    <p:sldId id="430" r:id="rId5"/>
    <p:sldId id="438" r:id="rId6"/>
    <p:sldId id="431" r:id="rId7"/>
    <p:sldId id="442" r:id="rId8"/>
    <p:sldId id="446" r:id="rId9"/>
    <p:sldId id="447" r:id="rId10"/>
    <p:sldId id="425" r:id="rId11"/>
    <p:sldId id="444" r:id="rId12"/>
    <p:sldId id="445" r:id="rId13"/>
    <p:sldId id="443" r:id="rId14"/>
    <p:sldId id="440" r:id="rId15"/>
    <p:sldId id="441" r:id="rId16"/>
    <p:sldId id="424" r:id="rId17"/>
  </p:sldIdLst>
  <p:sldSz cx="12192000" cy="6858000"/>
  <p:notesSz cx="6858000" cy="9144000"/>
  <p:defaultTextStyle>
    <a:defPPr>
      <a:defRPr lang="ru-RU"/>
    </a:defPPr>
    <a:lvl1pPr marL="0" algn="l" defTabSz="9141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2" algn="l" defTabSz="9141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4" algn="l" defTabSz="9141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56" algn="l" defTabSz="9141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09" algn="l" defTabSz="9141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1" algn="l" defTabSz="9141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12" algn="l" defTabSz="9141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66" algn="l" defTabSz="9141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18" algn="l" defTabSz="9141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6D3F68AB-5CC7-459F-A06A-F37CDD560C42}">
          <p14:sldIdLst>
            <p14:sldId id="430"/>
          </p14:sldIdLst>
        </p14:section>
        <p14:section name="Text slides" id="{72AACDFD-E44F-4C40-8A64-D414D2C0AA0E}">
          <p14:sldIdLst>
            <p14:sldId id="438"/>
          </p14:sldIdLst>
        </p14:section>
        <p14:section name="Basic Slides" id="{DA6C40E7-0DCF-B240-BAE8-B2C98CE15DF7}">
          <p14:sldIdLst>
            <p14:sldId id="431"/>
            <p14:sldId id="442"/>
            <p14:sldId id="446"/>
            <p14:sldId id="447"/>
            <p14:sldId id="425"/>
            <p14:sldId id="444"/>
            <p14:sldId id="445"/>
            <p14:sldId id="443"/>
            <p14:sldId id="440"/>
            <p14:sldId id="441"/>
          </p14:sldIdLst>
        </p14:section>
        <p14:section name="The End" id="{3F246CDA-0A72-494F-AD82-CE817E7483B9}">
          <p14:sldIdLst>
            <p14:sldId id="424"/>
          </p14:sldIdLst>
        </p14:section>
      </p14:sectionLst>
    </p:ext>
    <p:ext uri="{EFAFB233-063F-42B5-8137-9DF3F51BA10A}">
      <p15:sldGuideLst xmlns:p15="http://schemas.microsoft.com/office/powerpoint/2012/main">
        <p15:guide id="24" pos="7680" userDrawn="1">
          <p15:clr>
            <a:srgbClr val="A4A3A4"/>
          </p15:clr>
        </p15:guide>
        <p15:guide id="2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83F7AD-84FE-E238-6C1B-5D48CB23915E}" name="Michael Roberts" initials="MR" userId="S::michael.roberts@londontravelwatch.org.uk::d9755e51-32e6-4ec6-802f-810f82c453cc" providerId="AD"/>
  <p188:author id="{4283DAF6-9A8E-4BDA-DC76-4B0FDDD8BF64}" name="Alex Smith" initials="AS" userId="S::Alex.Smith@londontravelwatch.org.uk::195ad861-b38c-425c-9571-7149c0d2d90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koff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021"/>
    <a:srgbClr val="B3DBD0"/>
    <a:srgbClr val="84C37C"/>
    <a:srgbClr val="189A48"/>
    <a:srgbClr val="36393C"/>
    <a:srgbClr val="D53E29"/>
    <a:srgbClr val="485BB6"/>
    <a:srgbClr val="259BCD"/>
    <a:srgbClr val="2A2A2A"/>
    <a:srgbClr val="363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41" autoAdjust="0"/>
  </p:normalViewPr>
  <p:slideViewPr>
    <p:cSldViewPr snapToGrid="0">
      <p:cViewPr varScale="1">
        <p:scale>
          <a:sx n="56" d="100"/>
          <a:sy n="56" d="100"/>
        </p:scale>
        <p:origin x="1044" y="48"/>
      </p:cViewPr>
      <p:guideLst>
        <p:guide pos="76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>
                <a:solidFill>
                  <a:schemeClr val="tx1"/>
                </a:solidFill>
              </a:rPr>
              <a:t>Impact of timetable changes on passengers</a:t>
            </a:r>
          </a:p>
        </c:rich>
      </c:tx>
      <c:layout>
        <c:manualLayout>
          <c:xMode val="edge"/>
          <c:yMode val="edge"/>
          <c:x val="0.1325546259842519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Positively impacted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87-4EBB-9EF6-909B412248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impact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87-4EBB-9EF6-909B412248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Negatively impacted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87-4EBB-9EF6-909B41224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6052048"/>
        <c:axId val="343605936"/>
      </c:barChart>
      <c:catAx>
        <c:axId val="69605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605936"/>
        <c:crosses val="autoZero"/>
        <c:auto val="1"/>
        <c:lblAlgn val="ctr"/>
        <c:lblOffset val="100"/>
        <c:noMultiLvlLbl val="0"/>
      </c:catAx>
      <c:valAx>
        <c:axId val="34360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05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>
                <a:solidFill>
                  <a:schemeClr val="tx1"/>
                </a:solidFill>
              </a:rPr>
              <a:t>How impacted passengers’ journeys</a:t>
            </a:r>
            <a:r>
              <a:rPr lang="en-GB" baseline="0">
                <a:solidFill>
                  <a:schemeClr val="tx1"/>
                </a:solidFill>
              </a:rPr>
              <a:t> have changed</a:t>
            </a:r>
            <a:endParaRPr lang="en-GB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My journey takes more time</c:v>
                </c:pt>
                <c:pt idx="1">
                  <c:v>I have to change trains more</c:v>
                </c:pt>
                <c:pt idx="2">
                  <c:v>I have to change trains less</c:v>
                </c:pt>
                <c:pt idx="3">
                  <c:v>My journey takes less time</c:v>
                </c:pt>
                <c:pt idx="4">
                  <c:v>I have to leave from a different stations</c:v>
                </c:pt>
                <c:pt idx="5">
                  <c:v>I have to arrive at a different station</c:v>
                </c:pt>
                <c:pt idx="6">
                  <c:v>I have to use a different line</c:v>
                </c:pt>
                <c:pt idx="7">
                  <c:v>I have to use another mode of transport in addition to the Southeastern service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0.42</c:v>
                </c:pt>
                <c:pt idx="1">
                  <c:v>0.26</c:v>
                </c:pt>
                <c:pt idx="2">
                  <c:v>0.22</c:v>
                </c:pt>
                <c:pt idx="3">
                  <c:v>0.16666666666669999</c:v>
                </c:pt>
                <c:pt idx="4">
                  <c:v>0.109375</c:v>
                </c:pt>
                <c:pt idx="5">
                  <c:v>9.375E-2</c:v>
                </c:pt>
                <c:pt idx="6">
                  <c:v>7.8125E-2</c:v>
                </c:pt>
                <c:pt idx="7">
                  <c:v>3.125E-2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87-4EBB-9EF6-909B41224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96052048"/>
        <c:axId val="343605936"/>
        <c:extLst/>
      </c:barChart>
      <c:catAx>
        <c:axId val="696052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605936"/>
        <c:crosses val="autoZero"/>
        <c:auto val="1"/>
        <c:lblAlgn val="ctr"/>
        <c:lblOffset val="100"/>
        <c:noMultiLvlLbl val="0"/>
      </c:catAx>
      <c:valAx>
        <c:axId val="343605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05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>
                <a:solidFill>
                  <a:schemeClr val="tx1"/>
                </a:solidFill>
              </a:rPr>
              <a:t>Changes in quality of journeys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Better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Overall Journey</c:v>
                </c:pt>
                <c:pt idx="1">
                  <c:v>Reliability</c:v>
                </c:pt>
                <c:pt idx="2">
                  <c:v>Punctuality</c:v>
                </c:pt>
                <c:pt idx="3">
                  <c:v>Levels of Crowding</c:v>
                </c:pt>
                <c:pt idx="4">
                  <c:v>Disruption</c:v>
                </c:pt>
                <c:pt idx="5">
                  <c:v>Frequency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</c:v>
                </c:pt>
                <c:pt idx="1">
                  <c:v>0.38</c:v>
                </c:pt>
                <c:pt idx="2">
                  <c:v>0.36</c:v>
                </c:pt>
                <c:pt idx="3">
                  <c:v>0.37</c:v>
                </c:pt>
                <c:pt idx="4">
                  <c:v>0.34</c:v>
                </c:pt>
                <c:pt idx="5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FA-4C73-B43D-89F231A7AF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Overall Journey</c:v>
                </c:pt>
                <c:pt idx="1">
                  <c:v>Reliability</c:v>
                </c:pt>
                <c:pt idx="2">
                  <c:v>Punctuality</c:v>
                </c:pt>
                <c:pt idx="3">
                  <c:v>Levels of Crowding</c:v>
                </c:pt>
                <c:pt idx="4">
                  <c:v>Disruption</c:v>
                </c:pt>
                <c:pt idx="5">
                  <c:v>Frequency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0.43</c:v>
                </c:pt>
                <c:pt idx="1">
                  <c:v>0.44</c:v>
                </c:pt>
                <c:pt idx="2">
                  <c:v>0.47</c:v>
                </c:pt>
                <c:pt idx="3">
                  <c:v>0.39</c:v>
                </c:pt>
                <c:pt idx="4">
                  <c:v>0.4</c:v>
                </c:pt>
                <c:pt idx="5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FA-4C73-B43D-89F231A7AF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Worse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Overall Journey</c:v>
                </c:pt>
                <c:pt idx="1">
                  <c:v>Reliability</c:v>
                </c:pt>
                <c:pt idx="2">
                  <c:v>Punctuality</c:v>
                </c:pt>
                <c:pt idx="3">
                  <c:v>Levels of Crowding</c:v>
                </c:pt>
                <c:pt idx="4">
                  <c:v>Disruption</c:v>
                </c:pt>
                <c:pt idx="5">
                  <c:v>Frequency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0.17</c:v>
                </c:pt>
                <c:pt idx="1">
                  <c:v>0.18</c:v>
                </c:pt>
                <c:pt idx="2">
                  <c:v>0.16</c:v>
                </c:pt>
                <c:pt idx="3">
                  <c:v>0.24</c:v>
                </c:pt>
                <c:pt idx="4">
                  <c:v>0.24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FA-4C73-B43D-89F231A7A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9521664"/>
        <c:axId val="167183168"/>
      </c:barChart>
      <c:catAx>
        <c:axId val="29952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183168"/>
        <c:crosses val="autoZero"/>
        <c:auto val="1"/>
        <c:lblAlgn val="ctr"/>
        <c:lblOffset val="100"/>
        <c:noMultiLvlLbl val="0"/>
      </c:catAx>
      <c:valAx>
        <c:axId val="16718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521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>
                <a:solidFill>
                  <a:schemeClr val="tx1"/>
                </a:solidFill>
              </a:rPr>
              <a:t>Should timetable changes be consulted on?</a:t>
            </a:r>
          </a:p>
        </c:rich>
      </c:tx>
      <c:layout>
        <c:manualLayout>
          <c:xMode val="edge"/>
          <c:yMode val="edge"/>
          <c:x val="0.1325546259842519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 - before any changes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87-4EBB-9EF6-909B412248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 - before major changes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0%</c:formatCode>
                <c:ptCount val="1"/>
                <c:pt idx="0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87-4EBB-9EF6-909B412248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 - but information should be provided before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Sheet1!$D$2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FF-445B-96BE-00D5E0FC8F4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Sheet1!$E$2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FF-445B-96BE-00D5E0FC8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6052048"/>
        <c:axId val="343605936"/>
      </c:barChart>
      <c:catAx>
        <c:axId val="696052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3605936"/>
        <c:crosses val="autoZero"/>
        <c:auto val="1"/>
        <c:lblAlgn val="ctr"/>
        <c:lblOffset val="100"/>
        <c:noMultiLvlLbl val="0"/>
      </c:catAx>
      <c:valAx>
        <c:axId val="34360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05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56299212598425E-2"/>
          <c:y val="0.89928260954216233"/>
          <c:w val="0.84949901574803155"/>
          <c:h val="8.66548913229028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>
                <a:solidFill>
                  <a:schemeClr val="tx1"/>
                </a:solidFill>
              </a:rPr>
              <a:t>Should</a:t>
            </a:r>
            <a:r>
              <a:rPr lang="en-GB" sz="2400" baseline="0">
                <a:solidFill>
                  <a:schemeClr val="tx1"/>
                </a:solidFill>
              </a:rPr>
              <a:t> changes be made to the new timetable?</a:t>
            </a:r>
            <a:endParaRPr lang="en-GB" sz="24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0755462598425195"/>
          <c:y val="2.222821197663062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 - Major changes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87-4EBB-9EF6-909B412248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 - Minor changes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0%</c:formatCode>
                <c:ptCount val="1"/>
                <c:pt idx="0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87-4EBB-9EF6-909B412248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Sheet1!$D$2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FF-445B-96BE-00D5E0FC8F4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Sheet1!$E$2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FF-445B-96BE-00D5E0FC8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6052048"/>
        <c:axId val="343605936"/>
      </c:barChart>
      <c:catAx>
        <c:axId val="696052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3605936"/>
        <c:crosses val="autoZero"/>
        <c:auto val="1"/>
        <c:lblAlgn val="ctr"/>
        <c:lblOffset val="100"/>
        <c:noMultiLvlLbl val="0"/>
      </c:catAx>
      <c:valAx>
        <c:axId val="34360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05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56299212598425E-2"/>
          <c:y val="0.89928260954216233"/>
          <c:w val="0.84949901574803155"/>
          <c:h val="8.66548913229028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7D4BE3-3221-004F-8D1A-571C9FFB5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90337-94FB-384B-A572-EC6DE12F94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10146-2D87-2B41-8D17-A26DCCBB1A5B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2786BA-6D93-A34D-A2E2-CEC1736A3C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393E0-5C5B-7142-8E56-1CBF2150C3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55596-09B7-CF4D-912E-9DF935719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2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1BCA8-F940-4B2C-BED6-5BA47B679EE9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36486-6481-4517-93D6-377984602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18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2" algn="l" defTabSz="9141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4" algn="l" defTabSz="9141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56" algn="l" defTabSz="9141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09" algn="l" defTabSz="9141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1" algn="l" defTabSz="9141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12" algn="l" defTabSz="9141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66" algn="l" defTabSz="9141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18" algn="l" defTabSz="9141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36486-6481-4517-93D6-377984602E0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685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36486-6481-4517-93D6-377984602E0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251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Passengers making journeys on central sections of the network covered by multiple lines (for example between London Bridge and New Cross) have been grouped into a “Core” line.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36486-6481-4517-93D6-377984602E0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457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Passengers making journeys on central sections of the network covered by multiple lines (for example between London Bridge and New Cross) have been grouped into a “Core” line.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36486-6481-4517-93D6-377984602E0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205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36486-6481-4517-93D6-377984602E0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732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36486-6481-4517-93D6-377984602E0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997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36486-6481-4517-93D6-377984602E0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88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715A72D7-5A78-5545-BA19-B48435333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179388"/>
            <a:ext cx="5158877" cy="14446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TEXT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9A053D8A-7D23-F748-AD6C-15C2D9F6A8F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42913" y="2165349"/>
            <a:ext cx="11269662" cy="4513263"/>
          </a:xfrm>
        </p:spPr>
        <p:txBody>
          <a:bodyPr/>
          <a:lstStyle>
            <a:lvl1pPr marL="0" marR="0" indent="0" algn="l" defTabSz="906876" rtl="0" eaLnBrk="1" fontAlgn="auto" latinLnBrk="0" hangingPunct="1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1" indent="0" algn="l" defTabSz="906876" rtl="0" eaLnBrk="1" fontAlgn="auto" latinLnBrk="0" hangingPunct="1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/>
              <a:t>Title_01</a:t>
            </a:r>
          </a:p>
          <a:p>
            <a:pPr lvl="0"/>
            <a:r>
              <a:rPr lang="en-US"/>
              <a:t>Base text_02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772C0D3-7A3E-524D-8C5C-A31D379234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3476" y="477342"/>
            <a:ext cx="2256161" cy="77010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26DC23-C1F3-04AC-B25D-671F0FC0B140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GB"/>
              <a:t>Confidential - not cleared for publication</a:t>
            </a:r>
          </a:p>
        </p:txBody>
      </p:sp>
    </p:spTree>
    <p:extLst>
      <p:ext uri="{BB962C8B-B14F-4D97-AF65-F5344CB8AC3E}">
        <p14:creationId xmlns:p14="http://schemas.microsoft.com/office/powerpoint/2010/main" val="74597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cover dir="r"/>
      </p:transition>
    </mc:Choice>
    <mc:Fallback xmlns="">
      <p:transition spd="slow" advTm="0">
        <p:cover dir="r"/>
      </p:transition>
    </mc:Fallback>
  </mc:AlternateContent>
  <p:extLst>
    <p:ext uri="{DCECCB84-F9BA-43D5-87BE-67443E8EF086}">
      <p15:sldGuideLst xmlns:p15="http://schemas.microsoft.com/office/powerpoint/2012/main">
        <p15:guide id="4" orient="horz" userDrawn="1">
          <p15:clr>
            <a:srgbClr val="FBAE40"/>
          </p15:clr>
        </p15:guide>
        <p15:guide id="8" orient="horz" pos="2387">
          <p15:clr>
            <a:srgbClr val="FBAE40"/>
          </p15:clr>
        </p15:guide>
        <p15:guide id="11" orient="horz" pos="43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_M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C3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9" name="Заголовок 17"/>
          <p:cNvSpPr>
            <a:spLocks noGrp="1"/>
          </p:cNvSpPr>
          <p:nvPr>
            <p:ph type="title" hasCustomPrompt="1"/>
          </p:nvPr>
        </p:nvSpPr>
        <p:spPr>
          <a:xfrm>
            <a:off x="660400" y="3068638"/>
            <a:ext cx="4690486" cy="57572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4300" spc="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TEXT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42" hasCustomPrompt="1"/>
          </p:nvPr>
        </p:nvSpPr>
        <p:spPr>
          <a:xfrm>
            <a:off x="660400" y="3789363"/>
            <a:ext cx="4326524" cy="462344"/>
          </a:xfr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1300" spc="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BASE TEXT_02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B07AB4-A44F-EE4D-B76B-91B162D832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4" r="36116"/>
          <a:stretch/>
        </p:blipFill>
        <p:spPr>
          <a:xfrm>
            <a:off x="6177279" y="0"/>
            <a:ext cx="5112877" cy="6858000"/>
          </a:xfrm>
          <a:prstGeom prst="parallelogram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3202BDD-6AB7-484E-A04F-5E40E71D0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037" y="477342"/>
            <a:ext cx="2256164" cy="77010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AC39FE-4E44-0827-7BC0-2875F1E6CAC1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GB"/>
              <a:t>Confidential - not cleared for publication</a:t>
            </a:r>
          </a:p>
        </p:txBody>
      </p:sp>
    </p:spTree>
    <p:extLst>
      <p:ext uri="{BB962C8B-B14F-4D97-AF65-F5344CB8AC3E}">
        <p14:creationId xmlns:p14="http://schemas.microsoft.com/office/powerpoint/2010/main" val="159508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cover dir="r"/>
      </p:transition>
    </mc:Choice>
    <mc:Fallback xmlns="">
      <p:transition spd="slow" advTm="0">
        <p:cover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341">
          <p15:clr>
            <a:srgbClr val="FBAE40"/>
          </p15:clr>
        </p15:guide>
        <p15:guide id="2" orient="horz" pos="4093">
          <p15:clr>
            <a:srgbClr val="FBAE40"/>
          </p15:clr>
        </p15:guide>
        <p15:guide id="3" orient="horz" pos="682">
          <p15:clr>
            <a:srgbClr val="FBAE40"/>
          </p15:clr>
        </p15:guide>
        <p15:guide id="4" orient="horz" pos="1023">
          <p15:clr>
            <a:srgbClr val="FBAE40"/>
          </p15:clr>
        </p15:guide>
        <p15:guide id="5" orient="horz" pos="1364">
          <p15:clr>
            <a:srgbClr val="FBAE40"/>
          </p15:clr>
        </p15:guide>
        <p15:guide id="6" orient="horz" pos="1705">
          <p15:clr>
            <a:srgbClr val="FBAE40"/>
          </p15:clr>
        </p15:guide>
        <p15:guide id="7" orient="horz" pos="2046">
          <p15:clr>
            <a:srgbClr val="FBAE40"/>
          </p15:clr>
        </p15:guide>
        <p15:guide id="8" orient="horz" pos="2387">
          <p15:clr>
            <a:srgbClr val="FBAE40"/>
          </p15:clr>
        </p15:guide>
        <p15:guide id="9" orient="horz" pos="2728">
          <p15:clr>
            <a:srgbClr val="FBAE40"/>
          </p15:clr>
        </p15:guide>
        <p15:guide id="10" orient="horz" pos="3070">
          <p15:clr>
            <a:srgbClr val="FBAE40"/>
          </p15:clr>
        </p15:guide>
        <p15:guide id="11" orient="horz" pos="3411">
          <p15:clr>
            <a:srgbClr val="FBAE40"/>
          </p15:clr>
        </p15:guide>
        <p15:guide id="12" orient="horz" pos="37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_M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3216275" cy="6858000"/>
          </a:xfrm>
          <a:prstGeom prst="rect">
            <a:avLst/>
          </a:prstGeom>
          <a:solidFill>
            <a:srgbClr val="84C3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715A72D7-5A78-5545-BA19-B48435333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729" y="199832"/>
            <a:ext cx="8119234" cy="13251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TEXT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9A053D8A-7D23-F748-AD6C-15C2D9F6A8F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85729" y="2165704"/>
            <a:ext cx="8126846" cy="4492463"/>
          </a:xfrm>
        </p:spPr>
        <p:txBody>
          <a:bodyPr/>
          <a:lstStyle>
            <a:lvl1pPr marL="0" marR="0" indent="0" algn="l" defTabSz="906876" rtl="0" eaLnBrk="1" fontAlgn="auto" latinLnBrk="0" hangingPunct="1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1" indent="0" algn="l" defTabSz="906876" rtl="0" eaLnBrk="1" fontAlgn="auto" latinLnBrk="0" hangingPunct="1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/>
              <a:t>Title_01</a:t>
            </a:r>
          </a:p>
          <a:p>
            <a:pPr lvl="0"/>
            <a:r>
              <a:rPr lang="en-US"/>
              <a:t>Base text_02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FA3CD4-A200-B649-9C52-7F49942F29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037" y="477342"/>
            <a:ext cx="2256164" cy="770103"/>
          </a:xfrm>
          <a:prstGeom prst="rect">
            <a:avLst/>
          </a:prstGeom>
        </p:spPr>
      </p:pic>
      <p:pic>
        <p:nvPicPr>
          <p:cNvPr id="7" name="Graphic 6" descr="Caret Right outline">
            <a:extLst>
              <a:ext uri="{FF2B5EF4-FFF2-40B4-BE49-F238E27FC236}">
                <a16:creationId xmlns:a16="http://schemas.microsoft.com/office/drawing/2014/main" id="{C27EEDF0-7DB9-1F4D-BEAC-E2CA8F34A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  <a:lum bright="-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120" t="25423" r="34561" b="27876"/>
          <a:stretch/>
        </p:blipFill>
        <p:spPr>
          <a:xfrm>
            <a:off x="0" y="-1"/>
            <a:ext cx="2837042" cy="685800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947089-7DFE-1B2A-F0EF-D268E947DBE1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GB"/>
              <a:t>Confidential - not cleared for publication</a:t>
            </a:r>
          </a:p>
        </p:txBody>
      </p:sp>
    </p:spTree>
    <p:extLst>
      <p:ext uri="{BB962C8B-B14F-4D97-AF65-F5344CB8AC3E}">
        <p14:creationId xmlns:p14="http://schemas.microsoft.com/office/powerpoint/2010/main" val="342115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cover dir="r"/>
      </p:transition>
    </mc:Choice>
    <mc:Fallback xmlns="">
      <p:transition spd="slow" advTm="0">
        <p:cover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341">
          <p15:clr>
            <a:srgbClr val="FBAE40"/>
          </p15:clr>
        </p15:guide>
        <p15:guide id="2" orient="horz" pos="4093">
          <p15:clr>
            <a:srgbClr val="FBAE40"/>
          </p15:clr>
        </p15:guide>
        <p15:guide id="3" orient="horz" pos="682">
          <p15:clr>
            <a:srgbClr val="FBAE40"/>
          </p15:clr>
        </p15:guide>
        <p15:guide id="4" orient="horz" pos="1023">
          <p15:clr>
            <a:srgbClr val="FBAE40"/>
          </p15:clr>
        </p15:guide>
        <p15:guide id="5" orient="horz" pos="1364">
          <p15:clr>
            <a:srgbClr val="FBAE40"/>
          </p15:clr>
        </p15:guide>
        <p15:guide id="6" orient="horz" pos="1705">
          <p15:clr>
            <a:srgbClr val="FBAE40"/>
          </p15:clr>
        </p15:guide>
        <p15:guide id="7" orient="horz" pos="2046">
          <p15:clr>
            <a:srgbClr val="FBAE40"/>
          </p15:clr>
        </p15:guide>
        <p15:guide id="8" orient="horz" pos="2387">
          <p15:clr>
            <a:srgbClr val="FBAE40"/>
          </p15:clr>
        </p15:guide>
        <p15:guide id="9" orient="horz" pos="2728">
          <p15:clr>
            <a:srgbClr val="FBAE40"/>
          </p15:clr>
        </p15:guide>
        <p15:guide id="10" orient="horz" pos="3070">
          <p15:clr>
            <a:srgbClr val="FBAE40"/>
          </p15:clr>
        </p15:guide>
        <p15:guide id="11" orient="horz" pos="3411">
          <p15:clr>
            <a:srgbClr val="FBAE40"/>
          </p15:clr>
        </p15:guide>
        <p15:guide id="12" orient="horz" pos="37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_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9B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9" name="Заголовок 17"/>
          <p:cNvSpPr>
            <a:spLocks noGrp="1"/>
          </p:cNvSpPr>
          <p:nvPr>
            <p:ph type="title" hasCustomPrompt="1"/>
          </p:nvPr>
        </p:nvSpPr>
        <p:spPr>
          <a:xfrm>
            <a:off x="660400" y="3068638"/>
            <a:ext cx="4690486" cy="57572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4300" spc="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TEXT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42" hasCustomPrompt="1"/>
          </p:nvPr>
        </p:nvSpPr>
        <p:spPr>
          <a:xfrm>
            <a:off x="660400" y="3789363"/>
            <a:ext cx="4326524" cy="462344"/>
          </a:xfr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1300" spc="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BASE TEXT_02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B07AB4-A44F-EE4D-B76B-91B162D83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r="24784"/>
          <a:stretch/>
        </p:blipFill>
        <p:spPr>
          <a:xfrm>
            <a:off x="6177279" y="0"/>
            <a:ext cx="5112877" cy="6858000"/>
          </a:xfrm>
          <a:prstGeom prst="parallelogram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3202BDD-6AB7-484E-A04F-5E40E71D0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037" y="477342"/>
            <a:ext cx="2256164" cy="77010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756AC9-BC72-B5EC-60B9-12A2B37C3512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GB"/>
              <a:t>Confidential - not cleared for publication</a:t>
            </a:r>
          </a:p>
        </p:txBody>
      </p:sp>
    </p:spTree>
    <p:extLst>
      <p:ext uri="{BB962C8B-B14F-4D97-AF65-F5344CB8AC3E}">
        <p14:creationId xmlns:p14="http://schemas.microsoft.com/office/powerpoint/2010/main" val="421082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cover dir="r"/>
      </p:transition>
    </mc:Choice>
    <mc:Fallback xmlns="">
      <p:transition spd="slow" advTm="0">
        <p:cover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341">
          <p15:clr>
            <a:srgbClr val="FBAE40"/>
          </p15:clr>
        </p15:guide>
        <p15:guide id="2" orient="horz" pos="4093">
          <p15:clr>
            <a:srgbClr val="FBAE40"/>
          </p15:clr>
        </p15:guide>
        <p15:guide id="3" orient="horz" pos="682">
          <p15:clr>
            <a:srgbClr val="FBAE40"/>
          </p15:clr>
        </p15:guide>
        <p15:guide id="4" orient="horz" pos="1023">
          <p15:clr>
            <a:srgbClr val="FBAE40"/>
          </p15:clr>
        </p15:guide>
        <p15:guide id="5" orient="horz" pos="1364">
          <p15:clr>
            <a:srgbClr val="FBAE40"/>
          </p15:clr>
        </p15:guide>
        <p15:guide id="6" orient="horz" pos="1705">
          <p15:clr>
            <a:srgbClr val="FBAE40"/>
          </p15:clr>
        </p15:guide>
        <p15:guide id="7" orient="horz" pos="2046">
          <p15:clr>
            <a:srgbClr val="FBAE40"/>
          </p15:clr>
        </p15:guide>
        <p15:guide id="8" orient="horz" pos="2387">
          <p15:clr>
            <a:srgbClr val="FBAE40"/>
          </p15:clr>
        </p15:guide>
        <p15:guide id="9" orient="horz" pos="2728">
          <p15:clr>
            <a:srgbClr val="FBAE40"/>
          </p15:clr>
        </p15:guide>
        <p15:guide id="10" orient="horz" pos="3070">
          <p15:clr>
            <a:srgbClr val="FBAE40"/>
          </p15:clr>
        </p15:guide>
        <p15:guide id="11" orient="horz" pos="3411">
          <p15:clr>
            <a:srgbClr val="FBAE40"/>
          </p15:clr>
        </p15:guide>
        <p15:guide id="12" orient="horz" pos="37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_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3216275" cy="6858000"/>
          </a:xfrm>
          <a:prstGeom prst="rect">
            <a:avLst/>
          </a:prstGeom>
          <a:solidFill>
            <a:srgbClr val="259B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C8FC3B-DF0E-424C-B14B-2B787E57013E}"/>
              </a:ext>
            </a:extLst>
          </p:cNvPr>
          <p:cNvSpPr/>
          <p:nvPr userDrawn="1"/>
        </p:nvSpPr>
        <p:spPr>
          <a:xfrm>
            <a:off x="3206496" y="0"/>
            <a:ext cx="13886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715A72D7-5A78-5545-BA19-B48435333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729" y="199832"/>
            <a:ext cx="8126846" cy="13251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43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TEXT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9A053D8A-7D23-F748-AD6C-15C2D9F6A8F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85729" y="2165704"/>
            <a:ext cx="8126846" cy="4492463"/>
          </a:xfrm>
        </p:spPr>
        <p:txBody>
          <a:bodyPr/>
          <a:lstStyle>
            <a:lvl1pPr marL="0" marR="0" indent="0" algn="l" defTabSz="906876" rtl="0" eaLnBrk="1" fontAlgn="auto" latinLnBrk="0" hangingPunct="1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1" indent="0" algn="l" defTabSz="906876" rtl="0" eaLnBrk="1" fontAlgn="auto" latinLnBrk="0" hangingPunct="1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/>
              <a:t>Title_01</a:t>
            </a:r>
          </a:p>
          <a:p>
            <a:pPr lvl="0"/>
            <a:r>
              <a:rPr lang="en-US"/>
              <a:t>Base text_02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FA3CD4-A200-B649-9C52-7F49942F29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037" y="477342"/>
            <a:ext cx="2256164" cy="770103"/>
          </a:xfrm>
          <a:prstGeom prst="rect">
            <a:avLst/>
          </a:prstGeom>
        </p:spPr>
      </p:pic>
      <p:pic>
        <p:nvPicPr>
          <p:cNvPr id="7" name="Graphic 6" descr="Caret Right outline">
            <a:extLst>
              <a:ext uri="{FF2B5EF4-FFF2-40B4-BE49-F238E27FC236}">
                <a16:creationId xmlns:a16="http://schemas.microsoft.com/office/drawing/2014/main" id="{C07A02A9-CFFD-FA41-910A-728CB5E61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  <a:lum bright="-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120" t="25423" r="34561" b="27876"/>
          <a:stretch/>
        </p:blipFill>
        <p:spPr>
          <a:xfrm>
            <a:off x="0" y="-1"/>
            <a:ext cx="2837042" cy="685800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4A1805-E27C-B721-26AF-D61E5AD9845D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GB"/>
              <a:t>Confidential - not cleared for publication</a:t>
            </a:r>
          </a:p>
        </p:txBody>
      </p:sp>
    </p:spTree>
    <p:extLst>
      <p:ext uri="{BB962C8B-B14F-4D97-AF65-F5344CB8AC3E}">
        <p14:creationId xmlns:p14="http://schemas.microsoft.com/office/powerpoint/2010/main" val="67789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cover dir="r"/>
      </p:transition>
    </mc:Choice>
    <mc:Fallback xmlns="">
      <p:transition spd="slow" advTm="0">
        <p:cover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341">
          <p15:clr>
            <a:srgbClr val="FBAE40"/>
          </p15:clr>
        </p15:guide>
        <p15:guide id="2" orient="horz" pos="4093">
          <p15:clr>
            <a:srgbClr val="FBAE40"/>
          </p15:clr>
        </p15:guide>
        <p15:guide id="3" orient="horz" pos="682">
          <p15:clr>
            <a:srgbClr val="FBAE40"/>
          </p15:clr>
        </p15:guide>
        <p15:guide id="4" orient="horz" pos="1023">
          <p15:clr>
            <a:srgbClr val="FBAE40"/>
          </p15:clr>
        </p15:guide>
        <p15:guide id="5" orient="horz" pos="1364">
          <p15:clr>
            <a:srgbClr val="FBAE40"/>
          </p15:clr>
        </p15:guide>
        <p15:guide id="6" orient="horz" pos="1705">
          <p15:clr>
            <a:srgbClr val="FBAE40"/>
          </p15:clr>
        </p15:guide>
        <p15:guide id="7" orient="horz" pos="2046">
          <p15:clr>
            <a:srgbClr val="FBAE40"/>
          </p15:clr>
        </p15:guide>
        <p15:guide id="8" orient="horz" pos="2387">
          <p15:clr>
            <a:srgbClr val="FBAE40"/>
          </p15:clr>
        </p15:guide>
        <p15:guide id="9" orient="horz" pos="2728">
          <p15:clr>
            <a:srgbClr val="FBAE40"/>
          </p15:clr>
        </p15:guide>
        <p15:guide id="10" orient="horz" pos="3070">
          <p15:clr>
            <a:srgbClr val="FBAE40"/>
          </p15:clr>
        </p15:guide>
        <p15:guide id="11" orient="horz" pos="3411">
          <p15:clr>
            <a:srgbClr val="FBAE40"/>
          </p15:clr>
        </p15:guide>
        <p15:guide id="12" orient="horz" pos="37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_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DBD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9" name="Заголовок 17"/>
          <p:cNvSpPr>
            <a:spLocks noGrp="1"/>
          </p:cNvSpPr>
          <p:nvPr>
            <p:ph type="title" hasCustomPrompt="1"/>
          </p:nvPr>
        </p:nvSpPr>
        <p:spPr>
          <a:xfrm>
            <a:off x="660400" y="3068638"/>
            <a:ext cx="4690486" cy="57572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4300" spc="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TEXT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42" hasCustomPrompt="1"/>
          </p:nvPr>
        </p:nvSpPr>
        <p:spPr>
          <a:xfrm>
            <a:off x="660400" y="3789363"/>
            <a:ext cx="4326524" cy="462344"/>
          </a:xfr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1300" spc="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BASE TEXT_02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B07AB4-A44F-EE4D-B76B-91B162D832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3" r="16915"/>
          <a:stretch/>
        </p:blipFill>
        <p:spPr>
          <a:xfrm>
            <a:off x="6177279" y="0"/>
            <a:ext cx="5112877" cy="6858000"/>
          </a:xfrm>
          <a:prstGeom prst="parallelogram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3202BDD-6AB7-484E-A04F-5E40E71D0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037" y="477342"/>
            <a:ext cx="2256164" cy="77010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966709-8B0E-B7ED-E6B5-BDBEB4764B62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GB"/>
              <a:t>Confidential - not cleared for publication</a:t>
            </a:r>
          </a:p>
        </p:txBody>
      </p:sp>
    </p:spTree>
    <p:extLst>
      <p:ext uri="{BB962C8B-B14F-4D97-AF65-F5344CB8AC3E}">
        <p14:creationId xmlns:p14="http://schemas.microsoft.com/office/powerpoint/2010/main" val="166009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cover dir="r"/>
      </p:transition>
    </mc:Choice>
    <mc:Fallback xmlns="">
      <p:transition spd="slow" advTm="0">
        <p:cover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341">
          <p15:clr>
            <a:srgbClr val="FBAE40"/>
          </p15:clr>
        </p15:guide>
        <p15:guide id="2" orient="horz" pos="4093">
          <p15:clr>
            <a:srgbClr val="FBAE40"/>
          </p15:clr>
        </p15:guide>
        <p15:guide id="3" orient="horz" pos="682">
          <p15:clr>
            <a:srgbClr val="FBAE40"/>
          </p15:clr>
        </p15:guide>
        <p15:guide id="4" orient="horz" pos="1023">
          <p15:clr>
            <a:srgbClr val="FBAE40"/>
          </p15:clr>
        </p15:guide>
        <p15:guide id="5" orient="horz" pos="1364">
          <p15:clr>
            <a:srgbClr val="FBAE40"/>
          </p15:clr>
        </p15:guide>
        <p15:guide id="6" orient="horz" pos="1705">
          <p15:clr>
            <a:srgbClr val="FBAE40"/>
          </p15:clr>
        </p15:guide>
        <p15:guide id="7" orient="horz" pos="2046">
          <p15:clr>
            <a:srgbClr val="FBAE40"/>
          </p15:clr>
        </p15:guide>
        <p15:guide id="8" orient="horz" pos="2387">
          <p15:clr>
            <a:srgbClr val="FBAE40"/>
          </p15:clr>
        </p15:guide>
        <p15:guide id="9" orient="horz" pos="2728">
          <p15:clr>
            <a:srgbClr val="FBAE40"/>
          </p15:clr>
        </p15:guide>
        <p15:guide id="10" orient="horz" pos="3070">
          <p15:clr>
            <a:srgbClr val="FBAE40"/>
          </p15:clr>
        </p15:guide>
        <p15:guide id="11" orient="horz" pos="3411">
          <p15:clr>
            <a:srgbClr val="FBAE40"/>
          </p15:clr>
        </p15:guide>
        <p15:guide id="12" orient="horz" pos="37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_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3216275" cy="6858000"/>
          </a:xfrm>
          <a:prstGeom prst="rect">
            <a:avLst/>
          </a:prstGeom>
          <a:solidFill>
            <a:srgbClr val="B3DBD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C8FC3B-DF0E-424C-B14B-2B787E57013E}"/>
              </a:ext>
            </a:extLst>
          </p:cNvPr>
          <p:cNvSpPr/>
          <p:nvPr userDrawn="1"/>
        </p:nvSpPr>
        <p:spPr>
          <a:xfrm>
            <a:off x="3206496" y="0"/>
            <a:ext cx="13886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715A72D7-5A78-5545-BA19-B48435333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728" y="199832"/>
            <a:ext cx="8119235" cy="13251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TEXT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9A053D8A-7D23-F748-AD6C-15C2D9F6A8F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85729" y="2165705"/>
            <a:ext cx="8119234" cy="4512908"/>
          </a:xfrm>
        </p:spPr>
        <p:txBody>
          <a:bodyPr/>
          <a:lstStyle>
            <a:lvl1pPr marL="0" marR="0" indent="0" algn="l" defTabSz="906876" rtl="0" eaLnBrk="1" fontAlgn="auto" latinLnBrk="0" hangingPunct="1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1" indent="0" algn="l" defTabSz="906876" rtl="0" eaLnBrk="1" fontAlgn="auto" latinLnBrk="0" hangingPunct="1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/>
              <a:t>Title_01</a:t>
            </a:r>
          </a:p>
          <a:p>
            <a:pPr lvl="0"/>
            <a:r>
              <a:rPr lang="en-US"/>
              <a:t>Base text_02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FA3CD4-A200-B649-9C52-7F49942F29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037" y="477342"/>
            <a:ext cx="2256164" cy="770103"/>
          </a:xfrm>
          <a:prstGeom prst="rect">
            <a:avLst/>
          </a:prstGeom>
        </p:spPr>
      </p:pic>
      <p:pic>
        <p:nvPicPr>
          <p:cNvPr id="7" name="Graphic 6" descr="Caret Right outline">
            <a:extLst>
              <a:ext uri="{FF2B5EF4-FFF2-40B4-BE49-F238E27FC236}">
                <a16:creationId xmlns:a16="http://schemas.microsoft.com/office/drawing/2014/main" id="{8BF2803B-7DAE-7643-A2DF-338D8B4AE5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  <a:lum bright="-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120" t="25423" r="34561" b="27876"/>
          <a:stretch/>
        </p:blipFill>
        <p:spPr>
          <a:xfrm>
            <a:off x="0" y="-1"/>
            <a:ext cx="2837042" cy="685800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37C625-F3C0-47C3-2AB9-26228418C323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GB"/>
              <a:t>Confidential - not cleared for publication</a:t>
            </a:r>
          </a:p>
        </p:txBody>
      </p:sp>
    </p:spTree>
    <p:extLst>
      <p:ext uri="{BB962C8B-B14F-4D97-AF65-F5344CB8AC3E}">
        <p14:creationId xmlns:p14="http://schemas.microsoft.com/office/powerpoint/2010/main" val="300045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cover dir="r"/>
      </p:transition>
    </mc:Choice>
    <mc:Fallback xmlns="">
      <p:transition spd="slow" advTm="0">
        <p:cover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341">
          <p15:clr>
            <a:srgbClr val="FBAE40"/>
          </p15:clr>
        </p15:guide>
        <p15:guide id="2" orient="horz" pos="4093">
          <p15:clr>
            <a:srgbClr val="FBAE40"/>
          </p15:clr>
        </p15:guide>
        <p15:guide id="3" orient="horz" pos="682">
          <p15:clr>
            <a:srgbClr val="FBAE40"/>
          </p15:clr>
        </p15:guide>
        <p15:guide id="4" orient="horz" pos="1023">
          <p15:clr>
            <a:srgbClr val="FBAE40"/>
          </p15:clr>
        </p15:guide>
        <p15:guide id="5" orient="horz" pos="1364">
          <p15:clr>
            <a:srgbClr val="FBAE40"/>
          </p15:clr>
        </p15:guide>
        <p15:guide id="6" orient="horz" pos="1705">
          <p15:clr>
            <a:srgbClr val="FBAE40"/>
          </p15:clr>
        </p15:guide>
        <p15:guide id="7" orient="horz" pos="2046">
          <p15:clr>
            <a:srgbClr val="FBAE40"/>
          </p15:clr>
        </p15:guide>
        <p15:guide id="8" orient="horz" pos="2387">
          <p15:clr>
            <a:srgbClr val="FBAE40"/>
          </p15:clr>
        </p15:guide>
        <p15:guide id="9" orient="horz" pos="2728">
          <p15:clr>
            <a:srgbClr val="FBAE40"/>
          </p15:clr>
        </p15:guide>
        <p15:guide id="10" orient="horz" pos="3070">
          <p15:clr>
            <a:srgbClr val="FBAE40"/>
          </p15:clr>
        </p15:guide>
        <p15:guide id="11" orient="horz" pos="3411">
          <p15:clr>
            <a:srgbClr val="FBAE40"/>
          </p15:clr>
        </p15:guide>
        <p15:guide id="12" orient="horz" pos="375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04_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941733" y="2133600"/>
            <a:ext cx="4250267" cy="3090333"/>
          </a:xfrm>
          <a:prstGeom prst="rect">
            <a:avLst/>
          </a:prstGeom>
          <a:solidFill>
            <a:srgbClr val="F7A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318000" y="2133600"/>
            <a:ext cx="3623733" cy="3090333"/>
          </a:xfrm>
          <a:prstGeom prst="rect">
            <a:avLst/>
          </a:prstGeom>
          <a:solidFill>
            <a:srgbClr val="485B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2133600"/>
            <a:ext cx="4326467" cy="3090333"/>
          </a:xfrm>
          <a:prstGeom prst="rect">
            <a:avLst/>
          </a:prstGeom>
          <a:solidFill>
            <a:srgbClr val="189A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Текст 7"/>
          <p:cNvSpPr>
            <a:spLocks noGrp="1"/>
          </p:cNvSpPr>
          <p:nvPr>
            <p:ph type="body" sz="quarter" idx="38" hasCustomPrompt="1"/>
          </p:nvPr>
        </p:nvSpPr>
        <p:spPr>
          <a:xfrm>
            <a:off x="4656857" y="2887412"/>
            <a:ext cx="2878689" cy="2166354"/>
          </a:xfrm>
        </p:spPr>
        <p:txBody>
          <a:bodyPr/>
          <a:lstStyle>
            <a:lvl1pPr algn="l">
              <a:lnSpc>
                <a:spcPct val="150000"/>
              </a:lnSpc>
              <a:defRPr baseline="0">
                <a:solidFill>
                  <a:srgbClr val="FFFFFF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Base text_02</a:t>
            </a:r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442913" y="188913"/>
            <a:ext cx="8751887" cy="1105091"/>
          </a:xfr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4300" b="0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Title_02</a:t>
            </a: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4656857" y="2346221"/>
            <a:ext cx="2878688" cy="349732"/>
          </a:xfr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1805" b="1" baseline="0">
                <a:solidFill>
                  <a:srgbClr val="FFFFFF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Title_01</a:t>
            </a:r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42" hasCustomPrompt="1"/>
          </p:nvPr>
        </p:nvSpPr>
        <p:spPr>
          <a:xfrm>
            <a:off x="1056390" y="2898208"/>
            <a:ext cx="2878689" cy="2166354"/>
          </a:xfrm>
        </p:spPr>
        <p:txBody>
          <a:bodyPr/>
          <a:lstStyle>
            <a:lvl1pPr algn="l">
              <a:lnSpc>
                <a:spcPct val="150000"/>
              </a:lnSpc>
              <a:defRPr baseline="0">
                <a:solidFill>
                  <a:srgbClr val="FFFFFF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Base text_02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43" hasCustomPrompt="1"/>
          </p:nvPr>
        </p:nvSpPr>
        <p:spPr>
          <a:xfrm>
            <a:off x="1056389" y="2357017"/>
            <a:ext cx="2878688" cy="349732"/>
          </a:xfr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1805" b="1" baseline="0">
                <a:solidFill>
                  <a:srgbClr val="FFFFFF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Title_01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44" hasCustomPrompt="1"/>
          </p:nvPr>
        </p:nvSpPr>
        <p:spPr>
          <a:xfrm>
            <a:off x="8255649" y="2898208"/>
            <a:ext cx="2878689" cy="2166354"/>
          </a:xfrm>
        </p:spPr>
        <p:txBody>
          <a:bodyPr/>
          <a:lstStyle>
            <a:lvl1pPr algn="l">
              <a:lnSpc>
                <a:spcPct val="150000"/>
              </a:lnSpc>
              <a:defRPr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Base text_02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45" hasCustomPrompt="1"/>
          </p:nvPr>
        </p:nvSpPr>
        <p:spPr>
          <a:xfrm>
            <a:off x="8255648" y="2357017"/>
            <a:ext cx="2878688" cy="349732"/>
          </a:xfr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1805" b="1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Title_01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2FC384-DB92-CB4C-ACAA-1CF2D9B63C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3476" y="477342"/>
            <a:ext cx="2256161" cy="77010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AD1BCB-8F4A-0B99-D143-D65FF228BB64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GB"/>
              <a:t>Confidential - not cleared for publication</a:t>
            </a:r>
          </a:p>
        </p:txBody>
      </p:sp>
    </p:spTree>
    <p:extLst>
      <p:ext uri="{BB962C8B-B14F-4D97-AF65-F5344CB8AC3E}">
        <p14:creationId xmlns:p14="http://schemas.microsoft.com/office/powerpoint/2010/main" val="194651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CD3AFA0-A8C6-5F4D-8C2A-48B36DE142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36" y="4155262"/>
            <a:ext cx="2256161" cy="7701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72F293-698B-E346-BB5A-635C54C00453}"/>
              </a:ext>
            </a:extLst>
          </p:cNvPr>
          <p:cNvSpPr/>
          <p:nvPr userDrawn="1"/>
        </p:nvSpPr>
        <p:spPr>
          <a:xfrm>
            <a:off x="721360" y="506601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="1">
                <a:solidFill>
                  <a:srgbClr val="36393C"/>
                </a:solidFill>
                <a:effectLst/>
                <a:latin typeface="+mj-lt"/>
              </a:rPr>
              <a:t>E:</a:t>
            </a:r>
            <a:r>
              <a:rPr lang="en-GB" sz="1400">
                <a:solidFill>
                  <a:srgbClr val="36393C"/>
                </a:solidFill>
                <a:effectLst/>
                <a:latin typeface="+mj-lt"/>
              </a:rPr>
              <a:t> </a:t>
            </a:r>
            <a:r>
              <a:rPr lang="en-GB" sz="1400" err="1">
                <a:solidFill>
                  <a:srgbClr val="36393C"/>
                </a:solidFill>
                <a:effectLst/>
                <a:latin typeface="+mj-lt"/>
              </a:rPr>
              <a:t>info@londontravelwatch.org.uk</a:t>
            </a:r>
            <a:r>
              <a:rPr lang="en-GB" sz="1400">
                <a:solidFill>
                  <a:srgbClr val="36393C"/>
                </a:solidFill>
                <a:effectLst/>
                <a:latin typeface="+mj-lt"/>
              </a:rPr>
              <a:t> </a:t>
            </a:r>
          </a:p>
          <a:p>
            <a:r>
              <a:rPr lang="en-GB" sz="1400" b="1">
                <a:solidFill>
                  <a:srgbClr val="36393C"/>
                </a:solidFill>
                <a:effectLst/>
                <a:latin typeface="+mj-lt"/>
              </a:rPr>
              <a:t>T:</a:t>
            </a:r>
            <a:r>
              <a:rPr lang="en-GB" sz="1400">
                <a:solidFill>
                  <a:srgbClr val="36393C"/>
                </a:solidFill>
                <a:effectLst/>
                <a:latin typeface="+mj-lt"/>
              </a:rPr>
              <a:t> 020 3176 2999</a:t>
            </a:r>
          </a:p>
          <a:p>
            <a:r>
              <a:rPr lang="en-GB" sz="1400" b="1">
                <a:solidFill>
                  <a:srgbClr val="36393C"/>
                </a:solidFill>
                <a:effectLst/>
                <a:latin typeface="+mj-lt"/>
              </a:rPr>
              <a:t>W:</a:t>
            </a:r>
            <a:r>
              <a:rPr lang="en-GB" sz="1400">
                <a:solidFill>
                  <a:srgbClr val="36393C"/>
                </a:solidFill>
                <a:effectLst/>
                <a:latin typeface="+mj-lt"/>
              </a:rPr>
              <a:t> </a:t>
            </a:r>
            <a:r>
              <a:rPr lang="en-GB" sz="1400" err="1">
                <a:solidFill>
                  <a:srgbClr val="36393C"/>
                </a:solidFill>
                <a:effectLst/>
                <a:latin typeface="+mj-lt"/>
              </a:rPr>
              <a:t>www.londontravelwatch.org.uk</a:t>
            </a:r>
            <a:endParaRPr lang="en-GB" sz="1400">
              <a:solidFill>
                <a:srgbClr val="36393C"/>
              </a:solidFill>
              <a:effectLst/>
              <a:latin typeface="+mj-lt"/>
            </a:endParaRPr>
          </a:p>
        </p:txBody>
      </p:sp>
      <p:pic>
        <p:nvPicPr>
          <p:cNvPr id="13" name="Picture 12" descr="Double decker buses on the street&#10;&#10;Description automatically generated with medium confidence">
            <a:extLst>
              <a:ext uri="{FF2B5EF4-FFF2-40B4-BE49-F238E27FC236}">
                <a16:creationId xmlns:a16="http://schemas.microsoft.com/office/drawing/2014/main" id="{42AB139A-D6C7-8B42-86CF-F382CADD1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7" r="37677"/>
          <a:stretch/>
        </p:blipFill>
        <p:spPr>
          <a:xfrm>
            <a:off x="6177279" y="0"/>
            <a:ext cx="5112877" cy="6858000"/>
          </a:xfrm>
          <a:prstGeom prst="parallelogram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0FBD18-B065-47BE-5ED4-DDE1826D8F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Confidential - not cleared for publication</a:t>
            </a:r>
          </a:p>
        </p:txBody>
      </p:sp>
    </p:spTree>
    <p:extLst>
      <p:ext uri="{BB962C8B-B14F-4D97-AF65-F5344CB8AC3E}">
        <p14:creationId xmlns:p14="http://schemas.microsoft.com/office/powerpoint/2010/main" val="981327538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41" userDrawn="1">
          <p15:clr>
            <a:srgbClr val="FBAE40"/>
          </p15:clr>
        </p15:guide>
        <p15:guide id="2" orient="horz" pos="4093" userDrawn="1">
          <p15:clr>
            <a:srgbClr val="FBAE40"/>
          </p15:clr>
        </p15:guide>
        <p15:guide id="3" orient="horz" pos="682" userDrawn="1">
          <p15:clr>
            <a:srgbClr val="FBAE40"/>
          </p15:clr>
        </p15:guide>
        <p15:guide id="4" orient="horz" pos="1364" userDrawn="1">
          <p15:clr>
            <a:srgbClr val="FBAE40"/>
          </p15:clr>
        </p15:guide>
        <p15:guide id="5" orient="horz" pos="1705" userDrawn="1">
          <p15:clr>
            <a:srgbClr val="FBAE40"/>
          </p15:clr>
        </p15:guide>
        <p15:guide id="6" orient="horz" pos="2387" userDrawn="1">
          <p15:clr>
            <a:srgbClr val="FBAE40"/>
          </p15:clr>
        </p15:guide>
        <p15:guide id="7" orient="horz" pos="377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9A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9" name="Заголовок 17"/>
          <p:cNvSpPr>
            <a:spLocks noGrp="1"/>
          </p:cNvSpPr>
          <p:nvPr>
            <p:ph type="title" hasCustomPrompt="1"/>
          </p:nvPr>
        </p:nvSpPr>
        <p:spPr>
          <a:xfrm>
            <a:off x="660400" y="3068638"/>
            <a:ext cx="4690486" cy="57572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4300" spc="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TEXT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42" hasCustomPrompt="1"/>
          </p:nvPr>
        </p:nvSpPr>
        <p:spPr>
          <a:xfrm>
            <a:off x="660400" y="3789363"/>
            <a:ext cx="4326524" cy="462344"/>
          </a:xfr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1300" spc="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BASE TEXT_02</a:t>
            </a:r>
          </a:p>
        </p:txBody>
      </p:sp>
      <p:pic>
        <p:nvPicPr>
          <p:cNvPr id="11" name="Picture 10" descr="Double decker buses on the street&#10;&#10;Description automatically generated with medium confidence">
            <a:extLst>
              <a:ext uri="{FF2B5EF4-FFF2-40B4-BE49-F238E27FC236}">
                <a16:creationId xmlns:a16="http://schemas.microsoft.com/office/drawing/2014/main" id="{28B07AB4-A44F-EE4D-B76B-91B162D832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5"/>
          <a:stretch/>
        </p:blipFill>
        <p:spPr>
          <a:xfrm>
            <a:off x="6177279" y="0"/>
            <a:ext cx="5112877" cy="6858000"/>
          </a:xfrm>
          <a:prstGeom prst="parallelogram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3202BDD-6AB7-484E-A04F-5E40E71D0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037" y="477342"/>
            <a:ext cx="2256164" cy="77010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608334-481F-670C-E29D-DAABA5237B9F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GB"/>
              <a:t>Confidential - not cleared for publication</a:t>
            </a:r>
          </a:p>
        </p:txBody>
      </p:sp>
    </p:spTree>
    <p:extLst>
      <p:ext uri="{BB962C8B-B14F-4D97-AF65-F5344CB8AC3E}">
        <p14:creationId xmlns:p14="http://schemas.microsoft.com/office/powerpoint/2010/main" val="175746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cover dir="r"/>
      </p:transition>
    </mc:Choice>
    <mc:Fallback xmlns="">
      <p:transition spd="slow" advTm="0">
        <p:cover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341">
          <p15:clr>
            <a:srgbClr val="FBAE40"/>
          </p15:clr>
        </p15:guide>
        <p15:guide id="2" orient="horz" pos="4093">
          <p15:clr>
            <a:srgbClr val="FBAE40"/>
          </p15:clr>
        </p15:guide>
        <p15:guide id="3" orient="horz" pos="682">
          <p15:clr>
            <a:srgbClr val="FBAE40"/>
          </p15:clr>
        </p15:guide>
        <p15:guide id="4" orient="horz" pos="1023">
          <p15:clr>
            <a:srgbClr val="FBAE40"/>
          </p15:clr>
        </p15:guide>
        <p15:guide id="5" orient="horz" pos="1364">
          <p15:clr>
            <a:srgbClr val="FBAE40"/>
          </p15:clr>
        </p15:guide>
        <p15:guide id="6" orient="horz" pos="1705">
          <p15:clr>
            <a:srgbClr val="FBAE40"/>
          </p15:clr>
        </p15:guide>
        <p15:guide id="7" orient="horz" pos="2046">
          <p15:clr>
            <a:srgbClr val="FBAE40"/>
          </p15:clr>
        </p15:guide>
        <p15:guide id="8" orient="horz" pos="2387">
          <p15:clr>
            <a:srgbClr val="FBAE40"/>
          </p15:clr>
        </p15:guide>
        <p15:guide id="9" orient="horz" pos="2728">
          <p15:clr>
            <a:srgbClr val="FBAE40"/>
          </p15:clr>
        </p15:guide>
        <p15:guide id="10" orient="horz" pos="3070">
          <p15:clr>
            <a:srgbClr val="FBAE40"/>
          </p15:clr>
        </p15:guide>
        <p15:guide id="11" orient="horz" pos="3411">
          <p15:clr>
            <a:srgbClr val="FBAE40"/>
          </p15:clr>
        </p15:guide>
        <p15:guide id="12" orient="horz" pos="37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3216275" cy="6858000"/>
          </a:xfrm>
          <a:prstGeom prst="rect">
            <a:avLst/>
          </a:prstGeom>
          <a:solidFill>
            <a:srgbClr val="189A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715A72D7-5A78-5545-BA19-B48435333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729" y="199832"/>
            <a:ext cx="8126846" cy="13251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TEXT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9A053D8A-7D23-F748-AD6C-15C2D9F6A8F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85729" y="2165704"/>
            <a:ext cx="8126846" cy="4492463"/>
          </a:xfrm>
        </p:spPr>
        <p:txBody>
          <a:bodyPr/>
          <a:lstStyle>
            <a:lvl1pPr marL="0" marR="0" indent="0" algn="l" defTabSz="906876" rtl="0" eaLnBrk="1" fontAlgn="auto" latinLnBrk="0" hangingPunct="1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1" indent="0" algn="l" defTabSz="906876" rtl="0" eaLnBrk="1" fontAlgn="auto" latinLnBrk="0" hangingPunct="1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/>
              <a:t>Title_01</a:t>
            </a:r>
          </a:p>
          <a:p>
            <a:pPr lvl="0"/>
            <a:r>
              <a:rPr lang="en-US"/>
              <a:t>Base text_02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FA3CD4-A200-B649-9C52-7F49942F29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037" y="477342"/>
            <a:ext cx="2256164" cy="770103"/>
          </a:xfrm>
          <a:prstGeom prst="rect">
            <a:avLst/>
          </a:prstGeom>
        </p:spPr>
      </p:pic>
      <p:pic>
        <p:nvPicPr>
          <p:cNvPr id="14" name="Graphic 13" descr="Caret Right outline">
            <a:extLst>
              <a:ext uri="{FF2B5EF4-FFF2-40B4-BE49-F238E27FC236}">
                <a16:creationId xmlns:a16="http://schemas.microsoft.com/office/drawing/2014/main" id="{E5A14889-5782-2E46-BCEF-5033EEEDB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  <a:lum bright="-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120" t="25423" r="34561" b="27876"/>
          <a:stretch/>
        </p:blipFill>
        <p:spPr>
          <a:xfrm>
            <a:off x="0" y="-1"/>
            <a:ext cx="2837042" cy="685800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90B3CD-8CFE-6447-5909-FC1DF47C3702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GB"/>
              <a:t>Confidential - not cleared for publication</a:t>
            </a:r>
          </a:p>
        </p:txBody>
      </p:sp>
    </p:spTree>
    <p:extLst>
      <p:ext uri="{BB962C8B-B14F-4D97-AF65-F5344CB8AC3E}">
        <p14:creationId xmlns:p14="http://schemas.microsoft.com/office/powerpoint/2010/main" val="261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cover dir="r"/>
      </p:transition>
    </mc:Choice>
    <mc:Fallback xmlns="">
      <p:transition spd="slow" advTm="0">
        <p:cover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341">
          <p15:clr>
            <a:srgbClr val="FBAE40"/>
          </p15:clr>
        </p15:guide>
        <p15:guide id="2" orient="horz" pos="4093">
          <p15:clr>
            <a:srgbClr val="FBAE40"/>
          </p15:clr>
        </p15:guide>
        <p15:guide id="3" orient="horz" pos="682">
          <p15:clr>
            <a:srgbClr val="FBAE40"/>
          </p15:clr>
        </p15:guide>
        <p15:guide id="4" orient="horz" pos="1023">
          <p15:clr>
            <a:srgbClr val="FBAE40"/>
          </p15:clr>
        </p15:guide>
        <p15:guide id="5" orient="horz" pos="1364">
          <p15:clr>
            <a:srgbClr val="FBAE40"/>
          </p15:clr>
        </p15:guide>
        <p15:guide id="6" orient="horz" pos="1705">
          <p15:clr>
            <a:srgbClr val="FBAE40"/>
          </p15:clr>
        </p15:guide>
        <p15:guide id="7" orient="horz" pos="2046">
          <p15:clr>
            <a:srgbClr val="FBAE40"/>
          </p15:clr>
        </p15:guide>
        <p15:guide id="8" orient="horz" pos="2387">
          <p15:clr>
            <a:srgbClr val="FBAE40"/>
          </p15:clr>
        </p15:guide>
        <p15:guide id="9" orient="horz" pos="2728">
          <p15:clr>
            <a:srgbClr val="FBAE40"/>
          </p15:clr>
        </p15:guide>
        <p15:guide id="10" orient="horz" pos="3070">
          <p15:clr>
            <a:srgbClr val="FBAE40"/>
          </p15:clr>
        </p15:guide>
        <p15:guide id="11" orient="horz" pos="3411">
          <p15:clr>
            <a:srgbClr val="FBAE40"/>
          </p15:clr>
        </p15:guide>
        <p15:guide id="12" orient="horz" pos="37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B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9" name="Заголовок 17"/>
          <p:cNvSpPr>
            <a:spLocks noGrp="1"/>
          </p:cNvSpPr>
          <p:nvPr>
            <p:ph type="title" hasCustomPrompt="1"/>
          </p:nvPr>
        </p:nvSpPr>
        <p:spPr>
          <a:xfrm>
            <a:off x="660400" y="3068638"/>
            <a:ext cx="4690486" cy="57572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4300" spc="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TEXT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42" hasCustomPrompt="1"/>
          </p:nvPr>
        </p:nvSpPr>
        <p:spPr>
          <a:xfrm>
            <a:off x="660400" y="3789363"/>
            <a:ext cx="4326524" cy="462344"/>
          </a:xfr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1300" spc="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BASE TEXT_02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B07AB4-A44F-EE4D-B76B-91B162D832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5" r="12813"/>
          <a:stretch/>
        </p:blipFill>
        <p:spPr>
          <a:xfrm>
            <a:off x="6177279" y="0"/>
            <a:ext cx="5112877" cy="6858000"/>
          </a:xfrm>
          <a:prstGeom prst="parallelogram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3202BDD-6AB7-484E-A04F-5E40E71D0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037" y="477342"/>
            <a:ext cx="2256164" cy="77010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10C59D-79F5-5E63-1329-813103CE52FF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GB"/>
              <a:t>Confidential - not cleared for publication</a:t>
            </a:r>
          </a:p>
        </p:txBody>
      </p:sp>
    </p:spTree>
    <p:extLst>
      <p:ext uri="{BB962C8B-B14F-4D97-AF65-F5344CB8AC3E}">
        <p14:creationId xmlns:p14="http://schemas.microsoft.com/office/powerpoint/2010/main" val="19748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cover dir="r"/>
      </p:transition>
    </mc:Choice>
    <mc:Fallback xmlns="">
      <p:transition spd="slow" advTm="0">
        <p:cover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341">
          <p15:clr>
            <a:srgbClr val="FBAE40"/>
          </p15:clr>
        </p15:guide>
        <p15:guide id="2" orient="horz" pos="4093">
          <p15:clr>
            <a:srgbClr val="FBAE40"/>
          </p15:clr>
        </p15:guide>
        <p15:guide id="3" orient="horz" pos="682">
          <p15:clr>
            <a:srgbClr val="FBAE40"/>
          </p15:clr>
        </p15:guide>
        <p15:guide id="4" orient="horz" pos="1023">
          <p15:clr>
            <a:srgbClr val="FBAE40"/>
          </p15:clr>
        </p15:guide>
        <p15:guide id="5" orient="horz" pos="1364">
          <p15:clr>
            <a:srgbClr val="FBAE40"/>
          </p15:clr>
        </p15:guide>
        <p15:guide id="6" orient="horz" pos="1705">
          <p15:clr>
            <a:srgbClr val="FBAE40"/>
          </p15:clr>
        </p15:guide>
        <p15:guide id="7" orient="horz" pos="2046">
          <p15:clr>
            <a:srgbClr val="FBAE40"/>
          </p15:clr>
        </p15:guide>
        <p15:guide id="8" orient="horz" pos="2387">
          <p15:clr>
            <a:srgbClr val="FBAE40"/>
          </p15:clr>
        </p15:guide>
        <p15:guide id="9" orient="horz" pos="2728">
          <p15:clr>
            <a:srgbClr val="FBAE40"/>
          </p15:clr>
        </p15:guide>
        <p15:guide id="10" orient="horz" pos="3070">
          <p15:clr>
            <a:srgbClr val="FBAE40"/>
          </p15:clr>
        </p15:guide>
        <p15:guide id="11" orient="horz" pos="3411">
          <p15:clr>
            <a:srgbClr val="FBAE40"/>
          </p15:clr>
        </p15:guide>
        <p15:guide id="12" orient="horz" pos="37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3216275" cy="6858000"/>
          </a:xfrm>
          <a:prstGeom prst="rect">
            <a:avLst/>
          </a:prstGeom>
          <a:solidFill>
            <a:srgbClr val="485B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715A72D7-5A78-5545-BA19-B48435333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729" y="199832"/>
            <a:ext cx="8119234" cy="13251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43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TEXT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9A053D8A-7D23-F748-AD6C-15C2D9F6A8F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85729" y="2165705"/>
            <a:ext cx="8126846" cy="4512908"/>
          </a:xfrm>
        </p:spPr>
        <p:txBody>
          <a:bodyPr/>
          <a:lstStyle>
            <a:lvl1pPr marL="0" marR="0" indent="0" algn="l" defTabSz="906876" rtl="0" eaLnBrk="1" fontAlgn="auto" latinLnBrk="0" hangingPunct="1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1" indent="0" algn="l" defTabSz="906876" rtl="0" eaLnBrk="1" fontAlgn="auto" latinLnBrk="0" hangingPunct="1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/>
              <a:t>Title_01</a:t>
            </a:r>
          </a:p>
          <a:p>
            <a:pPr lvl="0"/>
            <a:r>
              <a:rPr lang="en-US"/>
              <a:t>Base text_02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FA3CD4-A200-B649-9C52-7F49942F29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037" y="477342"/>
            <a:ext cx="2256164" cy="770103"/>
          </a:xfrm>
          <a:prstGeom prst="rect">
            <a:avLst/>
          </a:prstGeom>
        </p:spPr>
      </p:pic>
      <p:pic>
        <p:nvPicPr>
          <p:cNvPr id="7" name="Graphic 6" descr="Caret Right outline">
            <a:extLst>
              <a:ext uri="{FF2B5EF4-FFF2-40B4-BE49-F238E27FC236}">
                <a16:creationId xmlns:a16="http://schemas.microsoft.com/office/drawing/2014/main" id="{F7462EC2-968B-2D4D-A998-F4124173D1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  <a:lum bright="-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120" t="25423" r="34561" b="27876"/>
          <a:stretch/>
        </p:blipFill>
        <p:spPr>
          <a:xfrm>
            <a:off x="0" y="-1"/>
            <a:ext cx="2837042" cy="685800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45CAA8-ABEE-6658-D66A-F2529FBD1B9D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GB"/>
              <a:t>Confidential - not cleared for publication</a:t>
            </a:r>
          </a:p>
        </p:txBody>
      </p:sp>
    </p:spTree>
    <p:extLst>
      <p:ext uri="{BB962C8B-B14F-4D97-AF65-F5344CB8AC3E}">
        <p14:creationId xmlns:p14="http://schemas.microsoft.com/office/powerpoint/2010/main" val="269224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cover dir="r"/>
      </p:transition>
    </mc:Choice>
    <mc:Fallback xmlns="">
      <p:transition spd="slow" advTm="0">
        <p:cover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341">
          <p15:clr>
            <a:srgbClr val="FBAE40"/>
          </p15:clr>
        </p15:guide>
        <p15:guide id="2" orient="horz" pos="4093">
          <p15:clr>
            <a:srgbClr val="FBAE40"/>
          </p15:clr>
        </p15:guide>
        <p15:guide id="3" orient="horz" pos="682">
          <p15:clr>
            <a:srgbClr val="FBAE40"/>
          </p15:clr>
        </p15:guide>
        <p15:guide id="4" orient="horz" pos="1023">
          <p15:clr>
            <a:srgbClr val="FBAE40"/>
          </p15:clr>
        </p15:guide>
        <p15:guide id="5" orient="horz" pos="1364">
          <p15:clr>
            <a:srgbClr val="FBAE40"/>
          </p15:clr>
        </p15:guide>
        <p15:guide id="6" orient="horz" pos="1705">
          <p15:clr>
            <a:srgbClr val="FBAE40"/>
          </p15:clr>
        </p15:guide>
        <p15:guide id="7" orient="horz" pos="2046">
          <p15:clr>
            <a:srgbClr val="FBAE40"/>
          </p15:clr>
        </p15:guide>
        <p15:guide id="8" orient="horz" pos="2387">
          <p15:clr>
            <a:srgbClr val="FBAE40"/>
          </p15:clr>
        </p15:guide>
        <p15:guide id="9" orient="horz" pos="2728">
          <p15:clr>
            <a:srgbClr val="FBAE40"/>
          </p15:clr>
        </p15:guide>
        <p15:guide id="10" orient="horz" pos="3070">
          <p15:clr>
            <a:srgbClr val="FBAE40"/>
          </p15:clr>
        </p15:guide>
        <p15:guide id="11" orient="horz" pos="3411">
          <p15:clr>
            <a:srgbClr val="FBAE40"/>
          </p15:clr>
        </p15:guide>
        <p15:guide id="12" orient="horz" pos="37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_Tom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53E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9" name="Заголовок 17"/>
          <p:cNvSpPr>
            <a:spLocks noGrp="1"/>
          </p:cNvSpPr>
          <p:nvPr>
            <p:ph type="title" hasCustomPrompt="1"/>
          </p:nvPr>
        </p:nvSpPr>
        <p:spPr>
          <a:xfrm>
            <a:off x="660400" y="3068638"/>
            <a:ext cx="4690486" cy="57572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4300" spc="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TEXT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42" hasCustomPrompt="1"/>
          </p:nvPr>
        </p:nvSpPr>
        <p:spPr>
          <a:xfrm>
            <a:off x="660400" y="3789363"/>
            <a:ext cx="4326524" cy="462344"/>
          </a:xfr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1300" spc="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BASE TEXT_02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B07AB4-A44F-EE4D-B76B-91B162D832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0" r="26241" b="17110"/>
          <a:stretch/>
        </p:blipFill>
        <p:spPr>
          <a:xfrm>
            <a:off x="6177279" y="0"/>
            <a:ext cx="5112877" cy="6858000"/>
          </a:xfrm>
          <a:prstGeom prst="parallelogram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3202BDD-6AB7-484E-A04F-5E40E71D0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037" y="477342"/>
            <a:ext cx="2256164" cy="77010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83B060-E448-77A6-1787-92FF386C9998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GB"/>
              <a:t>Confidential - not cleared for publication</a:t>
            </a:r>
          </a:p>
        </p:txBody>
      </p:sp>
    </p:spTree>
    <p:extLst>
      <p:ext uri="{BB962C8B-B14F-4D97-AF65-F5344CB8AC3E}">
        <p14:creationId xmlns:p14="http://schemas.microsoft.com/office/powerpoint/2010/main" val="317167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cover dir="r"/>
      </p:transition>
    </mc:Choice>
    <mc:Fallback xmlns="">
      <p:transition spd="slow" advTm="0">
        <p:cover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341">
          <p15:clr>
            <a:srgbClr val="FBAE40"/>
          </p15:clr>
        </p15:guide>
        <p15:guide id="2" orient="horz" pos="4093">
          <p15:clr>
            <a:srgbClr val="FBAE40"/>
          </p15:clr>
        </p15:guide>
        <p15:guide id="3" orient="horz" pos="682">
          <p15:clr>
            <a:srgbClr val="FBAE40"/>
          </p15:clr>
        </p15:guide>
        <p15:guide id="4" orient="horz" pos="1023">
          <p15:clr>
            <a:srgbClr val="FBAE40"/>
          </p15:clr>
        </p15:guide>
        <p15:guide id="5" orient="horz" pos="1364">
          <p15:clr>
            <a:srgbClr val="FBAE40"/>
          </p15:clr>
        </p15:guide>
        <p15:guide id="6" orient="horz" pos="1705">
          <p15:clr>
            <a:srgbClr val="FBAE40"/>
          </p15:clr>
        </p15:guide>
        <p15:guide id="7" orient="horz" pos="2046">
          <p15:clr>
            <a:srgbClr val="FBAE40"/>
          </p15:clr>
        </p15:guide>
        <p15:guide id="8" orient="horz" pos="2387">
          <p15:clr>
            <a:srgbClr val="FBAE40"/>
          </p15:clr>
        </p15:guide>
        <p15:guide id="9" orient="horz" pos="2728">
          <p15:clr>
            <a:srgbClr val="FBAE40"/>
          </p15:clr>
        </p15:guide>
        <p15:guide id="10" orient="horz" pos="3070">
          <p15:clr>
            <a:srgbClr val="FBAE40"/>
          </p15:clr>
        </p15:guide>
        <p15:guide id="11" orient="horz" pos="3411">
          <p15:clr>
            <a:srgbClr val="FBAE40"/>
          </p15:clr>
        </p15:guide>
        <p15:guide id="12" orient="horz" pos="37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_Tom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3216275" cy="6858000"/>
          </a:xfrm>
          <a:prstGeom prst="rect">
            <a:avLst/>
          </a:prstGeom>
          <a:solidFill>
            <a:srgbClr val="D53E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715A72D7-5A78-5545-BA19-B48435333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729" y="199832"/>
            <a:ext cx="8119234" cy="13251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43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TEXT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9A053D8A-7D23-F748-AD6C-15C2D9F6A8F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85729" y="2165705"/>
            <a:ext cx="8126846" cy="4512908"/>
          </a:xfrm>
        </p:spPr>
        <p:txBody>
          <a:bodyPr/>
          <a:lstStyle>
            <a:lvl1pPr marL="0" marR="0" indent="0" algn="l" defTabSz="906876" rtl="0" eaLnBrk="1" fontAlgn="auto" latinLnBrk="0" hangingPunct="1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1" indent="0" algn="l" defTabSz="906876" rtl="0" eaLnBrk="1" fontAlgn="auto" latinLnBrk="0" hangingPunct="1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/>
              <a:t>Title_01</a:t>
            </a:r>
          </a:p>
          <a:p>
            <a:pPr lvl="0"/>
            <a:r>
              <a:rPr lang="en-US"/>
              <a:t>Base text_02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FA3CD4-A200-B649-9C52-7F49942F29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037" y="477342"/>
            <a:ext cx="2256164" cy="770103"/>
          </a:xfrm>
          <a:prstGeom prst="rect">
            <a:avLst/>
          </a:prstGeom>
        </p:spPr>
      </p:pic>
      <p:pic>
        <p:nvPicPr>
          <p:cNvPr id="7" name="Graphic 6" descr="Caret Right outline">
            <a:extLst>
              <a:ext uri="{FF2B5EF4-FFF2-40B4-BE49-F238E27FC236}">
                <a16:creationId xmlns:a16="http://schemas.microsoft.com/office/drawing/2014/main" id="{B6A1821F-1F09-1B44-8E8D-659C682DEF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  <a:lum bright="-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120" t="25423" r="34561" b="27876"/>
          <a:stretch/>
        </p:blipFill>
        <p:spPr>
          <a:xfrm>
            <a:off x="0" y="-1"/>
            <a:ext cx="2837042" cy="685800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22F03C-8136-5E31-55A7-B6C4B1199B25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GB"/>
              <a:t>Confidential - not cleared for publication</a:t>
            </a:r>
          </a:p>
        </p:txBody>
      </p:sp>
    </p:spTree>
    <p:extLst>
      <p:ext uri="{BB962C8B-B14F-4D97-AF65-F5344CB8AC3E}">
        <p14:creationId xmlns:p14="http://schemas.microsoft.com/office/powerpoint/2010/main" val="140985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cover dir="r"/>
      </p:transition>
    </mc:Choice>
    <mc:Fallback xmlns="">
      <p:transition spd="slow" advTm="0">
        <p:cover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341">
          <p15:clr>
            <a:srgbClr val="FBAE40"/>
          </p15:clr>
        </p15:guide>
        <p15:guide id="2" orient="horz" pos="4093">
          <p15:clr>
            <a:srgbClr val="FBAE40"/>
          </p15:clr>
        </p15:guide>
        <p15:guide id="3" orient="horz" pos="682">
          <p15:clr>
            <a:srgbClr val="FBAE40"/>
          </p15:clr>
        </p15:guide>
        <p15:guide id="4" orient="horz" pos="1023">
          <p15:clr>
            <a:srgbClr val="FBAE40"/>
          </p15:clr>
        </p15:guide>
        <p15:guide id="5" orient="horz" pos="1364">
          <p15:clr>
            <a:srgbClr val="FBAE40"/>
          </p15:clr>
        </p15:guide>
        <p15:guide id="6" orient="horz" pos="1705">
          <p15:clr>
            <a:srgbClr val="FBAE40"/>
          </p15:clr>
        </p15:guide>
        <p15:guide id="7" orient="horz" pos="2046">
          <p15:clr>
            <a:srgbClr val="FBAE40"/>
          </p15:clr>
        </p15:guide>
        <p15:guide id="8" orient="horz" pos="2387">
          <p15:clr>
            <a:srgbClr val="FBAE40"/>
          </p15:clr>
        </p15:guide>
        <p15:guide id="9" orient="horz" pos="2728">
          <p15:clr>
            <a:srgbClr val="FBAE40"/>
          </p15:clr>
        </p15:guide>
        <p15:guide id="10" orient="horz" pos="3070">
          <p15:clr>
            <a:srgbClr val="FBAE40"/>
          </p15:clr>
        </p15:guide>
        <p15:guide id="11" orient="horz" pos="3411">
          <p15:clr>
            <a:srgbClr val="FBAE40"/>
          </p15:clr>
        </p15:guide>
        <p15:guide id="12" orient="horz" pos="37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_Me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A0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9" name="Заголовок 17"/>
          <p:cNvSpPr>
            <a:spLocks noGrp="1"/>
          </p:cNvSpPr>
          <p:nvPr>
            <p:ph type="title" hasCustomPrompt="1"/>
          </p:nvPr>
        </p:nvSpPr>
        <p:spPr>
          <a:xfrm>
            <a:off x="660400" y="3068638"/>
            <a:ext cx="4690486" cy="57572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4300" spc="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TEXT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42" hasCustomPrompt="1"/>
          </p:nvPr>
        </p:nvSpPr>
        <p:spPr>
          <a:xfrm>
            <a:off x="660400" y="3789363"/>
            <a:ext cx="4326524" cy="462344"/>
          </a:xfr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1300" spc="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BASE TEXT_02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B07AB4-A44F-EE4D-B76B-91B162D83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9" r="25149"/>
          <a:stretch/>
        </p:blipFill>
        <p:spPr>
          <a:xfrm>
            <a:off x="6177279" y="0"/>
            <a:ext cx="5112877" cy="6858000"/>
          </a:xfrm>
          <a:prstGeom prst="parallelogram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3202BDD-6AB7-484E-A04F-5E40E71D0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037" y="477342"/>
            <a:ext cx="2256164" cy="77010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E504D7-A807-4AD2-1E50-9BF5E807CFF1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GB"/>
              <a:t>Confidential - not cleared for publication</a:t>
            </a:r>
          </a:p>
        </p:txBody>
      </p:sp>
    </p:spTree>
    <p:extLst>
      <p:ext uri="{BB962C8B-B14F-4D97-AF65-F5344CB8AC3E}">
        <p14:creationId xmlns:p14="http://schemas.microsoft.com/office/powerpoint/2010/main" val="81886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cover dir="r"/>
      </p:transition>
    </mc:Choice>
    <mc:Fallback xmlns="">
      <p:transition spd="slow" advTm="0">
        <p:cover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341">
          <p15:clr>
            <a:srgbClr val="FBAE40"/>
          </p15:clr>
        </p15:guide>
        <p15:guide id="2" orient="horz" pos="4093">
          <p15:clr>
            <a:srgbClr val="FBAE40"/>
          </p15:clr>
        </p15:guide>
        <p15:guide id="3" orient="horz" pos="682">
          <p15:clr>
            <a:srgbClr val="FBAE40"/>
          </p15:clr>
        </p15:guide>
        <p15:guide id="4" orient="horz" pos="1023">
          <p15:clr>
            <a:srgbClr val="FBAE40"/>
          </p15:clr>
        </p15:guide>
        <p15:guide id="5" orient="horz" pos="1364">
          <p15:clr>
            <a:srgbClr val="FBAE40"/>
          </p15:clr>
        </p15:guide>
        <p15:guide id="6" orient="horz" pos="1705">
          <p15:clr>
            <a:srgbClr val="FBAE40"/>
          </p15:clr>
        </p15:guide>
        <p15:guide id="7" orient="horz" pos="2046">
          <p15:clr>
            <a:srgbClr val="FBAE40"/>
          </p15:clr>
        </p15:guide>
        <p15:guide id="8" orient="horz" pos="2387">
          <p15:clr>
            <a:srgbClr val="FBAE40"/>
          </p15:clr>
        </p15:guide>
        <p15:guide id="9" orient="horz" pos="2728">
          <p15:clr>
            <a:srgbClr val="FBAE40"/>
          </p15:clr>
        </p15:guide>
        <p15:guide id="10" orient="horz" pos="3070">
          <p15:clr>
            <a:srgbClr val="FBAE40"/>
          </p15:clr>
        </p15:guide>
        <p15:guide id="11" orient="horz" pos="3411">
          <p15:clr>
            <a:srgbClr val="FBAE40"/>
          </p15:clr>
        </p15:guide>
        <p15:guide id="12" orient="horz" pos="37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_Me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3216275" cy="6858000"/>
          </a:xfrm>
          <a:prstGeom prst="rect">
            <a:avLst/>
          </a:prstGeom>
          <a:solidFill>
            <a:srgbClr val="F7A0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C8FC3B-DF0E-424C-B14B-2B787E57013E}"/>
              </a:ext>
            </a:extLst>
          </p:cNvPr>
          <p:cNvSpPr/>
          <p:nvPr userDrawn="1"/>
        </p:nvSpPr>
        <p:spPr>
          <a:xfrm>
            <a:off x="3206496" y="0"/>
            <a:ext cx="13886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715A72D7-5A78-5545-BA19-B48435333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729" y="199832"/>
            <a:ext cx="8126846" cy="13251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43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TEXT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9A053D8A-7D23-F748-AD6C-15C2D9F6A8F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85728" y="2165705"/>
            <a:ext cx="8126845" cy="4512908"/>
          </a:xfrm>
        </p:spPr>
        <p:txBody>
          <a:bodyPr/>
          <a:lstStyle>
            <a:lvl1pPr marL="0" marR="0" indent="0" algn="l" defTabSz="906876" rtl="0" eaLnBrk="1" fontAlgn="auto" latinLnBrk="0" hangingPunct="1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1" indent="0" algn="l" defTabSz="906876" rtl="0" eaLnBrk="1" fontAlgn="auto" latinLnBrk="0" hangingPunct="1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/>
              <a:t>Title_01</a:t>
            </a:r>
          </a:p>
          <a:p>
            <a:pPr lvl="0"/>
            <a:r>
              <a:rPr lang="en-US"/>
              <a:t>Base text_02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FA3CD4-A200-B649-9C52-7F49942F29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037" y="477342"/>
            <a:ext cx="2256164" cy="770103"/>
          </a:xfrm>
          <a:prstGeom prst="rect">
            <a:avLst/>
          </a:prstGeom>
        </p:spPr>
      </p:pic>
      <p:pic>
        <p:nvPicPr>
          <p:cNvPr id="7" name="Graphic 6" descr="Caret Right outline">
            <a:extLst>
              <a:ext uri="{FF2B5EF4-FFF2-40B4-BE49-F238E27FC236}">
                <a16:creationId xmlns:a16="http://schemas.microsoft.com/office/drawing/2014/main" id="{14F2E977-4FA1-1744-8E15-DC4CA0E519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  <a:lum bright="-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120" t="25423" r="34561" b="27876"/>
          <a:stretch/>
        </p:blipFill>
        <p:spPr>
          <a:xfrm>
            <a:off x="0" y="-1"/>
            <a:ext cx="2837042" cy="685800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A477A3-3675-EBDF-8282-82A96898F9A3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GB"/>
              <a:t>Confidential - not cleared for publication</a:t>
            </a:r>
          </a:p>
        </p:txBody>
      </p:sp>
    </p:spTree>
    <p:extLst>
      <p:ext uri="{BB962C8B-B14F-4D97-AF65-F5344CB8AC3E}">
        <p14:creationId xmlns:p14="http://schemas.microsoft.com/office/powerpoint/2010/main" val="221026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cover dir="r"/>
      </p:transition>
    </mc:Choice>
    <mc:Fallback xmlns="">
      <p:transition spd="slow" advTm="0">
        <p:cover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341">
          <p15:clr>
            <a:srgbClr val="FBAE40"/>
          </p15:clr>
        </p15:guide>
        <p15:guide id="2" orient="horz" pos="4093">
          <p15:clr>
            <a:srgbClr val="FBAE40"/>
          </p15:clr>
        </p15:guide>
        <p15:guide id="3" orient="horz" pos="682">
          <p15:clr>
            <a:srgbClr val="FBAE40"/>
          </p15:clr>
        </p15:guide>
        <p15:guide id="4" orient="horz" pos="1023">
          <p15:clr>
            <a:srgbClr val="FBAE40"/>
          </p15:clr>
        </p15:guide>
        <p15:guide id="5" orient="horz" pos="1364">
          <p15:clr>
            <a:srgbClr val="FBAE40"/>
          </p15:clr>
        </p15:guide>
        <p15:guide id="6" orient="horz" pos="1705">
          <p15:clr>
            <a:srgbClr val="FBAE40"/>
          </p15:clr>
        </p15:guide>
        <p15:guide id="7" orient="horz" pos="2046">
          <p15:clr>
            <a:srgbClr val="FBAE40"/>
          </p15:clr>
        </p15:guide>
        <p15:guide id="8" orient="horz" pos="2387">
          <p15:clr>
            <a:srgbClr val="FBAE40"/>
          </p15:clr>
        </p15:guide>
        <p15:guide id="9" orient="horz" pos="2728">
          <p15:clr>
            <a:srgbClr val="FBAE40"/>
          </p15:clr>
        </p15:guide>
        <p15:guide id="10" orient="horz" pos="3070">
          <p15:clr>
            <a:srgbClr val="FBAE40"/>
          </p15:clr>
        </p15:guide>
        <p15:guide id="11" orient="horz" pos="3411">
          <p15:clr>
            <a:srgbClr val="FBAE40"/>
          </p15:clr>
        </p15:guide>
        <p15:guide id="12" orient="horz" pos="37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/>
          <p:cNvSpPr>
            <a:spLocks noGrp="1"/>
          </p:cNvSpPr>
          <p:nvPr>
            <p:ph type="body" idx="1"/>
          </p:nvPr>
        </p:nvSpPr>
        <p:spPr>
          <a:xfrm>
            <a:off x="457905" y="2165350"/>
            <a:ext cx="11254670" cy="45037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r>
              <a:rPr lang="en-US"/>
              <a:t>Title_01</a:t>
            </a:r>
          </a:p>
          <a:p>
            <a:pPr lvl="3"/>
            <a:r>
              <a:rPr lang="en-US"/>
              <a:t>Title_02</a:t>
            </a:r>
          </a:p>
          <a:p>
            <a:pPr lvl="4"/>
            <a:r>
              <a:rPr lang="en-US"/>
              <a:t>Base text_01</a:t>
            </a:r>
          </a:p>
          <a:p>
            <a:pPr marL="0" marR="0" lvl="0" indent="0" algn="l" defTabSz="906876" rtl="0" eaLnBrk="1" fontAlgn="auto" latinLnBrk="0" hangingPunct="1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/>
              <a:t>Base text_02</a:t>
            </a:r>
          </a:p>
          <a:p>
            <a:pPr lvl="5"/>
            <a:r>
              <a:rPr lang="en-US"/>
              <a:t>Base text_03</a:t>
            </a:r>
          </a:p>
          <a:p>
            <a:pPr lvl="6"/>
            <a:r>
              <a:rPr lang="en-US"/>
              <a:t>Base text_04</a:t>
            </a:r>
          </a:p>
          <a:p>
            <a:pPr lvl="7"/>
            <a:endParaRPr lang="en-US"/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42913" y="188913"/>
            <a:ext cx="11269662" cy="13147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Title text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4E38F2-6926-5716-ED2A-D8C766F98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Confidential - not cleared for publication</a:t>
            </a:r>
          </a:p>
        </p:txBody>
      </p:sp>
    </p:spTree>
    <p:extLst>
      <p:ext uri="{BB962C8B-B14F-4D97-AF65-F5344CB8AC3E}">
        <p14:creationId xmlns:p14="http://schemas.microsoft.com/office/powerpoint/2010/main" val="145826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78" r:id="rId2"/>
    <p:sldLayoutId id="2147483992" r:id="rId3"/>
    <p:sldLayoutId id="2147483981" r:id="rId4"/>
    <p:sldLayoutId id="2147483982" r:id="rId5"/>
    <p:sldLayoutId id="2147483980" r:id="rId6"/>
    <p:sldLayoutId id="2147483983" r:id="rId7"/>
    <p:sldLayoutId id="2147483985" r:id="rId8"/>
    <p:sldLayoutId id="2147483984" r:id="rId9"/>
    <p:sldLayoutId id="2147483987" r:id="rId10"/>
    <p:sldLayoutId id="2147483986" r:id="rId11"/>
    <p:sldLayoutId id="2147483989" r:id="rId12"/>
    <p:sldLayoutId id="2147483988" r:id="rId13"/>
    <p:sldLayoutId id="2147483991" r:id="rId14"/>
    <p:sldLayoutId id="2147483990" r:id="rId15"/>
    <p:sldLayoutId id="2147483970" r:id="rId16"/>
    <p:sldLayoutId id="2147483949" r:id="rId17"/>
  </p:sldLayoutIdLst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hf sldNum="0" hdr="0" dt="0"/>
  <p:txStyles>
    <p:titleStyle>
      <a:lvl1pPr algn="l" defTabSz="906876" rtl="0" eaLnBrk="1" latinLnBrk="0" hangingPunct="1">
        <a:lnSpc>
          <a:spcPct val="90000"/>
        </a:lnSpc>
        <a:spcBef>
          <a:spcPct val="0"/>
        </a:spcBef>
        <a:buNone/>
        <a:defRPr sz="43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06876" rtl="0" eaLnBrk="1" fontAlgn="auto" latinLnBrk="0" hangingPunct="1">
        <a:lnSpc>
          <a:spcPct val="100000"/>
        </a:lnSpc>
        <a:spcBef>
          <a:spcPts val="496"/>
        </a:spcBef>
        <a:spcAft>
          <a:spcPts val="0"/>
        </a:spcAft>
        <a:buClrTx/>
        <a:buSzPct val="100000"/>
        <a:buFontTx/>
        <a:buNone/>
        <a:tabLst/>
        <a:defRPr sz="1003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447247" rtl="0" eaLnBrk="1" latinLnBrk="0" hangingPunct="1">
        <a:lnSpc>
          <a:spcPct val="100000"/>
        </a:lnSpc>
        <a:spcBef>
          <a:spcPts val="496"/>
        </a:spcBef>
        <a:buSzPct val="100000"/>
        <a:buFontTx/>
        <a:buNone/>
        <a:defRPr sz="1805" b="1" kern="1200" baseline="0">
          <a:solidFill>
            <a:schemeClr val="tx2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0" indent="0" algn="l" defTabSz="447247" rtl="0" eaLnBrk="1" latinLnBrk="0" hangingPunct="1">
        <a:lnSpc>
          <a:spcPct val="150000"/>
        </a:lnSpc>
        <a:spcBef>
          <a:spcPts val="496"/>
        </a:spcBef>
        <a:buSzPct val="100000"/>
        <a:buFontTx/>
        <a:buNone/>
        <a:defRPr sz="1003" kern="1200" baseline="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0" indent="0" algn="l" defTabSz="906876" rtl="0" eaLnBrk="1" latinLnBrk="0" hangingPunct="1">
        <a:lnSpc>
          <a:spcPct val="100000"/>
        </a:lnSpc>
        <a:spcBef>
          <a:spcPts val="496"/>
        </a:spcBef>
        <a:buSzPct val="100000"/>
        <a:buFontTx/>
        <a:buNone/>
        <a:defRPr sz="1504" b="1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0" indent="0" algn="l" defTabSz="906876" rtl="0" eaLnBrk="1" latinLnBrk="0" hangingPunct="1">
        <a:lnSpc>
          <a:spcPct val="100000"/>
        </a:lnSpc>
        <a:spcBef>
          <a:spcPts val="496"/>
        </a:spcBef>
        <a:buSzPct val="100000"/>
        <a:buFontTx/>
        <a:buNone/>
        <a:defRPr sz="1203" kern="1200" baseline="0">
          <a:solidFill>
            <a:schemeClr val="tx2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0" indent="0" algn="l" defTabSz="906876" rtl="0" eaLnBrk="1" latinLnBrk="0" hangingPunct="1">
        <a:lnSpc>
          <a:spcPct val="100000"/>
        </a:lnSpc>
        <a:spcBef>
          <a:spcPts val="496"/>
        </a:spcBef>
        <a:buFontTx/>
        <a:buNone/>
        <a:defRPr sz="802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6pPr>
      <a:lvl7pPr marL="0" indent="0" algn="l" defTabSz="906876" rtl="0" eaLnBrk="1" latinLnBrk="0" hangingPunct="1">
        <a:lnSpc>
          <a:spcPct val="100000"/>
        </a:lnSpc>
        <a:spcBef>
          <a:spcPts val="496"/>
        </a:spcBef>
        <a:buFontTx/>
        <a:buNone/>
        <a:defRPr sz="802" b="1" kern="1200" baseline="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7pPr>
      <a:lvl8pPr marL="0" marR="0" indent="0" algn="l" defTabSz="906876" rtl="0" eaLnBrk="1" fontAlgn="auto" latinLnBrk="0" hangingPunct="1">
        <a:lnSpc>
          <a:spcPct val="90000"/>
        </a:lnSpc>
        <a:spcBef>
          <a:spcPts val="496"/>
        </a:spcBef>
        <a:spcAft>
          <a:spcPts val="0"/>
        </a:spcAft>
        <a:buClrTx/>
        <a:buSzTx/>
        <a:buFontTx/>
        <a:buNone/>
        <a:tabLst/>
        <a:defRPr sz="802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9058" indent="0" algn="l" defTabSz="906876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None/>
        <a:defRPr sz="17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6876" rtl="0" eaLnBrk="1" latinLnBrk="0" hangingPunct="1"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53438" algn="l" defTabSz="906876" rtl="0" eaLnBrk="1" latinLnBrk="0" hangingPunct="1">
        <a:defRPr sz="1785" kern="1200">
          <a:solidFill>
            <a:schemeClr val="tx1"/>
          </a:solidFill>
          <a:latin typeface="+mn-lt"/>
          <a:ea typeface="+mn-ea"/>
          <a:cs typeface="+mn-cs"/>
        </a:defRPr>
      </a:lvl2pPr>
      <a:lvl3pPr marL="906876" algn="l" defTabSz="906876" rtl="0" eaLnBrk="1" latinLnBrk="0" hangingPunct="1">
        <a:defRPr sz="1785" kern="1200">
          <a:solidFill>
            <a:schemeClr val="tx1"/>
          </a:solidFill>
          <a:latin typeface="+mn-lt"/>
          <a:ea typeface="+mn-ea"/>
          <a:cs typeface="+mn-cs"/>
        </a:defRPr>
      </a:lvl3pPr>
      <a:lvl4pPr marL="1360314" algn="l" defTabSz="906876" rtl="0" eaLnBrk="1" latinLnBrk="0" hangingPunct="1">
        <a:defRPr sz="1785" kern="1200">
          <a:solidFill>
            <a:schemeClr val="tx1"/>
          </a:solidFill>
          <a:latin typeface="+mn-lt"/>
          <a:ea typeface="+mn-ea"/>
          <a:cs typeface="+mn-cs"/>
        </a:defRPr>
      </a:lvl4pPr>
      <a:lvl5pPr marL="1813753" algn="l" defTabSz="906876" rtl="0" eaLnBrk="1" latinLnBrk="0" hangingPunct="1">
        <a:defRPr sz="1785" kern="1200">
          <a:solidFill>
            <a:schemeClr val="tx1"/>
          </a:solidFill>
          <a:latin typeface="+mn-lt"/>
          <a:ea typeface="+mn-ea"/>
          <a:cs typeface="+mn-cs"/>
        </a:defRPr>
      </a:lvl5pPr>
      <a:lvl6pPr marL="2267190" algn="l" defTabSz="906876" rtl="0" eaLnBrk="1" latinLnBrk="0" hangingPunct="1">
        <a:defRPr sz="1785" kern="1200">
          <a:solidFill>
            <a:schemeClr val="tx1"/>
          </a:solidFill>
          <a:latin typeface="+mn-lt"/>
          <a:ea typeface="+mn-ea"/>
          <a:cs typeface="+mn-cs"/>
        </a:defRPr>
      </a:lvl6pPr>
      <a:lvl7pPr marL="2720629" algn="l" defTabSz="906876" rtl="0" eaLnBrk="1" latinLnBrk="0" hangingPunct="1">
        <a:defRPr sz="1785" kern="1200">
          <a:solidFill>
            <a:schemeClr val="tx1"/>
          </a:solidFill>
          <a:latin typeface="+mn-lt"/>
          <a:ea typeface="+mn-ea"/>
          <a:cs typeface="+mn-cs"/>
        </a:defRPr>
      </a:lvl7pPr>
      <a:lvl8pPr marL="3174067" algn="l" defTabSz="906876" rtl="0" eaLnBrk="1" latinLnBrk="0" hangingPunct="1">
        <a:defRPr sz="1785" kern="1200">
          <a:solidFill>
            <a:schemeClr val="tx1"/>
          </a:solidFill>
          <a:latin typeface="+mn-lt"/>
          <a:ea typeface="+mn-ea"/>
          <a:cs typeface="+mn-cs"/>
        </a:defRPr>
      </a:lvl8pPr>
      <a:lvl9pPr marL="3627505" algn="l" defTabSz="906876" rtl="0" eaLnBrk="1" latinLnBrk="0" hangingPunct="1">
        <a:defRPr sz="17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37" userDrawn="1">
          <p15:clr>
            <a:srgbClr val="F26B43"/>
          </p15:clr>
        </p15:guide>
        <p15:guide id="2" pos="143" userDrawn="1">
          <p15:clr>
            <a:srgbClr val="F26B43"/>
          </p15:clr>
        </p15:guide>
        <p15:guide id="3" pos="279" userDrawn="1">
          <p15:clr>
            <a:srgbClr val="F26B43"/>
          </p15:clr>
        </p15:guide>
        <p15:guide id="10" pos="3840" userDrawn="1">
          <p15:clr>
            <a:srgbClr val="F26B43"/>
          </p15:clr>
        </p15:guide>
        <p15:guide id="18" userDrawn="1">
          <p15:clr>
            <a:srgbClr val="F26B43"/>
          </p15:clr>
        </p15:guide>
        <p15:guide id="20" pos="7680" userDrawn="1">
          <p15:clr>
            <a:srgbClr val="F26B43"/>
          </p15:clr>
        </p15:guide>
        <p15:guide id="27" orient="horz" pos="1364" userDrawn="1">
          <p15:clr>
            <a:srgbClr val="F26B43"/>
          </p15:clr>
        </p15:guide>
        <p15:guide id="40" orient="horz" pos="119" userDrawn="1">
          <p15:clr>
            <a:srgbClr val="F26B43"/>
          </p15:clr>
        </p15:guide>
        <p15:guide id="56" orient="horz" pos="4320" userDrawn="1">
          <p15:clr>
            <a:srgbClr val="F26B43"/>
          </p15:clr>
        </p15:guide>
        <p15:guide id="58" orient="horz" pos="4207" userDrawn="1">
          <p15:clr>
            <a:srgbClr val="F26B43"/>
          </p15:clr>
        </p15:guide>
        <p15:guide id="59" orient="horz" userDrawn="1">
          <p15:clr>
            <a:srgbClr val="F26B43"/>
          </p15:clr>
        </p15:guide>
        <p15:guide id="6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LonTravelWatc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emf"/><Relationship Id="rId5" Type="http://schemas.openxmlformats.org/officeDocument/2006/relationships/hyperlink" Target="https://www.facebook.com/lontravelwatch" TargetMode="Externa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0A572-CE8B-594A-94FC-4B0D56171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416" y="2330508"/>
            <a:ext cx="5343793" cy="1690649"/>
          </a:xfrm>
        </p:spPr>
        <p:txBody>
          <a:bodyPr>
            <a:normAutofit fontScale="90000"/>
          </a:bodyPr>
          <a:lstStyle/>
          <a:p>
            <a:r>
              <a:rPr lang="en-US" dirty="0"/>
              <a:t>Southeastern December 2022 timetable changes</a:t>
            </a:r>
            <a:br>
              <a:rPr lang="en-US" dirty="0"/>
            </a:br>
            <a:br>
              <a:rPr lang="en-US" dirty="0"/>
            </a:b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56998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38"/>
          </p:nvPr>
        </p:nvSpPr>
        <p:spPr>
          <a:xfrm>
            <a:off x="4656857" y="2887412"/>
            <a:ext cx="2878689" cy="2166354"/>
          </a:xfrm>
        </p:spPr>
        <p:txBody>
          <a:bodyPr>
            <a:normAutofit/>
          </a:bodyPr>
          <a:lstStyle/>
          <a:p>
            <a:r>
              <a:rPr lang="en-US" sz="1400"/>
              <a:t>Of respondents who were aware of the timetable changes were aware of these changes before they came into effect	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39"/>
          </p:nvPr>
        </p:nvSpPr>
        <p:spPr>
          <a:xfrm>
            <a:off x="424440" y="290513"/>
            <a:ext cx="8751887" cy="1105091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Awareness of changes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/>
          </p:nvPr>
        </p:nvSpPr>
        <p:spPr>
          <a:xfrm>
            <a:off x="4656857" y="2346221"/>
            <a:ext cx="2878688" cy="349732"/>
          </a:xfrm>
        </p:spPr>
        <p:txBody>
          <a:bodyPr/>
          <a:lstStyle/>
          <a:p>
            <a:r>
              <a:rPr lang="en-US" sz="2400"/>
              <a:t>87%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2"/>
          </p:nvPr>
        </p:nvSpPr>
        <p:spPr>
          <a:xfrm>
            <a:off x="1056390" y="2898208"/>
            <a:ext cx="2878689" cy="2166354"/>
          </a:xfrm>
        </p:spPr>
        <p:txBody>
          <a:bodyPr>
            <a:normAutofit/>
          </a:bodyPr>
          <a:lstStyle/>
          <a:p>
            <a:r>
              <a:rPr lang="en-US" sz="1400"/>
              <a:t>Of the people who responded to our survey were aware of the timetable changes that came into effect in December 2022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43"/>
          </p:nvPr>
        </p:nvSpPr>
        <p:spPr>
          <a:xfrm>
            <a:off x="1056389" y="2357017"/>
            <a:ext cx="2878688" cy="349732"/>
          </a:xfrm>
        </p:spPr>
        <p:txBody>
          <a:bodyPr/>
          <a:lstStyle/>
          <a:p>
            <a:r>
              <a:rPr lang="en-US" sz="2400"/>
              <a:t>55%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44"/>
          </p:nvPr>
        </p:nvSpPr>
        <p:spPr>
          <a:xfrm>
            <a:off x="8255649" y="2898208"/>
            <a:ext cx="2878689" cy="2166354"/>
          </a:xfrm>
        </p:spPr>
        <p:txBody>
          <a:bodyPr>
            <a:normAutofit/>
          </a:bodyPr>
          <a:lstStyle/>
          <a:p>
            <a:r>
              <a:rPr lang="en-US" sz="1400"/>
              <a:t>Of those who were aware of the changes rated the information provided as good, compared to 15% who rated it as poor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5"/>
          </p:nvPr>
        </p:nvSpPr>
        <p:spPr>
          <a:xfrm>
            <a:off x="8255648" y="2357017"/>
            <a:ext cx="2878688" cy="349732"/>
          </a:xfrm>
        </p:spPr>
        <p:txBody>
          <a:bodyPr/>
          <a:lstStyle/>
          <a:p>
            <a:r>
              <a:rPr lang="en-US" sz="2400"/>
              <a:t>66%</a:t>
            </a:r>
          </a:p>
        </p:txBody>
      </p:sp>
    </p:spTree>
    <p:extLst>
      <p:ext uri="{BB962C8B-B14F-4D97-AF65-F5344CB8AC3E}">
        <p14:creationId xmlns:p14="http://schemas.microsoft.com/office/powerpoint/2010/main" val="155912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D1C265B-E6C6-D03B-D2F0-3A24C865CE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953849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88A4C73-E7CD-9BA6-8912-8A8B319929B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68680" y="6138333"/>
            <a:ext cx="10725912" cy="4453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chemeClr val="tx2"/>
                </a:solidFill>
              </a:rPr>
              <a:t>Question: What do you think about consultations (e.g., an online forum for commenting on proposed changes) around timetable changes e.g. timings, frequency of services, general route alterations?</a:t>
            </a:r>
          </a:p>
        </p:txBody>
      </p:sp>
    </p:spTree>
    <p:extLst>
      <p:ext uri="{BB962C8B-B14F-4D97-AF65-F5344CB8AC3E}">
        <p14:creationId xmlns:p14="http://schemas.microsoft.com/office/powerpoint/2010/main" val="86304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D1C265B-E6C6-D03B-D2F0-3A24C865CE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3799907"/>
              </p:ext>
            </p:extLst>
          </p:nvPr>
        </p:nvGraphicFramePr>
        <p:xfrm>
          <a:off x="2032000" y="424874"/>
          <a:ext cx="8128000" cy="5713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88A4C73-E7CD-9BA6-8912-8A8B319929B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68680" y="6138333"/>
            <a:ext cx="10725912" cy="44534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>
                <a:solidFill>
                  <a:schemeClr val="tx2"/>
                </a:solidFill>
              </a:rPr>
              <a:t>Question: Do you think any changes should be made to this new timetable?</a:t>
            </a:r>
          </a:p>
        </p:txBody>
      </p:sp>
    </p:spTree>
    <p:extLst>
      <p:ext uri="{BB962C8B-B14F-4D97-AF65-F5344CB8AC3E}">
        <p14:creationId xmlns:p14="http://schemas.microsoft.com/office/powerpoint/2010/main" val="174760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hlinkClick r:id="rId3" tooltip="Follow us on Twitter"/>
            <a:extLst>
              <a:ext uri="{FF2B5EF4-FFF2-40B4-BE49-F238E27FC236}">
                <a16:creationId xmlns:a16="http://schemas.microsoft.com/office/drawing/2014/main" id="{F234AF36-E18D-514E-86DB-F89D6D8E7CC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6242" y="6007194"/>
            <a:ext cx="254000" cy="254000"/>
          </a:xfrm>
          <a:prstGeom prst="rect">
            <a:avLst/>
          </a:prstGeom>
        </p:spPr>
      </p:pic>
      <p:pic>
        <p:nvPicPr>
          <p:cNvPr id="12" name="Picture 11">
            <a:hlinkClick r:id="rId5" tooltip="Follow us on Facebook"/>
            <a:extLst>
              <a:ext uri="{FF2B5EF4-FFF2-40B4-BE49-F238E27FC236}">
                <a16:creationId xmlns:a16="http://schemas.microsoft.com/office/drawing/2014/main" id="{D8784CCF-AE08-7043-9CDC-FB55ACABB1F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90337" y="6007194"/>
            <a:ext cx="254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1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B97CEFE-2AEC-4496-0753-86F544E3AC4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725609" y="565149"/>
            <a:ext cx="7987855" cy="593134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London </a:t>
            </a:r>
            <a:r>
              <a:rPr lang="en-GB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TravelWatch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and Transport Focus commissioned 7</a:t>
            </a:r>
            <a:r>
              <a:rPr lang="en-GB" sz="1800" baseline="30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Sense to run an online survey with </a:t>
            </a:r>
            <a:r>
              <a:rPr lang="en-GB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Southeastern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passengers to explore their views on the December 2022 timetable changes, including:</a:t>
            </a:r>
          </a:p>
          <a:p>
            <a:pPr marL="285750" lvl="2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impact of the changes on their journeys</a:t>
            </a:r>
          </a:p>
          <a:p>
            <a:pPr marL="285750" lvl="2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How the service quality of their journeys compares to before the changes</a:t>
            </a:r>
          </a:p>
          <a:p>
            <a:pPr marL="285750" lvl="2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Their perceptions on the comms and engagement process around the changes</a:t>
            </a:r>
            <a:endParaRPr lang="en-GB" sz="1800" dirty="0">
              <a:solidFill>
                <a:schemeClr val="tx2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survey targeted passengers who had used </a:t>
            </a:r>
            <a:r>
              <a:rPr lang="en-GB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Southeastern</a:t>
            </a:r>
            <a:r>
              <a:rPr lang="en-GB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services in the London area, for example those using the Metro lines.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survey was in the field between the 3</a:t>
            </a:r>
            <a:r>
              <a:rPr lang="en-GB" sz="1800" baseline="30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and 9</a:t>
            </a:r>
            <a:r>
              <a:rPr lang="en-GB" sz="1800" baseline="30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March 2023, with a total of 528 respondents.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These results show a mixed set of views and perceptions about the impact of the December 2022 timetable changes, both directly on the journeys and more indirectly on the service quality.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2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D1C265B-E6C6-D03B-D2F0-3A24C865CE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643034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88A4C73-E7CD-9BA6-8912-8A8B319929B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68680" y="6138333"/>
            <a:ext cx="10725912" cy="445347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tx2"/>
                </a:solidFill>
                <a:latin typeface="Arial"/>
                <a:cs typeface="Arial"/>
              </a:rPr>
              <a:t>Question: Have the timetable changes, which came into effect on 11 December 2022, affected your journeys? Please do not include journeys on days impacted by train strikes or planned engineering works.</a:t>
            </a:r>
          </a:p>
        </p:txBody>
      </p:sp>
    </p:spTree>
    <p:extLst>
      <p:ext uri="{BB962C8B-B14F-4D97-AF65-F5344CB8AC3E}">
        <p14:creationId xmlns:p14="http://schemas.microsoft.com/office/powerpoint/2010/main" val="383294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D1C265B-E6C6-D03B-D2F0-3A24C865CE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4279997"/>
              </p:ext>
            </p:extLst>
          </p:nvPr>
        </p:nvGraphicFramePr>
        <p:xfrm>
          <a:off x="1200726" y="719666"/>
          <a:ext cx="1028007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88A4C73-E7CD-9BA6-8912-8A8B319929B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1735" y="6217151"/>
            <a:ext cx="10725912" cy="44534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>
                <a:solidFill>
                  <a:schemeClr val="tx2"/>
                </a:solidFill>
              </a:rPr>
              <a:t>Question: [For those who said their journey had been impacted by the timetable changes] How have your journeys been affected?</a:t>
            </a:r>
          </a:p>
        </p:txBody>
      </p:sp>
    </p:spTree>
    <p:extLst>
      <p:ext uri="{BB962C8B-B14F-4D97-AF65-F5344CB8AC3E}">
        <p14:creationId xmlns:p14="http://schemas.microsoft.com/office/powerpoint/2010/main" val="427718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78E33-80A4-6E4E-BCF5-0AB30789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179388"/>
            <a:ext cx="9284981" cy="1444625"/>
          </a:xfrm>
        </p:spPr>
        <p:txBody>
          <a:bodyPr/>
          <a:lstStyle/>
          <a:p>
            <a:r>
              <a:rPr lang="en-US" dirty="0"/>
              <a:t>The changes have worked for many…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74611-2E95-A64E-A380-6AA5701E4EA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42913" y="1916935"/>
            <a:ext cx="11176432" cy="476167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</a:rPr>
              <a:t>“The changes were in the right direction. The timings were a lot more convenient, the duration of the journey was reduced, and I had more time to spend at my destination” – Sidcup line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“Very positive, simplified routes which led to faster journeys and more reliability” – Hayes line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“Trains are more punctual, not a lot of cancellation or delays” – “Core” line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</a:rPr>
              <a:t>“Trains are cleaner, more reliable, and less crowded.  Journey times are better, and the stress of travelling by train has been reduced.” – Sole Street line user</a:t>
            </a:r>
            <a:endParaRPr lang="en-US" sz="18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867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78E33-80A4-6E4E-BCF5-0AB30789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179388"/>
            <a:ext cx="9284981" cy="1444625"/>
          </a:xfrm>
        </p:spPr>
        <p:txBody>
          <a:bodyPr/>
          <a:lstStyle/>
          <a:p>
            <a:r>
              <a:rPr lang="en-US" dirty="0"/>
              <a:t>…but not for all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74611-2E95-A64E-A380-6AA5701E4EA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42913" y="1916935"/>
            <a:ext cx="11176432" cy="476167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“I have to take more trains to get to work. Trains crowded every day, delays almost everyday. Not happy at all with the new schedule.” – “Core” line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“It has been an absolute shambles. There are not enough trains so when they do come they are packed.” – Sidcup line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“The timetable changes have resulted in some trains being too close together, then a large gap until the next one.” – Grove Park line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“I still experience a delay most days (by a few minutes most of the time) and believed the timetable change would benefit this, but hasn’t done so far.” – Bexleyheath line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2"/>
              </a:solidFill>
              <a:latin typeface="+mn-lt"/>
            </a:endParaRP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093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38"/>
          </p:nvPr>
        </p:nvSpPr>
        <p:spPr>
          <a:xfrm>
            <a:off x="4656857" y="2887412"/>
            <a:ext cx="2878689" cy="2166354"/>
          </a:xfrm>
        </p:spPr>
        <p:txBody>
          <a:bodyPr>
            <a:normAutofit/>
          </a:bodyPr>
          <a:lstStyle/>
          <a:p>
            <a:r>
              <a:rPr lang="en-US" sz="1400"/>
              <a:t>Passengers on the Bexleyheath line seem to have been most negatively impacted (28%) compared to other lines.</a:t>
            </a:r>
          </a:p>
          <a:p>
            <a:r>
              <a:rPr lang="en-US" sz="1400"/>
              <a:t>Those using the Hayes line seem more positively impacted (62%).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39"/>
          </p:nvPr>
        </p:nvSpPr>
        <p:spPr>
          <a:xfrm>
            <a:off x="424440" y="290513"/>
            <a:ext cx="8751887" cy="1105091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An uneven impact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/>
          </p:nvPr>
        </p:nvSpPr>
        <p:spPr>
          <a:xfrm>
            <a:off x="4656857" y="2346221"/>
            <a:ext cx="2878688" cy="349732"/>
          </a:xfrm>
        </p:spPr>
        <p:txBody>
          <a:bodyPr/>
          <a:lstStyle/>
          <a:p>
            <a:r>
              <a:rPr lang="en-US" sz="2400"/>
              <a:t>Different lines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2"/>
          </p:nvPr>
        </p:nvSpPr>
        <p:spPr>
          <a:xfrm>
            <a:off x="1056390" y="2898208"/>
            <a:ext cx="2878689" cy="2166354"/>
          </a:xfrm>
        </p:spPr>
        <p:txBody>
          <a:bodyPr>
            <a:normAutofit/>
          </a:bodyPr>
          <a:lstStyle/>
          <a:p>
            <a:r>
              <a:rPr lang="en-US" sz="1400"/>
              <a:t>Over a third (35%) of those commuting said they have to change trains more, and only 1 in 8 (13%) have to change trains less. This compares to 26% and 22% of all respondents respectively.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43"/>
          </p:nvPr>
        </p:nvSpPr>
        <p:spPr>
          <a:xfrm>
            <a:off x="1056389" y="2357017"/>
            <a:ext cx="2878688" cy="349732"/>
          </a:xfrm>
        </p:spPr>
        <p:txBody>
          <a:bodyPr/>
          <a:lstStyle/>
          <a:p>
            <a:r>
              <a:rPr lang="en-US" sz="2400"/>
              <a:t>Commuters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44"/>
          </p:nvPr>
        </p:nvSpPr>
        <p:spPr>
          <a:xfrm>
            <a:off x="8255649" y="2898208"/>
            <a:ext cx="3046760" cy="2166354"/>
          </a:xfrm>
        </p:spPr>
        <p:txBody>
          <a:bodyPr>
            <a:normAutofit/>
          </a:bodyPr>
          <a:lstStyle/>
          <a:p>
            <a:r>
              <a:rPr lang="en-US" sz="1400" dirty="0"/>
              <a:t>Those who have to change trains said their journey quality was worse overall (51% vs 17%) and for each of the individual factors assessed, including reliability, punctuality and levels of crowding.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5"/>
          </p:nvPr>
        </p:nvSpPr>
        <p:spPr>
          <a:xfrm>
            <a:off x="8255648" y="2357017"/>
            <a:ext cx="2878688" cy="349732"/>
          </a:xfrm>
        </p:spPr>
        <p:txBody>
          <a:bodyPr/>
          <a:lstStyle/>
          <a:p>
            <a:r>
              <a:rPr lang="en-US" sz="2400"/>
              <a:t>Changing trains</a:t>
            </a:r>
          </a:p>
        </p:txBody>
      </p:sp>
    </p:spTree>
    <p:extLst>
      <p:ext uri="{BB962C8B-B14F-4D97-AF65-F5344CB8AC3E}">
        <p14:creationId xmlns:p14="http://schemas.microsoft.com/office/powerpoint/2010/main" val="223429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88A4C73-E7CD-9BA6-8912-8A8B319929B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78408" y="6103472"/>
            <a:ext cx="10725912" cy="4453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tx2"/>
                </a:solidFill>
              </a:rPr>
              <a:t>Question: Thinking of your journeys over the past 2 months, how do they compare to your journeys before the December timetable change on the below factors? Please do not include journeys on days impacted by train strikes or planned engineering.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1BD9669-4C97-5067-657D-E17615E773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175412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120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78E33-80A4-6E4E-BCF5-0AB30789D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London Bridge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74611-2E95-A64E-A380-6AA5701E4EA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42913" y="1729649"/>
            <a:ext cx="11113781" cy="46381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00" dirty="0">
                <a:solidFill>
                  <a:schemeClr val="tx2"/>
                </a:solidFill>
                <a:effectLst/>
              </a:rPr>
              <a:t>“They should go back to how it was, this change is appalling and it is just causing disruption, in particular in London Bridge at rush hour, it's even dangerous.” – Bexleyheath line user</a:t>
            </a:r>
            <a:endParaRPr lang="en-GB" sz="1800" dirty="0">
              <a:solidFill>
                <a:schemeClr val="tx2"/>
              </a:solidFill>
              <a:latin typeface="+mn-lt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</a:rPr>
              <a:t>“Has made a problem of over crowding of London Bridge.” – Sidcup line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</a:rPr>
              <a:t>“It is so busy at London Bridge now, overcrowding, we need more trains running to Charing X, not fewer.  I travel a lot off peak and it is so inconvenient having to change at London Bridge, lots of people are complaining about this</a:t>
            </a:r>
            <a:r>
              <a:rPr lang="en-GB" sz="1800" dirty="0">
                <a:solidFill>
                  <a:schemeClr val="tx2"/>
                </a:solidFill>
                <a:latin typeface="+mn-lt"/>
                <a:ea typeface="Calibri" panose="020F0502020204030204" pitchFamily="34" charset="0"/>
              </a:rPr>
              <a:t>.” – Bexleyheath line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00" dirty="0">
                <a:solidFill>
                  <a:schemeClr val="tx2"/>
                </a:solidFill>
                <a:effectLst/>
              </a:rPr>
              <a:t>Overcrowding at London Bridge has become increasingly more dangerous, I am genuinely worried that someone will be pushed onto the tracks.” – Woolwich line user</a:t>
            </a:r>
            <a:endParaRPr lang="en-US" sz="18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375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theme/theme1.xml><?xml version="1.0" encoding="utf-8"?>
<a:theme xmlns:a="http://schemas.openxmlformats.org/drawingml/2006/main" name="01_Welcome">
  <a:themeElements>
    <a:clrScheme name="London TravelWatch">
      <a:dk1>
        <a:srgbClr val="189A48"/>
      </a:dk1>
      <a:lt1>
        <a:srgbClr val="FFFFFF"/>
      </a:lt1>
      <a:dk2>
        <a:srgbClr val="36393C"/>
      </a:dk2>
      <a:lt2>
        <a:srgbClr val="EDEDED"/>
      </a:lt2>
      <a:accent1>
        <a:srgbClr val="189A48"/>
      </a:accent1>
      <a:accent2>
        <a:srgbClr val="485BB6"/>
      </a:accent2>
      <a:accent3>
        <a:srgbClr val="D53E29"/>
      </a:accent3>
      <a:accent4>
        <a:srgbClr val="F7A021"/>
      </a:accent4>
      <a:accent5>
        <a:srgbClr val="84C37C"/>
      </a:accent5>
      <a:accent6>
        <a:srgbClr val="259BCD"/>
      </a:accent6>
      <a:hlink>
        <a:srgbClr val="189A48"/>
      </a:hlink>
      <a:folHlink>
        <a:srgbClr val="485BB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c" id="{E1943ED4-74EF-4F8C-B10E-AE5D64934FE9}" vid="{0DB25F52-A022-425B-980A-12999671369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a4f3e1-efb7-4490-8047-be5a6c2ca26e" xsi:nil="true"/>
    <lcf76f155ced4ddcb4097134ff3c332f xmlns="7442d25a-40d1-461d-bab6-4d53f1e4cd5a">
      <Terms xmlns="http://schemas.microsoft.com/office/infopath/2007/PartnerControls"/>
    </lcf76f155ced4ddcb4097134ff3c332f>
    <SharedWithUsers xmlns="25a4f3e1-efb7-4490-8047-be5a6c2ca26e">
      <UserInfo>
        <DisplayName>Michael Roberts</DisplayName>
        <AccountId>112</AccountId>
        <AccountType/>
      </UserInfo>
      <UserInfo>
        <DisplayName>Trevor Rosenberg</DisplayName>
        <AccountId>23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478E856DE5D94292B0799DEAAD4C1A" ma:contentTypeVersion="16" ma:contentTypeDescription="Create a new document." ma:contentTypeScope="" ma:versionID="e2941a3e98e7acd87c6cb23fcfd38d25">
  <xsd:schema xmlns:xsd="http://www.w3.org/2001/XMLSchema" xmlns:xs="http://www.w3.org/2001/XMLSchema" xmlns:p="http://schemas.microsoft.com/office/2006/metadata/properties" xmlns:ns2="7442d25a-40d1-461d-bab6-4d53f1e4cd5a" xmlns:ns3="25a4f3e1-efb7-4490-8047-be5a6c2ca26e" targetNamespace="http://schemas.microsoft.com/office/2006/metadata/properties" ma:root="true" ma:fieldsID="1d645eac130f0b02be659c937b758bae" ns2:_="" ns3:_="">
    <xsd:import namespace="7442d25a-40d1-461d-bab6-4d53f1e4cd5a"/>
    <xsd:import namespace="25a4f3e1-efb7-4490-8047-be5a6c2ca2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42d25a-40d1-461d-bab6-4d53f1e4cd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43a8504-d520-4286-9e4f-55620f5a7f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4f3e1-efb7-4490-8047-be5a6c2ca26e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ca7d64b-0942-4b0b-b379-a19dd1f765aa}" ma:internalName="TaxCatchAll" ma:showField="CatchAllData" ma:web="25a4f3e1-efb7-4490-8047-be5a6c2ca2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9ACA24-BB33-440C-82CF-DAFA55CF29E6}">
  <ds:schemaRefs>
    <ds:schemaRef ds:uri="25a4f3e1-efb7-4490-8047-be5a6c2ca26e"/>
    <ds:schemaRef ds:uri="7442d25a-40d1-461d-bab6-4d53f1e4cd5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E9275D0-A63D-4B78-A900-E880878ACD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627B05-91B1-4AD7-B493-529EA96D9F2B}">
  <ds:schemaRefs>
    <ds:schemaRef ds:uri="25a4f3e1-efb7-4490-8047-be5a6c2ca26e"/>
    <ds:schemaRef ds:uri="7442d25a-40d1-461d-bab6-4d53f1e4cd5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991</Words>
  <Application>Microsoft Office PowerPoint</Application>
  <PresentationFormat>Widescreen</PresentationFormat>
  <Paragraphs>59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01_Welcome</vt:lpstr>
      <vt:lpstr>Southeastern December 2022 timetable changes  </vt:lpstr>
      <vt:lpstr>PowerPoint Presentation</vt:lpstr>
      <vt:lpstr>PowerPoint Presentation</vt:lpstr>
      <vt:lpstr>PowerPoint Presentation</vt:lpstr>
      <vt:lpstr>The changes have worked for many…</vt:lpstr>
      <vt:lpstr>…but not for all</vt:lpstr>
      <vt:lpstr>PowerPoint Presentation</vt:lpstr>
      <vt:lpstr>PowerPoint Presentation</vt:lpstr>
      <vt:lpstr>London Bridge</vt:lpstr>
      <vt:lpstr>PowerPoint Presentation</vt:lpstr>
      <vt:lpstr>PowerPoint Presentation</vt:lpstr>
      <vt:lpstr>PowerPoint Presentation</vt:lpstr>
      <vt:lpstr>PowerPoint Presentation</vt:lpstr>
    </vt:vector>
  </TitlesOfParts>
  <Manager/>
  <Company>London TravelWatch</Company>
  <LinksUpToDate>false</LinksUpToDate>
  <SharedDoc>false</SharedDoc>
  <HyperlinkBase>https://www.londontravelwatch.org.uk/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 TravelWatch</dc:title>
  <dc:subject/>
  <dc:creator>London TravelWatch</dc:creator>
  <cp:keywords/>
  <dc:description/>
  <cp:lastModifiedBy>David Murdoch</cp:lastModifiedBy>
  <cp:revision>5</cp:revision>
  <dcterms:created xsi:type="dcterms:W3CDTF">2016-02-06T19:59:13Z</dcterms:created>
  <dcterms:modified xsi:type="dcterms:W3CDTF">2023-05-12T10:43:27Z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0x01010002478E856DE5D94292B0799DEAAD4C1A</vt:lpwstr>
  </property>
  <property fmtid="{D5CDD505-2E9C-101B-9397-08002B2CF9AE}" pid="3" name="MediaServiceImageTags">
    <vt:lpwstr/>
  </property>
</Properties>
</file>